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77" r:id="rId3"/>
    <p:sldId id="278" r:id="rId4"/>
    <p:sldId id="279" r:id="rId5"/>
    <p:sldId id="275" r:id="rId6"/>
    <p:sldId id="257" r:id="rId7"/>
    <p:sldId id="280" r:id="rId8"/>
    <p:sldId id="259" r:id="rId9"/>
    <p:sldId id="260" r:id="rId10"/>
    <p:sldId id="261" r:id="rId11"/>
    <p:sldId id="262" r:id="rId12"/>
    <p:sldId id="264" r:id="rId13"/>
    <p:sldId id="265" r:id="rId14"/>
    <p:sldId id="282" r:id="rId15"/>
    <p:sldId id="285" r:id="rId16"/>
    <p:sldId id="283" r:id="rId17"/>
    <p:sldId id="284" r:id="rId18"/>
    <p:sldId id="268" r:id="rId19"/>
    <p:sldId id="288" r:id="rId20"/>
    <p:sldId id="270" r:id="rId21"/>
    <p:sldId id="271" r:id="rId22"/>
    <p:sldId id="272" r:id="rId23"/>
    <p:sldId id="286" r:id="rId24"/>
    <p:sldId id="287" r:id="rId25"/>
    <p:sldId id="273" r:id="rId26"/>
    <p:sldId id="274" r:id="rId27"/>
    <p:sldId id="281" r:id="rId28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2004EC"/>
    <a:srgbClr val="19E76C"/>
    <a:srgbClr val="9933FF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84" d="100"/>
          <a:sy n="84" d="100"/>
        </p:scale>
        <p:origin x="1531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3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8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2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5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7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83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6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8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2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0.gif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0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25.png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0" y="177949"/>
            <a:ext cx="8784976" cy="503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59" y="3356992"/>
            <a:ext cx="7862639" cy="3168352"/>
          </a:xfrm>
        </p:spPr>
        <p:txBody>
          <a:bodyPr>
            <a:normAutofit fontScale="55000" lnSpcReduction="20000"/>
          </a:bodyPr>
          <a:lstStyle/>
          <a:p>
            <a:r>
              <a:rPr lang="ru-RU" sz="7000" b="1" dirty="0" smtClean="0">
                <a:solidFill>
                  <a:srgbClr val="7030A0"/>
                </a:solidFill>
                <a:latin typeface="Monotype Corsiva" pitchFamily="66" charset="0"/>
              </a:rPr>
              <a:t>Педагогический проект </a:t>
            </a:r>
          </a:p>
          <a:p>
            <a:r>
              <a:rPr lang="ru-RU" sz="8000" b="1" dirty="0" smtClean="0">
                <a:solidFill>
                  <a:srgbClr val="2004EC"/>
                </a:solidFill>
                <a:latin typeface="Monotype Corsiva" pitchFamily="66" charset="0"/>
              </a:rPr>
              <a:t>«Наша интересная жизнь с родителями» </a:t>
            </a:r>
          </a:p>
          <a:p>
            <a:pPr algn="r"/>
            <a:r>
              <a:rPr lang="ru-RU" sz="6000" b="1" dirty="0" smtClean="0">
                <a:solidFill>
                  <a:srgbClr val="2004EC"/>
                </a:solidFill>
                <a:latin typeface="Monotype Corsiva" pitchFamily="66" charset="0"/>
              </a:rPr>
              <a:t>Выполнила: Костромина А.В</a:t>
            </a:r>
            <a:r>
              <a:rPr lang="ru-RU" sz="6000" b="1" dirty="0" smtClean="0">
                <a:solidFill>
                  <a:srgbClr val="2004EC"/>
                </a:solidFill>
                <a:latin typeface="Monotype Corsiva" pitchFamily="66" charset="0"/>
              </a:rPr>
              <a:t>.</a:t>
            </a:r>
            <a:r>
              <a:rPr lang="ru-RU" sz="8000" b="1" dirty="0" smtClean="0">
                <a:solidFill>
                  <a:srgbClr val="2004EC"/>
                </a:solidFill>
                <a:latin typeface="Monotype Corsiva" pitchFamily="66" charset="0"/>
              </a:rPr>
              <a:t> </a:t>
            </a:r>
            <a:endParaRPr lang="ru-RU" sz="8000" b="1" dirty="0" smtClean="0">
              <a:solidFill>
                <a:srgbClr val="2004EC"/>
              </a:solidFill>
              <a:latin typeface="Monotype Corsiva" pitchFamily="66" charset="0"/>
            </a:endParaRPr>
          </a:p>
          <a:p>
            <a:r>
              <a:rPr lang="ru-RU" sz="6000" b="1" dirty="0" smtClean="0">
                <a:solidFill>
                  <a:srgbClr val="2004EC"/>
                </a:solidFill>
                <a:latin typeface="Monotype Corsiva" pitchFamily="66" charset="0"/>
              </a:rPr>
              <a:t>МАДОУ №219</a:t>
            </a:r>
            <a:endParaRPr lang="ru-RU" sz="6000" b="1" dirty="0">
              <a:solidFill>
                <a:srgbClr val="2004E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1755" y="183694"/>
            <a:ext cx="2237191" cy="223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" y="4826999"/>
            <a:ext cx="1732260" cy="20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49" y="4221088"/>
            <a:ext cx="1492367" cy="240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Педагогические беседы с родителями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Это наиболее доступная форма установления связи педагога с семьей, она может использоваться как самостоятельно, так и в сочетании с другими формами: беседа при посещении семей, на родительском собрании, консультации.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оказать родителям своевременную помощь по тому или иному вопросу воспитания, способствовать достижению единой точки зрения по этим вопросам.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Ведущая роль здесь отводится воспитателю, он заранее планирует тематику и структуру беседы.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Рекомендуется при проведении беседы выбирать наиболее подходящие условия и начинать ее с нейтральных вопросов, затем переходить непосредственно к главным темам.</a:t>
            </a:r>
          </a:p>
        </p:txBody>
      </p:sp>
      <p:pic>
        <p:nvPicPr>
          <p:cNvPr id="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46" y="309562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13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732" y="4913781"/>
            <a:ext cx="1944216" cy="194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441"/>
            <a:ext cx="1444551" cy="33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316" y="116632"/>
            <a:ext cx="86721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Тематические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консультации</a:t>
            </a:r>
          </a:p>
          <a:p>
            <a:pPr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Консультации близки к беседам, главное их отличие в том, что педагог, проводя консультацию, стремится дать родителям квалифицированный совет.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Консультации могут быть плановыми и неплановыми, индивидуальными и групповыми.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Круглый стол" с родителями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Цель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в нетрадиционной обстановке с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обязательным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участием специалистов обсудить с родителями актуальные проблемы воспитания.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На заседание "круглого стола" приглашаются родители, письменно или устно выразившие желание участвовать в обсуждении той или другой темы со специалистами.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14387"/>
            <a:ext cx="2122338" cy="14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316" y="-1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8608" y="2492896"/>
            <a:ext cx="1751731" cy="160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535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" y="1434727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18465"/>
            <a:ext cx="2476991" cy="25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33129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ea typeface="+mj-ea"/>
                <a:cs typeface="+mj-cs"/>
              </a:rPr>
              <a:t>Игровые тренинги с родителями 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 descr="F:\9 группа фото\фото 9 гр\DSC08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5" y="3350666"/>
            <a:ext cx="29523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7999" y="980727"/>
            <a:ext cx="93037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F:\9 группа фото\праздник\20131126_1028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52" y="2075208"/>
            <a:ext cx="4123049" cy="30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56" y="5167495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37" y="5443606"/>
            <a:ext cx="922564" cy="92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33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9 группа фото\фото 9 гр\DSC08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70449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9 группа фото\фото 9 гр\DSC08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61" y="3356992"/>
            <a:ext cx="4413903" cy="331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1969103" cy="21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12" y="0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5" y="3356992"/>
            <a:ext cx="737394" cy="73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5312" y="1441635"/>
            <a:ext cx="971600" cy="7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626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12" y="0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4509120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" y="1215549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20" y="5383212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5056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832"/>
            <a:ext cx="660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Пути реализации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10136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r>
              <a:rPr lang="ru-RU" sz="800" dirty="0"/>
              <a:t>-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Тематическая выставка « В здоровом теле-здоровый дух!» (воспитатели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-«Гимнастика маленьких волшебников». (научи папу и маму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-Открытое занятие по физкультуре для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родителей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-Конкурс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«Лучший массажный коврик»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-«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Танцевальный марафон» домашнее задание (дети  с родителями дома разучили разные танцы) (музыкальный руководитель)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Чтение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художественной литературы 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-Аппликация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«Овощной дворец» родители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воспитатели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дети.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Мастер-класс для родителей  "Путешествие на полянку веселого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настроения«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воспитатели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(подвижные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игры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Проект «Огород на окошке»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494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415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27723"/>
            <a:ext cx="2304255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23" y="3818949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0178" y="332656"/>
            <a:ext cx="5583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Ожидаемые результаты: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1. Единство в работе детского сада и семьи по воспитанию и образованию детей.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2. Взаимное доверие во взаимоотношениях между педагогами и родителями, понимание нужд и интересов ребенка.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3. Установление правильных взаимоотношений на основе доброжелательной критики и самокритики.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4. Взаимопомощь в совместной работе по воспитанию дошкольников.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5. Изучение лучшего опыта семейного воспитания, пропаганда его среди широкого круга родителей, использование в работе детского сада положительного опыта семейного воспитания.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6. Привлечение актива родителей, общественности к деятельности ДОУ, к работе с семьями.</a:t>
            </a:r>
            <a:endParaRPr lang="ru-RU" sz="3200" b="1" dirty="0">
              <a:solidFill>
                <a:srgbClr val="2004EC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04E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7. Создание благоприятных условий для повышения педагогической и психологической грамотности родителей в воспитании и образовании детей дошкольного возраста.</a:t>
            </a:r>
            <a:endParaRPr lang="ru-RU" sz="4400" b="1" dirty="0">
              <a:solidFill>
                <a:srgbClr val="2004EC"/>
              </a:solidFill>
              <a:latin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77" y="82004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74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2" y="5836309"/>
            <a:ext cx="1021691" cy="10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3" y="3284984"/>
            <a:ext cx="1021691" cy="10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51" y="3528370"/>
            <a:ext cx="1021691" cy="10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4664"/>
            <a:ext cx="1021691" cy="10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3" y="383236"/>
            <a:ext cx="1962501" cy="196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614" y="84351"/>
            <a:ext cx="8789874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Что могут делать родители в детском саду: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читать детям рассказы, сказки, истории;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приносить различные игрушки для общих игр;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собирать природные материалы для деятельности детей: камешки, семена, раковины и т. п.;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участвовать в праздниках </a:t>
            </a:r>
            <a:r>
              <a:rPr lang="ru-RU" sz="3200" b="1" i="1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(например, к празднику «День семьи» принести альбомы, семейные реликвии, рассказать детям о себе, своей семье и т. д.)</a:t>
            </a:r>
            <a:endParaRPr lang="ru-RU" sz="3200" b="1" kern="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8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0682" y="3244334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582614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F497D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Продукт проектной деятельности</a:t>
            </a:r>
            <a:endParaRPr lang="ru-RU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38" y="2876272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00" y="4725144"/>
            <a:ext cx="14747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8" y="477725"/>
            <a:ext cx="2249562" cy="224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7" y="3906053"/>
            <a:ext cx="2600745" cy="260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0823"/>
            <a:ext cx="1289984" cy="128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12" y="548680"/>
            <a:ext cx="908719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6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3369" y="260648"/>
            <a:ext cx="2841261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Конкурс «Лучший массажный коврик»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848" y="332656"/>
            <a:ext cx="4051176" cy="2592288"/>
          </a:xfrm>
        </p:spPr>
      </p:pic>
      <p:pic>
        <p:nvPicPr>
          <p:cNvPr id="12290" name="Picture 2" descr="F:\9 группа фото\фото 9 гр\Фото1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5" y="328498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9 группа фото\фото 9 гр\Фото18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425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1917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44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34" y="2492896"/>
            <a:ext cx="2374362" cy="4221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17494"/>
            <a:ext cx="2360526" cy="4196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92896"/>
            <a:ext cx="2374362" cy="4221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349" y="-630273"/>
            <a:ext cx="1997585" cy="3551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5685" y="-647271"/>
            <a:ext cx="2009822" cy="357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65" y="2144148"/>
            <a:ext cx="1451610" cy="1451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753" y="3789040"/>
            <a:ext cx="1116426" cy="1116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590" y="0"/>
            <a:ext cx="1830398" cy="18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5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8279"/>
            <a:ext cx="4946476" cy="637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72008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Тип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> проекта: долгосрочный, открытый, коллективный, научно-практический</a:t>
            </a:r>
          </a:p>
          <a:p>
            <a:pPr lvl="0" algn="ctr">
              <a:spcBef>
                <a:spcPct val="20000"/>
              </a:spcBef>
            </a:pPr>
            <a:r>
              <a:rPr lang="ru-RU" sz="7000" b="1" dirty="0">
                <a:solidFill>
                  <a:srgbClr val="7030A0"/>
                </a:solidFill>
                <a:latin typeface="Monotype Corsiva" pitchFamily="66" charset="0"/>
              </a:rPr>
              <a:t>«Взаимодействие ДОУ с семьёй»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3312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58" y="5303352"/>
            <a:ext cx="1194608" cy="119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68" y="4582682"/>
            <a:ext cx="957344" cy="95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60" y="228279"/>
            <a:ext cx="957344" cy="95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82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61230"/>
            <a:ext cx="7772400" cy="822300"/>
          </a:xfrm>
        </p:spPr>
        <p:txBody>
          <a:bodyPr/>
          <a:lstStyle/>
          <a:p>
            <a:r>
              <a:rPr lang="ru-RU" dirty="0" smtClean="0"/>
              <a:t>                   Огород на окошке</a:t>
            </a:r>
            <a:endParaRPr lang="ru-RU" dirty="0"/>
          </a:p>
        </p:txBody>
      </p:sp>
      <p:pic>
        <p:nvPicPr>
          <p:cNvPr id="13314" name="Picture 2" descr="F:\9 группа фото\фото 9 гр\20131203_163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94" y="169235"/>
            <a:ext cx="317555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9 группа фото\фото 9 гр\20131126_145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02" y="618577"/>
            <a:ext cx="2052326" cy="18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59" y="4015947"/>
            <a:ext cx="2412288" cy="23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684" y="2281230"/>
            <a:ext cx="1244369" cy="124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610" y="5177435"/>
            <a:ext cx="17281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390"/>
            <a:ext cx="2965682" cy="2901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02141"/>
            <a:ext cx="2746009" cy="3069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6472" y="4062870"/>
            <a:ext cx="1440733" cy="14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9 группа фото\фото 9 гр\20131203_162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138"/>
            <a:ext cx="4083438" cy="50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9 группа фото\фото 9 гр\20131203_162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44574"/>
            <a:ext cx="2487585" cy="33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9 группа фото\фото 9 гр\20131203_140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2138"/>
            <a:ext cx="4353775" cy="27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59" y="4633038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83" y="2954434"/>
            <a:ext cx="1348451" cy="134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31542"/>
            <a:ext cx="1708043" cy="170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539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4265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79583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/>
            </a:r>
            <a:br>
              <a:rPr lang="ru-RU" sz="32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</a:br>
            <a:r>
              <a:rPr lang="ru-RU" sz="32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ПАМЯТКА </a:t>
            </a:r>
            <a:r>
              <a:rPr lang="ru-RU" sz="32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ДЛЯ ВОСПИТАТЕЛЯ</a:t>
            </a:r>
            <a:br>
              <a:rPr lang="ru-RU" sz="32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</a:br>
            <a:r>
              <a:rPr lang="ru-RU" sz="32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Рекомендации для вовлечения родителей в совместную деятельность</a:t>
            </a:r>
            <a:r>
              <a:rPr lang="ru-RU" sz="48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/>
            </a:r>
            <a:br>
              <a:rPr lang="ru-RU" sz="48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Важно создать и использовать возможности для доверительного общения.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Нужно использовать различные виды деятельности и обмениваться информацией друг с другом.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Уделять время для совместных дискуссий с семьями.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Создавать разные клубы (по интересам).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Стараться внимательно слушать.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Важно вносить большое количество интересных ролей для родителей.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64" y="3212976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87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84" y="4202834"/>
            <a:ext cx="948071" cy="247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" y="4202834"/>
            <a:ext cx="1899436" cy="263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" y="1032462"/>
            <a:ext cx="4425961" cy="275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Дима\Рабочий стол\20131124_224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25" y="3689209"/>
            <a:ext cx="4053447" cy="311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053" y="260648"/>
            <a:ext cx="4425963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2004E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Выставка детских работ : </a:t>
            </a:r>
            <a:endParaRPr lang="ru-RU" sz="2000" b="1" dirty="0" smtClean="0">
              <a:solidFill>
                <a:srgbClr val="2004EC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2004E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2004E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Моя семья».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2571" y="2649686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004E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Конкурс-выставка по мотивам любимых сказок</a:t>
            </a:r>
          </a:p>
          <a:p>
            <a:endParaRPr lang="ru-RU" b="1" dirty="0">
              <a:solidFill>
                <a:srgbClr val="2004E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258007"/>
            <a:ext cx="2391679" cy="2391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817" y="2922208"/>
            <a:ext cx="1222529" cy="1222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006" y="404664"/>
            <a:ext cx="848043" cy="8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6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384376" cy="3044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6631"/>
            <a:ext cx="3932261" cy="3044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01008"/>
            <a:ext cx="5724128" cy="3219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521" y="5011960"/>
            <a:ext cx="1846040" cy="1846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" y="4963702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228" y="2848463"/>
            <a:ext cx="965175" cy="965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-20539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40" y="4005064"/>
            <a:ext cx="2493196" cy="269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32656"/>
            <a:ext cx="85689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  <a:t>Советы, которые помогут активизировать участие родителей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  <a:t>:</a:t>
            </a:r>
            <a:r>
              <a:rPr lang="ru-RU" sz="4000" dirty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496685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Поощряйте инициативу, творчество и фантазию родителей, помогайте им.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 Привлекайте родителей, к занимательным мероприятиям детского сада и группы.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Используйте разнообразные виды участия родителей, проявляйте чуткость и понимание.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Помните!!! У всех людей - разные ресурсы и образ жизни. Что свойственно одному человеку, не подходит другому.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Позвольте родителям самим выбирать, какую помощь они могут оказать детскому саду.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Доводите до сведения родителей, что их участие в жизни ДОУ и группы ценится, а      любая помощь с их стороны приветствуется.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Проявляйте взаимное уважение друг к другу.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 Говорите  семьям о надеждах, возлагаемых воспитателями на родителей.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FF00FF"/>
                </a:solidFill>
              </a:rPr>
              <a:t>Будьте терпеливыми к ним.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09" y="644229"/>
            <a:ext cx="1249062" cy="124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41479"/>
            <a:ext cx="1116521" cy="111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14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999584"/>
            <a:ext cx="3131841" cy="254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Делайте ударения на сильные стороны семьи и давайте положительные оценки.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Поддерживайте тесные контакты. 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Высказывайте свою признательность им.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Напоминайте родителям, что вы рады любому их участию.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Постарайтесь заинтересовать и привлечь всю семью.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Поощряйте посещаемость родительских собраний.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Сохраняйте конфиденциальность любой информации.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Обучайтесь навыкам сотрудничества.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</a:rPr>
              <a:t> Создавайте совместные развивающие занятия с родителями и детьми для укрепления их взаимопонимания.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42392"/>
            <a:ext cx="1484784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73834"/>
            <a:ext cx="1567534" cy="15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50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Спасибо за внимание!!!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7170" name="Picture 2" descr="F:\9 группа фото\фото 9 гр\20131204_153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28800"/>
            <a:ext cx="83529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7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2681"/>
            <a:ext cx="957344" cy="95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51942"/>
            <a:ext cx="882708" cy="88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117406"/>
            <a:ext cx="3816423" cy="57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Участники проекта: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82341"/>
            <a:ext cx="83529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3399"/>
                </a:solidFill>
                <a:latin typeface="Comic Sans MS" pitchFamily="66" charset="0"/>
              </a:rPr>
              <a:t>Воспитатели – партнеры по реализации проекта;</a:t>
            </a:r>
          </a:p>
          <a:p>
            <a:pPr lvl="0"/>
            <a:r>
              <a:rPr lang="ru-RU" sz="2800" b="1" dirty="0">
                <a:solidFill>
                  <a:srgbClr val="FF3399"/>
                </a:solidFill>
                <a:latin typeface="Comic Sans MS" pitchFamily="66" charset="0"/>
              </a:rPr>
              <a:t>Дети – исполнители и участники проекта;</a:t>
            </a:r>
          </a:p>
          <a:p>
            <a:pPr lvl="0"/>
            <a:r>
              <a:rPr lang="ru-RU" sz="2800" b="1" dirty="0">
                <a:solidFill>
                  <a:srgbClr val="FF3399"/>
                </a:solidFill>
                <a:latin typeface="Comic Sans MS" pitchFamily="66" charset="0"/>
              </a:rPr>
              <a:t>Родители – заказчики и партнеры в реализации практической деятельности;</a:t>
            </a:r>
          </a:p>
          <a:p>
            <a:pPr lvl="0"/>
            <a:r>
              <a:rPr lang="ru-RU" sz="2800" b="1" dirty="0">
                <a:solidFill>
                  <a:srgbClr val="FF3399"/>
                </a:solidFill>
                <a:latin typeface="Comic Sans MS" pitchFamily="66" charset="0"/>
              </a:rPr>
              <a:t>Старший воспитатель -  эксперт, помощник в разработке методической и теоретической частях проекта.</a:t>
            </a:r>
          </a:p>
          <a:p>
            <a:pPr lvl="0"/>
            <a:r>
              <a:rPr lang="ru-RU" sz="2800" b="1" dirty="0">
                <a:solidFill>
                  <a:srgbClr val="FF3399"/>
                </a:solidFill>
                <a:latin typeface="Comic Sans MS" pitchFamily="66" charset="0"/>
              </a:rPr>
              <a:t>Заведующий – эксперт, обеспечивающий материальную поддержку проекта и реализацию работы проекта.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432364" cy="143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12" y="-19588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33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CEF2EC">
                    <a:lumMod val="10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Сроки реализации проекта: </a:t>
            </a:r>
            <a:br>
              <a:rPr kumimoji="0" lang="ru-RU" sz="38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CEF2EC">
                    <a:lumMod val="10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ru-RU" sz="32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с </a:t>
            </a:r>
            <a:r>
              <a:rPr lang="ru-RU" sz="3200" b="1" kern="0" cap="all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rebuchet MS"/>
                <a:ea typeface="+mj-ea"/>
                <a:cs typeface="+mj-cs"/>
              </a:rPr>
              <a:t>1</a:t>
            </a:r>
            <a:r>
              <a:rPr lang="ru-RU" sz="3200" b="1" kern="0" cap="all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rebuchet MS"/>
                <a:ea typeface="+mj-ea"/>
                <a:cs typeface="+mj-cs"/>
              </a:rPr>
              <a:t>5</a:t>
            </a:r>
            <a:r>
              <a:rPr kumimoji="0" lang="ru-RU" sz="32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.12.2015г. по </a:t>
            </a:r>
            <a:r>
              <a:rPr lang="ru-RU" sz="3200" b="1" kern="0" cap="all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rebuchet MS"/>
                <a:ea typeface="+mj-ea"/>
                <a:cs typeface="+mj-cs"/>
              </a:rPr>
              <a:t>30</a:t>
            </a:r>
            <a:r>
              <a:rPr kumimoji="0" lang="ru-RU" sz="3200" b="1" i="0" u="none" strike="noStrike" kern="0" cap="all" spc="0" normalizeH="0" baseline="0" noProof="0" dirty="0" smtClean="0">
                <a:ln w="500">
                  <a:solidFill>
                    <a:srgbClr val="CEF2EC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.12.2015 г.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 descr="F:\9 группа фото\фото 9 гр\IMG_3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17" y="1772816"/>
            <a:ext cx="7033998" cy="46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5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12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07" y="3930265"/>
            <a:ext cx="3312368" cy="27217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Цель проекта: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9933FF"/>
                </a:solidFill>
                <a:latin typeface="Comic Sans MS" pitchFamily="66" charset="0"/>
                <a:cs typeface="Arial" pitchFamily="34" charset="0"/>
              </a:rPr>
              <a:t>Проект направлен на </a:t>
            </a:r>
            <a:r>
              <a:rPr lang="ru-RU" sz="2800" dirty="0" smtClean="0">
                <a:solidFill>
                  <a:srgbClr val="99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800" dirty="0">
                <a:solidFill>
                  <a:srgbClr val="99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детского сада и семьи - </a:t>
            </a:r>
            <a:r>
              <a:rPr lang="ru-RU" sz="2800" dirty="0" smtClean="0">
                <a:solidFill>
                  <a:srgbClr val="99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совместную </a:t>
            </a:r>
            <a:r>
              <a:rPr lang="ru-RU" sz="2800" dirty="0">
                <a:solidFill>
                  <a:srgbClr val="99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деятельность педагогов, родителей и детей, которая не только развивает отношения педагогов и родителей, родителей и детей, но и содействует развитию отношений между семьями воспитанников. </a:t>
            </a:r>
            <a:endParaRPr lang="ru-RU" sz="2800" dirty="0">
              <a:solidFill>
                <a:srgbClr val="993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43" y="4943312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6378"/>
            <a:ext cx="1381104" cy="138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91" y="0"/>
            <a:ext cx="1381104" cy="138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" y="268919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32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14084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45" y="4772544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4" y="604490"/>
            <a:ext cx="8517656" cy="599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40" y="604490"/>
            <a:ext cx="1484660" cy="148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63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60" y="5321648"/>
            <a:ext cx="1158016" cy="115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8" y="-86487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359" y="332656"/>
            <a:ext cx="84969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Мы выделяем основные задачи, стоящие перед дошкольным учреждением в работе с родителями: </a:t>
            </a:r>
            <a:endParaRPr lang="ru-RU" sz="3200" b="1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66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3200" b="1" dirty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семей детей;</a:t>
            </a:r>
            <a:endParaRPr lang="ru-RU" sz="3200" b="1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66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3200" b="1" dirty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привлечение родителей к активному </a:t>
            </a:r>
            <a:endParaRPr lang="ru-RU" sz="3200" b="1" dirty="0" smtClean="0">
              <a:solidFill>
                <a:srgbClr val="66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участию </a:t>
            </a:r>
            <a:r>
              <a:rPr lang="ru-RU" sz="3200" b="1" dirty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деятельности учреждения</a:t>
            </a:r>
            <a:r>
              <a:rPr lang="ru-RU" sz="3200" b="1" dirty="0" smtClean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3200" b="1" dirty="0" smtClean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66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3200" b="1" dirty="0">
                <a:solidFill>
                  <a:srgbClr val="66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просвещение родителей в области педагогики и детской психологии.</a:t>
            </a:r>
            <a:endParaRPr lang="ru-RU" sz="3200" b="1" dirty="0">
              <a:solidFill>
                <a:srgbClr val="66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12" y="4943312"/>
            <a:ext cx="1914688" cy="19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29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76314"/>
            <a:ext cx="3878609" cy="393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8568952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Aft>
                <a:spcPts val="1000"/>
              </a:spcAft>
            </a:pPr>
            <a:r>
              <a:rPr lang="ru-RU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Основные формы работы с родителями</a:t>
            </a:r>
            <a:r>
              <a:rPr lang="ru-RU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fontAlgn="t">
              <a:spcAft>
                <a:spcPts val="1000"/>
              </a:spcAft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1.Совместные </a:t>
            </a:r>
            <a:r>
              <a:rPr lang="ru-RU" sz="2800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праздники и досуги.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t">
              <a:spcAft>
                <a:spcPts val="1000"/>
              </a:spcAft>
            </a:pP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2.Групповые </a:t>
            </a:r>
            <a:r>
              <a:rPr lang="ru-RU" sz="2800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и общие родительские </a:t>
            </a: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    собрания 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t">
              <a:spcAft>
                <a:spcPts val="1000"/>
              </a:spcAft>
            </a:pP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3.Индивидуальные </a:t>
            </a:r>
            <a:r>
              <a:rPr lang="ru-RU" sz="2800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и групповые консультации 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t">
              <a:spcAft>
                <a:spcPts val="1000"/>
              </a:spcAft>
            </a:pP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4.Дни </a:t>
            </a:r>
            <a:r>
              <a:rPr lang="ru-RU" sz="2800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открытых дверей 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t">
              <a:spcAft>
                <a:spcPts val="1000"/>
              </a:spcAft>
            </a:pP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5.Наглядная </a:t>
            </a:r>
            <a:r>
              <a:rPr lang="ru-RU" sz="2800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агитация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t">
              <a:spcAft>
                <a:spcPts val="1000"/>
              </a:spcAft>
            </a:pPr>
            <a:r>
              <a:rPr lang="ru-RU" sz="2800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1"/>
                </a:gradFill>
                <a:effectLst>
                  <a:reflection blurRad="12700" stA="28000" endPos="45000" dist="1016" dir="5400000" sy="-100000" algn="bl"/>
                </a:effectLst>
                <a:latin typeface="Arial" pitchFamily="34" charset="0"/>
                <a:cs typeface="Arial" pitchFamily="34" charset="0"/>
              </a:rPr>
              <a:t>6.Анкетирование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1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09" y="5425324"/>
            <a:ext cx="1584573" cy="158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580507" y="4005064"/>
            <a:ext cx="627975" cy="6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24744"/>
            <a:ext cx="1044513" cy="10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90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E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71" y="1340768"/>
            <a:ext cx="1608929" cy="160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65211"/>
            <a:ext cx="2813872" cy="205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7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Педагогический совет с участием 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родителей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привлечь родителей к активному осмыслению проблем воспитания детей в семье на основе учета их индивидуальных потребностей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Открытые занятия с детьми в ДОУ для 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родителей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познакомить родителей со структурой и спецификой проведения занятий в ДОУ.</a:t>
            </a:r>
          </a:p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Воспитатель при проведении занятия может включить в него элемент беседы с родителями 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(ребенок может рассказать что-то новое </a:t>
            </a:r>
            <a:endParaRPr lang="ru-RU" sz="24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гостю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ввести его в круг своих </a:t>
            </a:r>
            <a:endParaRPr lang="ru-RU" sz="24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интересов</a:t>
            </a:r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05757"/>
            <a:ext cx="1296541" cy="129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07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930</Words>
  <Application>Microsoft Office PowerPoint</Application>
  <PresentationFormat>Экран (4:3)</PresentationFormat>
  <Paragraphs>113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Comic Sans MS</vt:lpstr>
      <vt:lpstr>DejaVu Sans</vt:lpstr>
      <vt:lpstr>Monotype Corsiva</vt:lpstr>
      <vt:lpstr>Tahoma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«Лучший массажный коврик»</vt:lpstr>
      <vt:lpstr>Презентация PowerPoint</vt:lpstr>
      <vt:lpstr>                   Огород на окошке</vt:lpstr>
      <vt:lpstr>Презентация PowerPoint</vt:lpstr>
      <vt:lpstr> ПАМЯТКА ДЛЯ ВОСПИТАТЕЛЯ Рекомендации для вовлечения родителей в совместную деятельность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ДОУ с семьей</dc:title>
  <cp:lastModifiedBy>алексей</cp:lastModifiedBy>
  <cp:revision>76</cp:revision>
  <cp:lastPrinted>2013-12-18T14:22:51Z</cp:lastPrinted>
  <dcterms:modified xsi:type="dcterms:W3CDTF">2016-02-07T07:45:41Z</dcterms:modified>
</cp:coreProperties>
</file>