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5" r:id="rId4"/>
    <p:sldMasterId id="2147483697" r:id="rId5"/>
    <p:sldMasterId id="2147483709" r:id="rId6"/>
  </p:sldMasterIdLst>
  <p:sldIdLst>
    <p:sldId id="256" r:id="rId7"/>
    <p:sldId id="257" r:id="rId8"/>
    <p:sldId id="263" r:id="rId9"/>
    <p:sldId id="262" r:id="rId10"/>
    <p:sldId id="266" r:id="rId11"/>
    <p:sldId id="275" r:id="rId12"/>
    <p:sldId id="265" r:id="rId13"/>
    <p:sldId id="269" r:id="rId14"/>
    <p:sldId id="270" r:id="rId15"/>
    <p:sldId id="258" r:id="rId16"/>
    <p:sldId id="268" r:id="rId17"/>
    <p:sldId id="267" r:id="rId18"/>
    <p:sldId id="271" r:id="rId19"/>
    <p:sldId id="273" r:id="rId20"/>
    <p:sldId id="274" r:id="rId21"/>
    <p:sldId id="27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991A"/>
    <a:srgbClr val="002602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EE1DE-FB36-4080-A072-6EB489C79A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075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FEFE8-2648-4D96-AD86-B0BD24BFFC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7DFBE-D593-450B-8692-FE5D185758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1525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C2AE3-43D2-44DD-8714-F2F88B874C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EA10C-4C46-4B31-A68B-6A14BC310D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7747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6858C-8CA0-4D02-932A-41DA2143261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DE546-4B2A-4A19-B776-B76329D4D4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61470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9B84A-7B4C-419B-B033-1A763A1051D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97FCE-BBF7-437F-A960-C3DC7E11B9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7394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DDCD6-3FEF-41AC-9381-CB58D767B5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57BA5-D6E2-4E4F-98D6-4CFAD0FE2A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44840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FF630-940B-4415-ABE0-FCF1DA6895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C054B-337F-4CEC-BE85-960F4ED073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18923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D4020-3435-434C-B890-DBC35D9C3FC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C604C-4200-490A-B84D-86FB3F0801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0911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EC199-EB4E-4961-9D91-C282F391DF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11AD2-5051-410A-9253-284D366B3D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35000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3581C-410A-4992-801C-E2485ECF6B3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D3CC0-AFDA-43CD-90D4-8191983758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24885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B2DBC-2932-454E-BD78-1049C098B82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86EC9-F0C8-4647-9E5D-C2F651ED7B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3630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A4EA6-EF3D-4527-B1E2-F8DC2EBC192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57D29-0E10-4E20-94AC-FF1C3F82C9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44601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FEFE8-2648-4D96-AD86-B0BD24BFFC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7DFBE-D593-450B-8692-FE5D185758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41796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C2AE3-43D2-44DD-8714-F2F88B874C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EA10C-4C46-4B31-A68B-6A14BC310D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03500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6858C-8CA0-4D02-932A-41DA2143261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DE546-4B2A-4A19-B776-B76329D4D4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70457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9B84A-7B4C-419B-B033-1A763A1051D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97FCE-BBF7-437F-A960-C3DC7E11B9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81274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DDCD6-3FEF-41AC-9381-CB58D767B5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57BA5-D6E2-4E4F-98D6-4CFAD0FE2A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66431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FF630-940B-4415-ABE0-FCF1DA6895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C054B-337F-4CEC-BE85-960F4ED073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8419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D4020-3435-434C-B890-DBC35D9C3FC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C604C-4200-490A-B84D-86FB3F0801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78039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EC199-EB4E-4961-9D91-C282F391DF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11AD2-5051-410A-9253-284D366B3D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9775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3581C-410A-4992-801C-E2485ECF6B3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D3CC0-AFDA-43CD-90D4-8191983758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9625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B2DBC-2932-454E-BD78-1049C098B82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86EC9-F0C8-4647-9E5D-C2F651ED7B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49309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A4EA6-EF3D-4527-B1E2-F8DC2EBC192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57D29-0E10-4E20-94AC-FF1C3F82C9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06843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FEFE8-2648-4D96-AD86-B0BD24BFFC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7DFBE-D593-450B-8692-FE5D185758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54513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C2AE3-43D2-44DD-8714-F2F88B874C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EA10C-4C46-4B31-A68B-6A14BC310D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91913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6858C-8CA0-4D02-932A-41DA2143261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DE546-4B2A-4A19-B776-B76329D4D4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64139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9B84A-7B4C-419B-B033-1A763A1051D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97FCE-BBF7-437F-A960-C3DC7E11B9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10716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DDCD6-3FEF-41AC-9381-CB58D767B5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57BA5-D6E2-4E4F-98D6-4CFAD0FE2A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8517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FF630-940B-4415-ABE0-FCF1DA6895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C054B-337F-4CEC-BE85-960F4ED073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90393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D4020-3435-434C-B890-DBC35D9C3FC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C604C-4200-490A-B84D-86FB3F0801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50137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EC199-EB4E-4961-9D91-C282F391DF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11AD2-5051-410A-9253-284D366B3D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08570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3581C-410A-4992-801C-E2485ECF6B3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D3CC0-AFDA-43CD-90D4-8191983758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54246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B2DBC-2932-454E-BD78-1049C098B82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86EC9-F0C8-4647-9E5D-C2F651ED7B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25211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A4EA6-EF3D-4527-B1E2-F8DC2EBC192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57D29-0E10-4E20-94AC-FF1C3F82C9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64122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FEFE8-2648-4D96-AD86-B0BD24BFFC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7DFBE-D593-450B-8692-FE5D185758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03262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C2AE3-43D2-44DD-8714-F2F88B874C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EA10C-4C46-4B31-A68B-6A14BC310D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31083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6858C-8CA0-4D02-932A-41DA2143261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DE546-4B2A-4A19-B776-B76329D4D4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97512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9B84A-7B4C-419B-B033-1A763A1051D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97FCE-BBF7-437F-A960-C3DC7E11B9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5901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DDCD6-3FEF-41AC-9381-CB58D767B5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57BA5-D6E2-4E4F-98D6-4CFAD0FE2A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04414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FF630-940B-4415-ABE0-FCF1DA6895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C054B-337F-4CEC-BE85-960F4ED073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41646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D4020-3435-434C-B890-DBC35D9C3FC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C604C-4200-490A-B84D-86FB3F0801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92185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EC199-EB4E-4961-9D91-C282F391DF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11AD2-5051-410A-9253-284D366B3D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7557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3581C-410A-4992-801C-E2485ECF6B3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D3CC0-AFDA-43CD-90D4-8191983758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20645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B2DBC-2932-454E-BD78-1049C098B82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86EC9-F0C8-4647-9E5D-C2F651ED7B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55011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A4EA6-EF3D-4527-B1E2-F8DC2EBC192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57D29-0E10-4E20-94AC-FF1C3F82C9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03379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FEFE8-2648-4D96-AD86-B0BD24BFFC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7DFBE-D593-450B-8692-FE5D185758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62988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C2AE3-43D2-44DD-8714-F2F88B874C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EA10C-4C46-4B31-A68B-6A14BC310D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14099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6858C-8CA0-4D02-932A-41DA2143261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DE546-4B2A-4A19-B776-B76329D4D4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7766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9B84A-7B4C-419B-B033-1A763A1051D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97FCE-BBF7-437F-A960-C3DC7E11B9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01651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DDCD6-3FEF-41AC-9381-CB58D767B5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57BA5-D6E2-4E4F-98D6-4CFAD0FE2A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36585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FF630-940B-4415-ABE0-FCF1DA6895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C054B-337F-4CEC-BE85-960F4ED073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33631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D4020-3435-434C-B890-DBC35D9C3FC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C604C-4200-490A-B84D-86FB3F0801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26918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EC199-EB4E-4961-9D91-C282F391DF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11AD2-5051-410A-9253-284D366B3D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727185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3581C-410A-4992-801C-E2485ECF6B3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D3CC0-AFDA-43CD-90D4-8191983758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67335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B2DBC-2932-454E-BD78-1049C098B82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86EC9-F0C8-4647-9E5D-C2F651ED7B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74105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A4EA6-EF3D-4527-B1E2-F8DC2EBC192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57D29-0E10-4E20-94AC-FF1C3F82C9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698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C7B1DF-9293-48FB-AF6B-49E61175F39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C85927-89A3-473E-8DE3-131D627C590F}" type="slidenum">
              <a:rPr lang="ru-RU" alt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03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C7B1DF-9293-48FB-AF6B-49E61175F39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C85927-89A3-473E-8DE3-131D627C590F}" type="slidenum">
              <a:rPr lang="ru-RU" alt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176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C7B1DF-9293-48FB-AF6B-49E61175F39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C85927-89A3-473E-8DE3-131D627C590F}" type="slidenum">
              <a:rPr lang="ru-RU" alt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206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C7B1DF-9293-48FB-AF6B-49E61175F39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C85927-89A3-473E-8DE3-131D627C590F}" type="slidenum">
              <a:rPr lang="ru-RU" alt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48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C7B1DF-9293-48FB-AF6B-49E61175F39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C85927-89A3-473E-8DE3-131D627C590F}" type="slidenum">
              <a:rPr lang="ru-RU" alt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286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Урок математики в 5 классе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FFCC66"/>
          </a:solidFill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5400" b="1" dirty="0" smtClean="0">
                <a:solidFill>
                  <a:srgbClr val="002060"/>
                </a:solidFill>
              </a:rPr>
              <a:t>«Математика – </a:t>
            </a:r>
          </a:p>
          <a:p>
            <a:pPr marL="0" indent="0" algn="ctr">
              <a:buNone/>
            </a:pPr>
            <a:r>
              <a:rPr lang="ru-RU" sz="5400" b="1" dirty="0" smtClean="0">
                <a:solidFill>
                  <a:srgbClr val="002060"/>
                </a:solidFill>
              </a:rPr>
              <a:t>это </a:t>
            </a:r>
            <a:r>
              <a:rPr lang="ru-RU" sz="5400" b="1" dirty="0">
                <a:solidFill>
                  <a:srgbClr val="002060"/>
                </a:solidFill>
              </a:rPr>
              <a:t>язык, на котором говорят все точные науки</a:t>
            </a:r>
            <a:r>
              <a:rPr lang="ru-RU" sz="5400" b="1" dirty="0" smtClean="0">
                <a:solidFill>
                  <a:srgbClr val="002060"/>
                </a:solidFill>
              </a:rPr>
              <a:t>.» </a:t>
            </a:r>
          </a:p>
          <a:p>
            <a:pPr marL="0" indent="0" algn="ctr">
              <a:buNone/>
            </a:pPr>
            <a:endParaRPr lang="ru-RU" sz="5400" b="1" dirty="0" smtClean="0">
              <a:solidFill>
                <a:srgbClr val="002060"/>
              </a:solidFill>
            </a:endParaRPr>
          </a:p>
          <a:p>
            <a:pPr marL="0" indent="0" algn="r">
              <a:buNone/>
            </a:pPr>
            <a:r>
              <a:rPr lang="ru-RU" sz="5400" b="1" dirty="0" smtClean="0">
                <a:solidFill>
                  <a:srgbClr val="002060"/>
                </a:solidFill>
              </a:rPr>
              <a:t>Н.И</a:t>
            </a:r>
            <a:r>
              <a:rPr lang="ru-RU" sz="5400" b="1" dirty="0">
                <a:solidFill>
                  <a:srgbClr val="002060"/>
                </a:solidFill>
              </a:rPr>
              <a:t>. </a:t>
            </a:r>
            <a:r>
              <a:rPr lang="ru-RU" sz="5400" b="1" dirty="0" smtClean="0">
                <a:solidFill>
                  <a:srgbClr val="002060"/>
                </a:solidFill>
              </a:rPr>
              <a:t>Лобачевский </a:t>
            </a: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sz="4800" b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ru-RU" sz="4800" b="1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057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15888"/>
            <a:ext cx="9144000" cy="30972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 eaLnBrk="1" hangingPunct="1"/>
            <a:r>
              <a:rPr lang="ru-RU" altLang="ru-RU" sz="3600" b="1" dirty="0" smtClean="0"/>
              <a:t>Задача </a:t>
            </a:r>
            <a:r>
              <a:rPr lang="ru-RU" altLang="ru-RU" sz="3600" b="1" dirty="0" smtClean="0"/>
              <a:t>3(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>для самостоятельного решения).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/>
            </a:r>
            <a:br>
              <a:rPr lang="ru-RU" altLang="ru-RU" sz="2400" b="1" dirty="0" smtClean="0">
                <a:solidFill>
                  <a:srgbClr val="002060"/>
                </a:solidFill>
              </a:rPr>
            </a:br>
            <a:r>
              <a:rPr lang="ru-RU" altLang="ru-RU" sz="3200" b="1" dirty="0" smtClean="0">
                <a:solidFill>
                  <a:srgbClr val="002060"/>
                </a:solidFill>
              </a:rPr>
              <a:t>На заводе игрушек выпускают наборы кубиков. </a:t>
            </a:r>
            <a:br>
              <a:rPr lang="ru-RU" altLang="ru-RU" sz="3200" b="1" dirty="0" smtClean="0">
                <a:solidFill>
                  <a:srgbClr val="002060"/>
                </a:solidFill>
              </a:rPr>
            </a:br>
            <a:r>
              <a:rPr lang="ru-RU" altLang="ru-RU" sz="3200" b="1" dirty="0" smtClean="0">
                <a:solidFill>
                  <a:srgbClr val="002060"/>
                </a:solidFill>
              </a:rPr>
              <a:t>В набор входит по 10 кубиков красного, зеленого, синего и желтого цвета. Сколько  пластмассы каждого цвета </a:t>
            </a:r>
            <a:r>
              <a:rPr lang="ru-RU" altLang="ru-RU" sz="3200" b="1" dirty="0" smtClean="0">
                <a:solidFill>
                  <a:srgbClr val="002060"/>
                </a:solidFill>
              </a:rPr>
              <a:t>понадобится </a:t>
            </a:r>
            <a:r>
              <a:rPr lang="ru-RU" altLang="ru-RU" sz="3200" b="1" dirty="0" smtClean="0">
                <a:solidFill>
                  <a:srgbClr val="002060"/>
                </a:solidFill>
              </a:rPr>
              <a:t>для одного такого набора, если ребро кубика </a:t>
            </a:r>
            <a:r>
              <a:rPr lang="ru-RU" altLang="ru-RU" sz="3200" b="1" dirty="0">
                <a:solidFill>
                  <a:srgbClr val="002060"/>
                </a:solidFill>
              </a:rPr>
              <a:t>а</a:t>
            </a:r>
            <a:r>
              <a:rPr lang="ru-RU" altLang="ru-RU" sz="3200" b="1" dirty="0" smtClean="0">
                <a:solidFill>
                  <a:srgbClr val="002060"/>
                </a:solidFill>
              </a:rPr>
              <a:t> м? (а= 0,2; 0,1)</a:t>
            </a:r>
          </a:p>
        </p:txBody>
      </p:sp>
      <p:pic>
        <p:nvPicPr>
          <p:cNvPr id="5124" name="Picture 2" descr="C:\Users\дима\Desktop\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856" y="3140968"/>
            <a:ext cx="6048672" cy="42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190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План-задание</a:t>
            </a:r>
            <a:endParaRPr lang="ru-RU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196752"/>
                <a:ext cx="8640960" cy="5544616"/>
              </a:xfr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ru-RU" b="1" i="1" dirty="0" smtClean="0">
                    <a:solidFill>
                      <a:srgbClr val="002060"/>
                    </a:solidFill>
                  </a:rPr>
                  <a:t>1. Записать формулу для решения задачи.</a:t>
                </a:r>
              </a:p>
              <a:p>
                <a:pPr marL="0" indent="0" algn="ctr">
                  <a:buNone/>
                </a:pPr>
                <a:r>
                  <a:rPr lang="en-US" sz="5400" b="1" i="1" dirty="0" smtClean="0">
                    <a:solidFill>
                      <a:srgbClr val="C00000"/>
                    </a:solidFill>
                  </a:rPr>
                  <a:t>S = 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54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54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𝟏𝟎</m:t>
                    </m:r>
                  </m:oMath>
                </a14:m>
                <a:endParaRPr lang="ru-RU" sz="5400" b="1" i="1" dirty="0" smtClean="0">
                  <a:solidFill>
                    <a:srgbClr val="C00000"/>
                  </a:solidFill>
                </a:endParaRPr>
              </a:p>
              <a:p>
                <a:r>
                  <a:rPr lang="ru-RU" b="1" i="1" dirty="0" smtClean="0">
                    <a:solidFill>
                      <a:srgbClr val="002060"/>
                    </a:solidFill>
                  </a:rPr>
                  <a:t>2. Подставить значения букв и найти значение выражения.</a:t>
                </a:r>
              </a:p>
              <a:p>
                <a:r>
                  <a:rPr lang="ru-RU" b="1" i="1" dirty="0" smtClean="0">
                    <a:solidFill>
                      <a:srgbClr val="002060"/>
                    </a:solidFill>
                  </a:rPr>
                  <a:t>3.Ответить на вопрос задачи.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196752"/>
                <a:ext cx="8640960" cy="5544616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818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ru-RU" b="1" dirty="0" smtClean="0">
                <a:solidFill>
                  <a:srgbClr val="002060"/>
                </a:solidFill>
              </a:rPr>
              <a:t>Задача </a:t>
            </a:r>
            <a:r>
              <a:rPr lang="ru-RU" b="1" dirty="0" smtClean="0">
                <a:solidFill>
                  <a:srgbClr val="002060"/>
                </a:solidFill>
              </a:rPr>
              <a:t>3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14116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1 вариант</a:t>
            </a:r>
          </a:p>
          <a:p>
            <a:r>
              <a:rPr lang="ru-RU" sz="4400" b="1" dirty="0">
                <a:solidFill>
                  <a:srgbClr val="002060"/>
                </a:solidFill>
              </a:rPr>
              <a:t>а</a:t>
            </a:r>
            <a:r>
              <a:rPr lang="ru-RU" sz="4400" b="1" dirty="0" smtClean="0">
                <a:solidFill>
                  <a:srgbClr val="002060"/>
                </a:solidFill>
              </a:rPr>
              <a:t> =0,2 м</a:t>
            </a:r>
          </a:p>
          <a:p>
            <a:r>
              <a:rPr lang="en-US" sz="4400" b="1" dirty="0">
                <a:solidFill>
                  <a:srgbClr val="002060"/>
                </a:solidFill>
              </a:rPr>
              <a:t>n</a:t>
            </a:r>
            <a:r>
              <a:rPr lang="en-US" sz="4400" b="1" dirty="0" smtClean="0">
                <a:solidFill>
                  <a:srgbClr val="002060"/>
                </a:solidFill>
              </a:rPr>
              <a:t> = 10 </a:t>
            </a:r>
            <a:r>
              <a:rPr lang="ru-RU" sz="4400" b="1" dirty="0" smtClean="0">
                <a:solidFill>
                  <a:srgbClr val="002060"/>
                </a:solidFill>
              </a:rPr>
              <a:t>штук</a:t>
            </a:r>
          </a:p>
          <a:p>
            <a:r>
              <a:rPr lang="ru-RU" sz="4400" b="1" dirty="0" smtClean="0">
                <a:solidFill>
                  <a:srgbClr val="002060"/>
                </a:solidFill>
              </a:rPr>
              <a:t>4 цвета</a:t>
            </a:r>
          </a:p>
          <a:p>
            <a:r>
              <a:rPr lang="ru-RU" sz="4400" b="1" dirty="0" smtClean="0">
                <a:solidFill>
                  <a:srgbClr val="002060"/>
                </a:solidFill>
              </a:rPr>
              <a:t>Найти:</a:t>
            </a:r>
            <a:r>
              <a:rPr lang="en-US" sz="4400" b="1" dirty="0" smtClean="0">
                <a:solidFill>
                  <a:srgbClr val="002060"/>
                </a:solidFill>
              </a:rPr>
              <a:t> S</a:t>
            </a:r>
          </a:p>
          <a:p>
            <a:r>
              <a:rPr lang="ru-RU" sz="4400" b="1" dirty="0" smtClean="0">
                <a:solidFill>
                  <a:srgbClr val="002060"/>
                </a:solidFill>
              </a:rPr>
              <a:t>Ответ: 2,4 </a:t>
            </a:r>
            <a:r>
              <a:rPr lang="ru-RU" sz="4400" b="1" dirty="0" err="1" smtClean="0">
                <a:solidFill>
                  <a:srgbClr val="002060"/>
                </a:solidFill>
              </a:rPr>
              <a:t>кв.м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99715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2вариант</a:t>
            </a:r>
          </a:p>
          <a:p>
            <a:pPr lvl="0"/>
            <a:r>
              <a:rPr lang="ru-RU" sz="4400" b="1" dirty="0">
                <a:solidFill>
                  <a:srgbClr val="002060"/>
                </a:solidFill>
              </a:rPr>
              <a:t>а =</a:t>
            </a:r>
            <a:r>
              <a:rPr lang="ru-RU" sz="4400" b="1" dirty="0" smtClean="0">
                <a:solidFill>
                  <a:srgbClr val="002060"/>
                </a:solidFill>
              </a:rPr>
              <a:t>0,1 м</a:t>
            </a:r>
          </a:p>
          <a:p>
            <a:pPr lvl="0"/>
            <a:r>
              <a:rPr lang="en-US" sz="4400" b="1" dirty="0" smtClean="0">
                <a:solidFill>
                  <a:srgbClr val="002060"/>
                </a:solidFill>
              </a:rPr>
              <a:t>N = 10 </a:t>
            </a:r>
            <a:r>
              <a:rPr lang="ru-RU" sz="4400" b="1" dirty="0">
                <a:solidFill>
                  <a:srgbClr val="002060"/>
                </a:solidFill>
              </a:rPr>
              <a:t>ш</a:t>
            </a:r>
            <a:r>
              <a:rPr lang="ru-RU" sz="4400" b="1" dirty="0" smtClean="0">
                <a:solidFill>
                  <a:srgbClr val="002060"/>
                </a:solidFill>
              </a:rPr>
              <a:t>тук</a:t>
            </a:r>
          </a:p>
          <a:p>
            <a:pPr lvl="0"/>
            <a:r>
              <a:rPr lang="ru-RU" sz="4400" b="1" dirty="0" smtClean="0">
                <a:solidFill>
                  <a:srgbClr val="002060"/>
                </a:solidFill>
              </a:rPr>
              <a:t>4 цвета</a:t>
            </a:r>
          </a:p>
          <a:p>
            <a:pPr lvl="0"/>
            <a:r>
              <a:rPr lang="ru-RU" sz="4400" b="1" dirty="0" smtClean="0">
                <a:solidFill>
                  <a:srgbClr val="002060"/>
                </a:solidFill>
              </a:rPr>
              <a:t>Найти: </a:t>
            </a:r>
            <a:r>
              <a:rPr lang="en-US" sz="4400" b="1" dirty="0" smtClean="0">
                <a:solidFill>
                  <a:srgbClr val="002060"/>
                </a:solidFill>
              </a:rPr>
              <a:t>S</a:t>
            </a:r>
            <a:endParaRPr lang="ru-RU" sz="4400" b="1" dirty="0" smtClean="0">
              <a:solidFill>
                <a:srgbClr val="002060"/>
              </a:solidFill>
            </a:endParaRPr>
          </a:p>
          <a:p>
            <a:pPr lvl="0"/>
            <a:r>
              <a:rPr lang="ru-RU" sz="4400" b="1" dirty="0" smtClean="0">
                <a:solidFill>
                  <a:srgbClr val="002060"/>
                </a:solidFill>
              </a:rPr>
              <a:t>Ответ: 0,6 </a:t>
            </a:r>
            <a:r>
              <a:rPr lang="ru-RU" sz="4400" b="1" dirty="0" err="1" smtClean="0">
                <a:solidFill>
                  <a:srgbClr val="002060"/>
                </a:solidFill>
              </a:rPr>
              <a:t>кв.м</a:t>
            </a:r>
            <a:endParaRPr lang="ru-RU" sz="4400" b="1" dirty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43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194" name="Заголовок 1"/>
              <p:cNvSpPr>
                <a:spLocks noGrp="1"/>
              </p:cNvSpPr>
              <p:nvPr>
                <p:ph type="title" idx="4294967295"/>
              </p:nvPr>
            </p:nvSpPr>
            <p:spPr>
              <a:xfrm>
                <a:off x="0" y="0"/>
                <a:ext cx="9144000" cy="3068638"/>
              </a:xfr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l" eaLnBrk="1" hangingPunct="1"/>
                <a:r>
                  <a:rPr lang="ru-RU" altLang="ru-RU" sz="3200" b="1" dirty="0" smtClean="0">
                    <a:solidFill>
                      <a:srgbClr val="002060"/>
                    </a:solidFill>
                  </a:rPr>
                  <a:t>Задача 4. </a:t>
                </a:r>
                <a:r>
                  <a:rPr lang="ru-RU" altLang="ru-RU" sz="2800" b="1" dirty="0" smtClean="0">
                    <a:solidFill>
                      <a:srgbClr val="002060"/>
                    </a:solidFill>
                  </a:rPr>
                  <a:t/>
                </a:r>
                <a:br>
                  <a:rPr lang="ru-RU" altLang="ru-RU" sz="2800" b="1" dirty="0" smtClean="0">
                    <a:solidFill>
                      <a:srgbClr val="002060"/>
                    </a:solidFill>
                  </a:rPr>
                </a:br>
                <a:r>
                  <a:rPr lang="ru-RU" altLang="ru-RU" sz="2800" b="1" dirty="0" smtClean="0">
                    <a:solidFill>
                      <a:srgbClr val="002060"/>
                    </a:solidFill>
                  </a:rPr>
                  <a:t>На заводе выпускают подарочные коробки в форме прямоугольного параллелепипеда. Какой должна быть высота этой коробки, если объем коробки </a:t>
                </a:r>
                <a:br>
                  <a:rPr lang="ru-RU" altLang="ru-RU" sz="2800" b="1" dirty="0" smtClean="0">
                    <a:solidFill>
                      <a:srgbClr val="002060"/>
                    </a:solidFill>
                  </a:rPr>
                </a:br>
                <a:r>
                  <a:rPr lang="ru-RU" altLang="ru-RU" sz="2800" b="1" dirty="0" smtClean="0">
                    <a:solidFill>
                      <a:srgbClr val="002060"/>
                    </a:solidFill>
                  </a:rPr>
                  <a:t>0,006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altLang="ru-RU" sz="28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altLang="ru-RU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м</m:t>
                        </m:r>
                      </m:e>
                      <m:sup>
                        <m:r>
                          <a:rPr lang="ru-RU" altLang="ru-RU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altLang="ru-RU" sz="2800" dirty="0" smtClean="0">
                    <a:solidFill>
                      <a:srgbClr val="002060"/>
                    </a:solidFill>
                  </a:rPr>
                  <a:t>, </a:t>
                </a:r>
                <a:r>
                  <a:rPr lang="ru-RU" altLang="ru-RU" sz="2800" b="1" dirty="0" smtClean="0">
                    <a:solidFill>
                      <a:srgbClr val="002060"/>
                    </a:solidFill>
                  </a:rPr>
                  <a:t>а стороны основания коробки 0,2 м и 0,15 м.  </a:t>
                </a:r>
              </a:p>
            </p:txBody>
          </p:sp>
        </mc:Choice>
        <mc:Fallback xmlns="">
          <p:sp>
            <p:nvSpPr>
              <p:cNvPr id="8194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9144000" cy="3068638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5" name="Picture 3" descr="C:\Users\дима\Desktop\pre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547" y="2924944"/>
            <a:ext cx="4919453" cy="3455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9512" y="3068638"/>
                <a:ext cx="3816424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2060"/>
                    </a:solidFill>
                  </a:rPr>
                  <a:t>Решение.</a:t>
                </a:r>
              </a:p>
              <a:p>
                <a:r>
                  <a:rPr lang="en-US" sz="2800" b="1" dirty="0" smtClean="0">
                    <a:solidFill>
                      <a:srgbClr val="002060"/>
                    </a:solidFill>
                  </a:rPr>
                  <a:t>V=</a:t>
                </a:r>
                <a:r>
                  <a:rPr lang="en-US" sz="2800" b="1" dirty="0" err="1" smtClean="0">
                    <a:solidFill>
                      <a:srgbClr val="002060"/>
                    </a:solidFill>
                  </a:rPr>
                  <a:t>abc</a:t>
                </a:r>
                <a:endParaRPr lang="en-US" sz="2800" b="1" dirty="0" smtClean="0">
                  <a:solidFill>
                    <a:srgbClr val="002060"/>
                  </a:solidFill>
                </a:endParaRPr>
              </a:p>
              <a:p>
                <a:r>
                  <a:rPr lang="ru-RU" sz="2800" b="1" dirty="0" smtClean="0">
                    <a:solidFill>
                      <a:srgbClr val="002060"/>
                    </a:solidFill>
                  </a:rPr>
                  <a:t>0,006= 0,2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ru-RU" sz="28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𝟎</m:t>
                    </m:r>
                    <m:r>
                      <a:rPr lang="ru-RU" sz="28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ru-RU" sz="28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𝟏𝟓</m:t>
                    </m:r>
                    <m:r>
                      <a:rPr lang="ru-RU" sz="28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∙с</m:t>
                    </m:r>
                  </m:oMath>
                </a14:m>
                <a:endParaRPr lang="ru-RU" sz="2800" b="1" dirty="0" smtClean="0">
                  <a:solidFill>
                    <a:srgbClr val="002060"/>
                  </a:solidFill>
                  <a:ea typeface="Cambria Math"/>
                </a:endParaRPr>
              </a:p>
              <a:p>
                <a:r>
                  <a:rPr lang="ru-RU" sz="2800" b="1" dirty="0" smtClean="0">
                    <a:solidFill>
                      <a:srgbClr val="002060"/>
                    </a:solidFill>
                  </a:rPr>
                  <a:t>с = 0,006: (0,2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ru-RU" sz="28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𝟎</m:t>
                    </m:r>
                    <m:r>
                      <a:rPr lang="ru-RU" sz="28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ru-RU" sz="28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𝟏𝟓</m:t>
                    </m:r>
                  </m:oMath>
                </a14:m>
                <a:r>
                  <a:rPr lang="ru-RU" sz="2800" b="1" dirty="0" smtClean="0">
                    <a:solidFill>
                      <a:srgbClr val="002060"/>
                    </a:solidFill>
                  </a:rPr>
                  <a:t>)</a:t>
                </a:r>
              </a:p>
              <a:p>
                <a:r>
                  <a:rPr lang="ru-RU" sz="2800" b="1" dirty="0" smtClean="0">
                    <a:solidFill>
                      <a:srgbClr val="002060"/>
                    </a:solidFill>
                  </a:rPr>
                  <a:t>с = 0,2 </a:t>
                </a:r>
              </a:p>
              <a:p>
                <a:r>
                  <a:rPr lang="ru-RU" sz="2800" b="1" dirty="0" smtClean="0">
                    <a:solidFill>
                      <a:srgbClr val="002060"/>
                    </a:solidFill>
                  </a:rPr>
                  <a:t>Ответ: 0,2 м</a:t>
                </a:r>
                <a:endParaRPr lang="ru-RU" sz="28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068638"/>
                <a:ext cx="3816424" cy="2677656"/>
              </a:xfrm>
              <a:prstGeom prst="rect">
                <a:avLst/>
              </a:prstGeom>
              <a:blipFill rotWithShape="1">
                <a:blip r:embed="rId4"/>
                <a:stretch>
                  <a:fillRect l="-3190" t="-2045" b="-5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999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07504" y="188913"/>
            <a:ext cx="8928992" cy="360012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 eaLnBrk="1" hangingPunct="1"/>
            <a:r>
              <a:rPr lang="ru-RU" altLang="ru-RU" sz="2800" b="1" dirty="0" smtClean="0">
                <a:solidFill>
                  <a:srgbClr val="002060"/>
                </a:solidFill>
              </a:rPr>
              <a:t>Задача 5.</a:t>
            </a:r>
            <a:br>
              <a:rPr lang="ru-RU" altLang="ru-RU" sz="2800" b="1" dirty="0" smtClean="0">
                <a:solidFill>
                  <a:srgbClr val="002060"/>
                </a:solidFill>
              </a:rPr>
            </a:br>
            <a:r>
              <a:rPr lang="ru-RU" altLang="ru-RU" sz="2800" b="1" dirty="0" smtClean="0">
                <a:solidFill>
                  <a:srgbClr val="002060"/>
                </a:solidFill>
              </a:rPr>
              <a:t>На даче нужно покрасить с внешней и внутренней стороны бак с крышкой для воды. Бак имеет форму куба, сторона которого равна 1,5 м. Имеется краска в банках по 2,5 кг. Сколько  по массе банок краски надо купить для покраски бака, если на 1 квадратный метр расходуется 0,2 кг краски? </a:t>
            </a:r>
          </a:p>
        </p:txBody>
      </p:sp>
      <p:pic>
        <p:nvPicPr>
          <p:cNvPr id="7171" name="Picture 2" descr="C:\Users\дима\Desktop\1305277726_198931577_1----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5976" y="3473624"/>
            <a:ext cx="4536504" cy="3384376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179512" y="4365104"/>
            <a:ext cx="49453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C00000"/>
                </a:solidFill>
              </a:rPr>
              <a:t>Составить план-задание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 для решения задачи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136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5364163" y="549275"/>
            <a:ext cx="2840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990033"/>
                </a:solidFill>
                <a:latin typeface="Arial" charset="0"/>
              </a:rPr>
              <a:t> </a:t>
            </a:r>
            <a:endParaRPr lang="ru-RU" altLang="ru-RU" sz="2800" b="1" dirty="0">
              <a:solidFill>
                <a:srgbClr val="990033"/>
              </a:solidFill>
              <a:latin typeface="Arial" charset="0"/>
            </a:endParaRPr>
          </a:p>
        </p:txBody>
      </p:sp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323528" y="188641"/>
            <a:ext cx="6264696" cy="581697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b="1" u="sng" dirty="0">
                <a:solidFill>
                  <a:srgbClr val="C00000"/>
                </a:solidFill>
                <a:latin typeface="Arial" charset="0"/>
              </a:rPr>
              <a:t>подведем итоги.: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i="1" dirty="0" smtClean="0">
                <a:solidFill>
                  <a:srgbClr val="002060"/>
                </a:solidFill>
                <a:latin typeface="Arial" charset="0"/>
              </a:rPr>
              <a:t>-сегодня </a:t>
            </a:r>
            <a:r>
              <a:rPr lang="ru-RU" altLang="ru-RU" sz="2800" b="1" i="1" dirty="0">
                <a:solidFill>
                  <a:srgbClr val="002060"/>
                </a:solidFill>
                <a:latin typeface="Arial" charset="0"/>
              </a:rPr>
              <a:t>я узнал…</a:t>
            </a:r>
            <a:endParaRPr lang="ru-RU" altLang="ru-RU" sz="2800" b="1" dirty="0">
              <a:solidFill>
                <a:srgbClr val="00206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i="1" dirty="0" smtClean="0">
                <a:solidFill>
                  <a:srgbClr val="002060"/>
                </a:solidFill>
                <a:latin typeface="Arial" charset="0"/>
              </a:rPr>
              <a:t>-было </a:t>
            </a:r>
            <a:r>
              <a:rPr lang="ru-RU" altLang="ru-RU" sz="2800" b="1" i="1" dirty="0">
                <a:solidFill>
                  <a:srgbClr val="002060"/>
                </a:solidFill>
                <a:latin typeface="Arial" charset="0"/>
              </a:rPr>
              <a:t>интересно…</a:t>
            </a:r>
            <a:endParaRPr lang="ru-RU" altLang="ru-RU" sz="2800" b="1" dirty="0">
              <a:solidFill>
                <a:srgbClr val="00206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i="1" dirty="0" smtClean="0">
                <a:solidFill>
                  <a:srgbClr val="002060"/>
                </a:solidFill>
                <a:latin typeface="Arial" charset="0"/>
              </a:rPr>
              <a:t>-было </a:t>
            </a:r>
            <a:r>
              <a:rPr lang="ru-RU" altLang="ru-RU" sz="2800" b="1" i="1" dirty="0">
                <a:solidFill>
                  <a:srgbClr val="002060"/>
                </a:solidFill>
                <a:latin typeface="Arial" charset="0"/>
              </a:rPr>
              <a:t>трудно…</a:t>
            </a:r>
            <a:endParaRPr lang="ru-RU" altLang="ru-RU" sz="2800" b="1" dirty="0">
              <a:solidFill>
                <a:srgbClr val="00206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i="1" dirty="0" smtClean="0">
                <a:solidFill>
                  <a:srgbClr val="002060"/>
                </a:solidFill>
                <a:latin typeface="Arial" charset="0"/>
              </a:rPr>
              <a:t>- я </a:t>
            </a:r>
            <a:r>
              <a:rPr lang="ru-RU" altLang="ru-RU" sz="2800" b="1" i="1" dirty="0">
                <a:solidFill>
                  <a:srgbClr val="002060"/>
                </a:solidFill>
                <a:latin typeface="Arial" charset="0"/>
              </a:rPr>
              <a:t>понял, что…</a:t>
            </a:r>
            <a:endParaRPr lang="ru-RU" altLang="ru-RU" sz="2800" b="1" dirty="0">
              <a:solidFill>
                <a:srgbClr val="00206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i="1" dirty="0" smtClean="0">
                <a:solidFill>
                  <a:srgbClr val="002060"/>
                </a:solidFill>
                <a:latin typeface="Arial" charset="0"/>
              </a:rPr>
              <a:t>-теперь </a:t>
            </a:r>
            <a:r>
              <a:rPr lang="ru-RU" altLang="ru-RU" sz="2800" b="1" i="1" dirty="0">
                <a:solidFill>
                  <a:srgbClr val="002060"/>
                </a:solidFill>
                <a:latin typeface="Arial" charset="0"/>
              </a:rPr>
              <a:t>я могу…</a:t>
            </a:r>
            <a:endParaRPr lang="ru-RU" altLang="ru-RU" sz="2800" b="1" dirty="0">
              <a:solidFill>
                <a:srgbClr val="00206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i="1" dirty="0" smtClean="0">
                <a:solidFill>
                  <a:srgbClr val="002060"/>
                </a:solidFill>
                <a:latin typeface="Arial" charset="0"/>
              </a:rPr>
              <a:t>- я </a:t>
            </a:r>
            <a:r>
              <a:rPr lang="ru-RU" altLang="ru-RU" sz="2800" b="1" i="1" dirty="0">
                <a:solidFill>
                  <a:srgbClr val="002060"/>
                </a:solidFill>
                <a:latin typeface="Arial" charset="0"/>
              </a:rPr>
              <a:t>приобрел…</a:t>
            </a:r>
            <a:endParaRPr lang="ru-RU" altLang="ru-RU" sz="2800" b="1" dirty="0">
              <a:solidFill>
                <a:srgbClr val="00206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i="1" dirty="0" smtClean="0">
                <a:solidFill>
                  <a:srgbClr val="002060"/>
                </a:solidFill>
                <a:latin typeface="Arial" charset="0"/>
              </a:rPr>
              <a:t>-я </a:t>
            </a:r>
            <a:r>
              <a:rPr lang="ru-RU" altLang="ru-RU" sz="2800" b="1" i="1" dirty="0">
                <a:solidFill>
                  <a:srgbClr val="002060"/>
                </a:solidFill>
                <a:latin typeface="Arial" charset="0"/>
              </a:rPr>
              <a:t>научился…</a:t>
            </a:r>
            <a:endParaRPr lang="ru-RU" altLang="ru-RU" sz="2800" b="1" dirty="0">
              <a:solidFill>
                <a:srgbClr val="00206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i="1" dirty="0" smtClean="0">
                <a:solidFill>
                  <a:srgbClr val="002060"/>
                </a:solidFill>
                <a:latin typeface="Arial" charset="0"/>
              </a:rPr>
              <a:t>-у </a:t>
            </a:r>
            <a:r>
              <a:rPr lang="ru-RU" altLang="ru-RU" sz="2800" b="1" i="1" dirty="0">
                <a:solidFill>
                  <a:srgbClr val="002060"/>
                </a:solidFill>
                <a:latin typeface="Arial" charset="0"/>
              </a:rPr>
              <a:t>меня получилось …</a:t>
            </a:r>
            <a:endParaRPr lang="ru-RU" altLang="ru-RU" sz="2800" b="1" dirty="0">
              <a:solidFill>
                <a:srgbClr val="00206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i="1" dirty="0" smtClean="0">
                <a:solidFill>
                  <a:srgbClr val="002060"/>
                </a:solidFill>
                <a:latin typeface="Arial" charset="0"/>
              </a:rPr>
              <a:t>-я </a:t>
            </a:r>
            <a:r>
              <a:rPr lang="ru-RU" altLang="ru-RU" sz="2800" b="1" i="1" dirty="0">
                <a:solidFill>
                  <a:srgbClr val="002060"/>
                </a:solidFill>
                <a:latin typeface="Arial" charset="0"/>
              </a:rPr>
              <a:t>смог…</a:t>
            </a:r>
            <a:endParaRPr lang="ru-RU" altLang="ru-RU" sz="2800" b="1" dirty="0">
              <a:solidFill>
                <a:srgbClr val="00206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i="1" dirty="0" smtClean="0">
                <a:solidFill>
                  <a:srgbClr val="002060"/>
                </a:solidFill>
                <a:latin typeface="Arial" charset="0"/>
              </a:rPr>
              <a:t> -меня </a:t>
            </a:r>
            <a:r>
              <a:rPr lang="ru-RU" altLang="ru-RU" sz="2800" b="1" i="1" dirty="0">
                <a:solidFill>
                  <a:srgbClr val="002060"/>
                </a:solidFill>
                <a:latin typeface="Arial" charset="0"/>
              </a:rPr>
              <a:t>удивило…</a:t>
            </a:r>
            <a:endParaRPr lang="ru-RU" altLang="ru-RU" sz="2800" b="1" dirty="0">
              <a:solidFill>
                <a:srgbClr val="00206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i="1" dirty="0" smtClean="0">
                <a:solidFill>
                  <a:srgbClr val="002060"/>
                </a:solidFill>
                <a:latin typeface="Arial" charset="0"/>
              </a:rPr>
              <a:t>-урок </a:t>
            </a:r>
            <a:r>
              <a:rPr lang="ru-RU" altLang="ru-RU" sz="2800" b="1" i="1" dirty="0">
                <a:solidFill>
                  <a:srgbClr val="002060"/>
                </a:solidFill>
                <a:latin typeface="Arial" charset="0"/>
              </a:rPr>
              <a:t>дал мне для жизни…</a:t>
            </a:r>
            <a:endParaRPr lang="ru-RU" altLang="ru-RU" sz="2800" b="1" dirty="0">
              <a:solidFill>
                <a:srgbClr val="00206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i="1" dirty="0" smtClean="0">
                <a:solidFill>
                  <a:srgbClr val="002060"/>
                </a:solidFill>
                <a:latin typeface="Arial" charset="0"/>
              </a:rPr>
              <a:t>-мне </a:t>
            </a:r>
            <a:r>
              <a:rPr lang="ru-RU" altLang="ru-RU" sz="2800" b="1" i="1" dirty="0">
                <a:solidFill>
                  <a:srgbClr val="002060"/>
                </a:solidFill>
                <a:latin typeface="Arial" charset="0"/>
              </a:rPr>
              <a:t>захотелось…</a:t>
            </a:r>
            <a:endParaRPr lang="ru-RU" altLang="ru-RU" sz="2800" b="1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27653" name="Picture 6" descr="вини-пух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9" y="2348880"/>
            <a:ext cx="1763712" cy="283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1" descr="http://gloubiweb.free.fr/clipartsA9/objet13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9" y="2089894"/>
            <a:ext cx="19446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3973780"/>
      </p:ext>
    </p:extLst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536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11188" y="1125538"/>
                <a:ext cx="8389968" cy="5303858"/>
              </a:xfrm>
            </p:spPr>
            <p:txBody>
              <a:bodyPr rtlCol="0">
                <a:normAutofit/>
              </a:bodyPr>
              <a:lstStyle/>
              <a:p>
                <a:pPr marL="0" indent="0" eaLnBrk="1" fontAlgn="auto" hangingPunct="1">
                  <a:spcAft>
                    <a:spcPts val="0"/>
                  </a:spcAft>
                  <a:buFont typeface="Wingdings 3"/>
                  <a:buNone/>
                  <a:defRPr/>
                </a:pPr>
                <a:r>
                  <a:rPr lang="ru-RU" sz="4000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                                            </a:t>
                </a:r>
              </a:p>
              <a:p>
                <a:pPr marL="0" indent="0" eaLnBrk="1" fontAlgn="auto" hangingPunct="1">
                  <a:spcAft>
                    <a:spcPts val="0"/>
                  </a:spcAft>
                  <a:buFont typeface="Wingdings 3"/>
                  <a:buNone/>
                  <a:defRPr/>
                </a:pPr>
                <a:r>
                  <a:rPr lang="ru-RU" sz="4000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    2 - 0,7 =                       9 </a:t>
                </a:r>
                <a14:m>
                  <m:oMath xmlns:m="http://schemas.openxmlformats.org/officeDocument/2006/math">
                    <m:r>
                      <a:rPr lang="ru-RU" sz="4000" b="1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ru-RU" sz="4000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  3,1 =  </a:t>
                </a:r>
              </a:p>
              <a:p>
                <a:pPr marL="0" indent="0" eaLnBrk="1" fontAlgn="auto" hangingPunct="1">
                  <a:spcAft>
                    <a:spcPts val="0"/>
                  </a:spcAft>
                  <a:buFont typeface="Wingdings 3"/>
                  <a:buNone/>
                  <a:defRPr/>
                </a:pPr>
                <a:r>
                  <a:rPr lang="ru-RU" sz="4000" b="1" dirty="0">
                    <a:solidFill>
                      <a:schemeClr val="accent3">
                        <a:lumMod val="50000"/>
                      </a:schemeClr>
                    </a:solidFill>
                  </a:rPr>
                  <a:t> </a:t>
                </a:r>
                <a:r>
                  <a:rPr lang="ru-RU" sz="4000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  25,5 : 5  =                 0,3 </a:t>
                </a:r>
                <a14:m>
                  <m:oMath xmlns:m="http://schemas.openxmlformats.org/officeDocument/2006/math">
                    <m:r>
                      <a:rPr lang="ru-RU" sz="4000" b="1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ru-RU" sz="4000" b="1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𝟎</m:t>
                    </m:r>
                    <m:r>
                      <a:rPr lang="ru-RU" sz="4000" b="1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ru-RU" sz="4000" b="1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𝟒</m:t>
                    </m:r>
                    <m:r>
                      <a:rPr lang="ru-RU" sz="4000" b="1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ru-RU" sz="4000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=</a:t>
                </a:r>
              </a:p>
              <a:p>
                <a:pPr marL="0" indent="0" eaLnBrk="1" fontAlgn="auto" hangingPunct="1">
                  <a:spcAft>
                    <a:spcPts val="0"/>
                  </a:spcAft>
                  <a:buFont typeface="Wingdings 3"/>
                  <a:buNone/>
                  <a:defRPr/>
                </a:pPr>
                <a:r>
                  <a:rPr lang="ru-RU" sz="4000" b="1" dirty="0">
                    <a:solidFill>
                      <a:schemeClr val="accent3">
                        <a:lumMod val="50000"/>
                      </a:schemeClr>
                    </a:solidFill>
                  </a:rPr>
                  <a:t> </a:t>
                </a:r>
                <a:r>
                  <a:rPr lang="ru-RU" sz="4000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   </a:t>
                </a:r>
                <a:r>
                  <a:rPr lang="ru-RU" sz="4000" b="1" dirty="0">
                    <a:solidFill>
                      <a:schemeClr val="accent3">
                        <a:lumMod val="50000"/>
                      </a:schemeClr>
                    </a:solidFill>
                  </a:rPr>
                  <a:t> </a:t>
                </a:r>
                <a:r>
                  <a:rPr lang="ru-RU" sz="4000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 9</a:t>
                </a:r>
                <a14:m>
                  <m:oMath xmlns:m="http://schemas.openxmlformats.org/officeDocument/2006/math">
                    <m:r>
                      <a:rPr lang="ru-RU" sz="4000" b="1" i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ru-RU" sz="4000" b="1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ru-RU" sz="4000" b="1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𝟎</m:t>
                    </m:r>
                    <m:r>
                      <a:rPr lang="ru-RU" sz="4000" b="1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ru-RU" sz="4000" b="1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ru-RU" sz="4000" b="1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ru-RU" sz="4000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=                3,08 + 0,2 =</a:t>
                </a:r>
              </a:p>
              <a:p>
                <a:pPr marL="0" indent="0" eaLnBrk="1" fontAlgn="auto" hangingPunct="1">
                  <a:spcAft>
                    <a:spcPts val="0"/>
                  </a:spcAft>
                  <a:buFont typeface="Wingdings 3"/>
                  <a:buNone/>
                  <a:defRPr/>
                </a:pPr>
                <a:r>
                  <a:rPr lang="ru-RU" sz="4000" b="1" dirty="0">
                    <a:solidFill>
                      <a:schemeClr val="accent3">
                        <a:lumMod val="50000"/>
                      </a:schemeClr>
                    </a:solidFill>
                  </a:rPr>
                  <a:t> </a:t>
                </a:r>
                <a:r>
                  <a:rPr lang="ru-RU" sz="4000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    4,3 + 1,2 =               0,5</a:t>
                </a:r>
                <a14:m>
                  <m:oMath xmlns:m="http://schemas.openxmlformats.org/officeDocument/2006/math">
                    <m:r>
                      <a:rPr lang="ru-RU" sz="4000" b="1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ru-RU" sz="4000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 21=</a:t>
                </a:r>
              </a:p>
              <a:p>
                <a:pPr marL="0" indent="0" eaLnBrk="1" fontAlgn="auto" hangingPunct="1">
                  <a:spcAft>
                    <a:spcPts val="0"/>
                  </a:spcAft>
                  <a:buFont typeface="Wingdings 3"/>
                  <a:buNone/>
                  <a:defRPr/>
                </a:pPr>
                <a:r>
                  <a:rPr lang="ru-RU" sz="4000" b="1" dirty="0">
                    <a:solidFill>
                      <a:schemeClr val="accent3">
                        <a:lumMod val="50000"/>
                      </a:schemeClr>
                    </a:solidFill>
                  </a:rPr>
                  <a:t> </a:t>
                </a:r>
                <a:r>
                  <a:rPr lang="ru-RU" sz="4000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    6 : 12 =                   25,5 </a:t>
                </a:r>
                <a:r>
                  <a:rPr lang="ru-RU" sz="4000" b="1" dirty="0">
                    <a:solidFill>
                      <a:schemeClr val="accent3">
                        <a:lumMod val="50000"/>
                      </a:schemeClr>
                    </a:solidFill>
                  </a:rPr>
                  <a:t>:</a:t>
                </a:r>
                <a:r>
                  <a:rPr lang="ru-RU" sz="4000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 25 =</a:t>
                </a:r>
              </a:p>
              <a:p>
                <a:pPr marL="0" indent="0" eaLnBrk="1" fontAlgn="auto" hangingPunct="1">
                  <a:spcAft>
                    <a:spcPts val="0"/>
                  </a:spcAft>
                  <a:buFont typeface="Wingdings 3"/>
                  <a:buNone/>
                  <a:defRPr/>
                </a:pPr>
                <a:r>
                  <a:rPr lang="ru-RU" sz="4000" b="1" dirty="0">
                    <a:solidFill>
                      <a:schemeClr val="accent3">
                        <a:lumMod val="50000"/>
                      </a:schemeClr>
                    </a:solidFill>
                  </a:rPr>
                  <a:t> </a:t>
                </a:r>
                <a:r>
                  <a:rPr lang="ru-RU" sz="4000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     24 </a:t>
                </a:r>
                <a:r>
                  <a:rPr lang="ru-RU" sz="4000" b="1" dirty="0">
                    <a:solidFill>
                      <a:schemeClr val="accent3">
                        <a:lumMod val="50000"/>
                      </a:schemeClr>
                    </a:solidFill>
                  </a:rPr>
                  <a:t>:</a:t>
                </a:r>
                <a:r>
                  <a:rPr lang="ru-RU" sz="4000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 0,3 =</a:t>
                </a:r>
                <a:endParaRPr lang="ru-RU" sz="4000" b="1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188" y="1125538"/>
                <a:ext cx="8389968" cy="5303858"/>
              </a:xfrm>
              <a:blipFill rotWithShape="1">
                <a:blip r:embed="rId2"/>
                <a:stretch>
                  <a:fillRect b="-9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Найдите    значение </a:t>
            </a:r>
            <a:r>
              <a:rPr lang="ru-RU" b="1" dirty="0" smtClean="0">
                <a:solidFill>
                  <a:srgbClr val="C00000"/>
                </a:solidFill>
              </a:rPr>
              <a:t>выражения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(устные упражнения)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 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87823" y="1928802"/>
            <a:ext cx="1250802" cy="5762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1,3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47865" y="2670175"/>
            <a:ext cx="1080119" cy="5762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5,1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31841" y="3429000"/>
            <a:ext cx="1296143" cy="5762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1,8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62363" y="4157663"/>
            <a:ext cx="1152525" cy="5762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5,5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31841" y="4886325"/>
            <a:ext cx="1106784" cy="5762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0,5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62363" y="5614988"/>
            <a:ext cx="1152525" cy="5746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80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572396" y="1928802"/>
            <a:ext cx="1436690" cy="5762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27,9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380312" y="2571744"/>
            <a:ext cx="1628774" cy="5762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0,12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572396" y="3357562"/>
            <a:ext cx="1150937" cy="5762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3,28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876256" y="4071942"/>
            <a:ext cx="1584176" cy="5762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10,5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380312" y="4786322"/>
            <a:ext cx="1317622" cy="5746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1,02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50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Проверка домашнего задания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8772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sz="4800" b="1" i="1" dirty="0" smtClean="0">
                <a:solidFill>
                  <a:srgbClr val="002060"/>
                </a:solidFill>
              </a:rPr>
              <a:t>№1483  </a:t>
            </a:r>
          </a:p>
          <a:p>
            <a:pPr marL="0" indent="0">
              <a:buNone/>
            </a:pPr>
            <a:r>
              <a:rPr lang="ru-RU" sz="4800" b="1" i="1" dirty="0">
                <a:solidFill>
                  <a:srgbClr val="002060"/>
                </a:solidFill>
              </a:rPr>
              <a:t>г</a:t>
            </a:r>
            <a:r>
              <a:rPr lang="ru-RU" sz="4800" b="1" i="1" dirty="0" smtClean="0">
                <a:solidFill>
                  <a:srgbClr val="002060"/>
                </a:solidFill>
              </a:rPr>
              <a:t>) 1,4245 : 3,5 = 14,245:35 = 0,407</a:t>
            </a:r>
          </a:p>
          <a:p>
            <a:pPr marL="0" indent="0">
              <a:buNone/>
            </a:pPr>
            <a:r>
              <a:rPr lang="ru-RU" sz="4800" b="1" i="1" dirty="0">
                <a:solidFill>
                  <a:srgbClr val="002060"/>
                </a:solidFill>
              </a:rPr>
              <a:t>д</a:t>
            </a:r>
            <a:r>
              <a:rPr lang="ru-RU" sz="4800" b="1" i="1" dirty="0" smtClean="0">
                <a:solidFill>
                  <a:srgbClr val="002060"/>
                </a:solidFill>
              </a:rPr>
              <a:t>) 193,2 : 8,4 = 1932 : 84 = 23</a:t>
            </a:r>
          </a:p>
          <a:p>
            <a:pPr marL="0" indent="0">
              <a:buNone/>
            </a:pPr>
            <a:r>
              <a:rPr lang="ru-RU" sz="4800" b="1" i="1" dirty="0">
                <a:solidFill>
                  <a:srgbClr val="002060"/>
                </a:solidFill>
              </a:rPr>
              <a:t>е</a:t>
            </a:r>
            <a:r>
              <a:rPr lang="ru-RU" sz="4800" b="1" i="1" dirty="0" smtClean="0">
                <a:solidFill>
                  <a:srgbClr val="002060"/>
                </a:solidFill>
              </a:rPr>
              <a:t>) 0,045 : 0,18 = 4,5 : 18 =0, 25</a:t>
            </a:r>
          </a:p>
          <a:p>
            <a:pPr marL="0" indent="0">
              <a:buNone/>
            </a:pPr>
            <a:r>
              <a:rPr lang="ru-RU" sz="4800" b="1" i="1" dirty="0" smtClean="0">
                <a:solidFill>
                  <a:srgbClr val="002060"/>
                </a:solidFill>
              </a:rPr>
              <a:t>№1489а</a:t>
            </a:r>
          </a:p>
          <a:p>
            <a:pPr marL="0" indent="0">
              <a:buNone/>
            </a:pPr>
            <a:r>
              <a:rPr lang="ru-RU" sz="4800" b="1" i="1" dirty="0" smtClean="0">
                <a:solidFill>
                  <a:srgbClr val="002060"/>
                </a:solidFill>
              </a:rPr>
              <a:t>№ 1478</a:t>
            </a:r>
            <a:endParaRPr lang="ru-RU" sz="4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70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459" y="26999"/>
            <a:ext cx="3236913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дима\Desktop\87339349_1_644x461_akvarium-panoramnyy-shestiugolnik-tyum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52536" y="3356992"/>
            <a:ext cx="4395787" cy="3294062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287326"/>
            <a:ext cx="4108450" cy="305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987973"/>
            <a:ext cx="5011737" cy="317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052736"/>
            <a:ext cx="4395787" cy="363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468561" y="1052736"/>
            <a:ext cx="9908281" cy="5078313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ru-RU" sz="5400" b="1" dirty="0" smtClean="0">
                <a:solidFill>
                  <a:srgbClr val="002060"/>
                </a:solidFill>
              </a:rPr>
              <a:t>Что объединяет предметы, изображенные на  рисунках?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5400" b="1" dirty="0" smtClean="0">
                <a:solidFill>
                  <a:srgbClr val="FFC000"/>
                </a:solidFill>
              </a:rPr>
              <a:t>Как связать прямоугольный параллелепипед с </a:t>
            </a:r>
            <a:r>
              <a:rPr lang="ru-RU" sz="5400" b="1" dirty="0" err="1" smtClean="0">
                <a:solidFill>
                  <a:srgbClr val="FFC000"/>
                </a:solidFill>
              </a:rPr>
              <a:t>умножкнием</a:t>
            </a:r>
            <a:r>
              <a:rPr lang="ru-RU" sz="5400" b="1" dirty="0" smtClean="0">
                <a:solidFill>
                  <a:srgbClr val="FFC000"/>
                </a:solidFill>
              </a:rPr>
              <a:t> и делением десятичных дробей?</a:t>
            </a:r>
            <a:endParaRPr lang="ru-RU" sz="5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02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400" b="1" i="1" dirty="0" smtClean="0">
                <a:solidFill>
                  <a:srgbClr val="002060"/>
                </a:solidFill>
              </a:rPr>
              <a:t>Тема урока:</a:t>
            </a:r>
          </a:p>
          <a:p>
            <a:pPr algn="ctr"/>
            <a:r>
              <a:rPr lang="ru-RU" sz="4400" b="1" i="1" dirty="0" smtClean="0">
                <a:solidFill>
                  <a:srgbClr val="C00000"/>
                </a:solidFill>
              </a:rPr>
              <a:t>Решение  практических задач на применение правил умножения и деления десятичных </a:t>
            </a:r>
            <a:r>
              <a:rPr lang="ru-RU" sz="4400" b="1" i="1" dirty="0" smtClean="0">
                <a:solidFill>
                  <a:srgbClr val="C00000"/>
                </a:solidFill>
              </a:rPr>
              <a:t>дробей.</a:t>
            </a:r>
          </a:p>
          <a:p>
            <a:pPr marL="0" indent="0">
              <a:buNone/>
            </a:pPr>
            <a:endParaRPr lang="ru-RU" sz="4400" b="1" i="1" dirty="0" smtClean="0">
              <a:solidFill>
                <a:srgbClr val="002060"/>
              </a:solidFill>
            </a:endParaRPr>
          </a:p>
          <a:p>
            <a:endParaRPr lang="ru-RU" sz="4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70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altLang="ru-RU" sz="4000" b="1" i="1">
                <a:solidFill>
                  <a:srgbClr val="B00000"/>
                </a:solidFill>
              </a:rPr>
              <a:t>Цели  урока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036496" cy="514116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altLang="ru-RU" sz="2400" b="1" dirty="0">
                <a:solidFill>
                  <a:srgbClr val="B00000"/>
                </a:solidFill>
              </a:rPr>
              <a:t>Обучающие цели:</a:t>
            </a:r>
          </a:p>
          <a:p>
            <a:pPr>
              <a:lnSpc>
                <a:spcPct val="80000"/>
              </a:lnSpc>
            </a:pPr>
            <a:r>
              <a:rPr lang="ru-RU" altLang="ru-RU" sz="2400" b="1" dirty="0" smtClean="0">
                <a:solidFill>
                  <a:srgbClr val="002060"/>
                </a:solidFill>
              </a:rPr>
              <a:t>Повторить правила  умножения и деления  </a:t>
            </a:r>
            <a:r>
              <a:rPr lang="ru-RU" altLang="ru-RU" sz="2400" b="1" dirty="0">
                <a:solidFill>
                  <a:srgbClr val="002060"/>
                </a:solidFill>
              </a:rPr>
              <a:t>десятичных дробей в интересной для учащихся форме;</a:t>
            </a:r>
          </a:p>
          <a:p>
            <a:pPr>
              <a:lnSpc>
                <a:spcPct val="80000"/>
              </a:lnSpc>
            </a:pPr>
            <a:r>
              <a:rPr lang="ru-RU" altLang="ru-RU" sz="2400" b="1" dirty="0">
                <a:solidFill>
                  <a:srgbClr val="002060"/>
                </a:solidFill>
              </a:rPr>
              <a:t>способствовать формированию умения учащихся применять знания по теме для решения задач практического характера.</a:t>
            </a:r>
          </a:p>
          <a:p>
            <a:pPr>
              <a:lnSpc>
                <a:spcPct val="80000"/>
              </a:lnSpc>
            </a:pPr>
            <a:r>
              <a:rPr lang="ru-RU" altLang="ru-RU" sz="2400" b="1" dirty="0">
                <a:solidFill>
                  <a:srgbClr val="B00000"/>
                </a:solidFill>
              </a:rPr>
              <a:t>Развивающие цели: </a:t>
            </a:r>
          </a:p>
          <a:p>
            <a:pPr>
              <a:lnSpc>
                <a:spcPct val="80000"/>
              </a:lnSpc>
            </a:pPr>
            <a:r>
              <a:rPr lang="ru-RU" altLang="ru-RU" sz="2400" b="1" dirty="0">
                <a:solidFill>
                  <a:srgbClr val="002060"/>
                </a:solidFill>
              </a:rPr>
              <a:t>способствовать развитию самостоятельности школьников;</a:t>
            </a:r>
          </a:p>
          <a:p>
            <a:pPr>
              <a:lnSpc>
                <a:spcPct val="80000"/>
              </a:lnSpc>
            </a:pPr>
            <a:r>
              <a:rPr lang="ru-RU" altLang="ru-RU" sz="2400" b="1" dirty="0">
                <a:solidFill>
                  <a:srgbClr val="002060"/>
                </a:solidFill>
              </a:rPr>
              <a:t>способствовать развитию познавательного интереса к математике и познавательной активности учащихся.</a:t>
            </a:r>
          </a:p>
          <a:p>
            <a:pPr>
              <a:lnSpc>
                <a:spcPct val="80000"/>
              </a:lnSpc>
            </a:pPr>
            <a:r>
              <a:rPr lang="ru-RU" altLang="ru-RU" sz="2400" b="1" dirty="0">
                <a:solidFill>
                  <a:srgbClr val="B00000"/>
                </a:solidFill>
              </a:rPr>
              <a:t>Воспитательные цели:</a:t>
            </a:r>
          </a:p>
          <a:p>
            <a:pPr>
              <a:lnSpc>
                <a:spcPct val="80000"/>
              </a:lnSpc>
            </a:pPr>
            <a:r>
              <a:rPr lang="ru-RU" altLang="ru-RU" sz="2400" b="1" dirty="0">
                <a:solidFill>
                  <a:srgbClr val="002060"/>
                </a:solidFill>
              </a:rPr>
              <a:t>способствовать воспитанию культуры умственного труда;</a:t>
            </a:r>
            <a:endParaRPr lang="ru-RU" altLang="zh-CN" sz="2400" b="1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r>
              <a:rPr lang="ru-RU" altLang="zh-CN" sz="2400" b="1" dirty="0">
                <a:solidFill>
                  <a:srgbClr val="002060"/>
                </a:solidFill>
              </a:rPr>
              <a:t>способствовать воспитанию устойчивого интереса к </a:t>
            </a:r>
            <a:r>
              <a:rPr lang="ru-RU" altLang="zh-CN" sz="2400" b="1" dirty="0" smtClean="0">
                <a:solidFill>
                  <a:srgbClr val="002060"/>
                </a:solidFill>
              </a:rPr>
              <a:t>математике. </a:t>
            </a:r>
            <a:endParaRPr lang="ru-RU" alt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38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12291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Прямоугольный </a:t>
            </a:r>
            <a:r>
              <a:rPr lang="ru-RU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параллелепипед</a:t>
            </a:r>
            <a:br>
              <a:rPr lang="ru-RU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(повторение)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2030144" cy="346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67744" y="1124744"/>
            <a:ext cx="6552728" cy="39703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1. Элементы прямоугольного параллелепипеда: 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ребра, грани, </a:t>
            </a:r>
            <a:r>
              <a:rPr lang="ru-RU" sz="2800" b="1" i="1" dirty="0">
                <a:solidFill>
                  <a:srgbClr val="002060"/>
                </a:solidFill>
              </a:rPr>
              <a:t>в</a:t>
            </a:r>
            <a:r>
              <a:rPr lang="ru-RU" sz="2800" b="1" i="1" dirty="0" smtClean="0">
                <a:solidFill>
                  <a:srgbClr val="002060"/>
                </a:solidFill>
              </a:rPr>
              <a:t>ершины.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2. Три измерения прямоугольного параллелепипеда:</a:t>
            </a:r>
          </a:p>
          <a:p>
            <a:r>
              <a:rPr lang="ru-RU" sz="2800" b="1" i="1" dirty="0">
                <a:solidFill>
                  <a:srgbClr val="002060"/>
                </a:solidFill>
              </a:rPr>
              <a:t>д</a:t>
            </a:r>
            <a:r>
              <a:rPr lang="ru-RU" sz="2800" b="1" i="1" dirty="0" smtClean="0">
                <a:solidFill>
                  <a:srgbClr val="002060"/>
                </a:solidFill>
              </a:rPr>
              <a:t>лина, ширина, высота.</a:t>
            </a:r>
          </a:p>
          <a:p>
            <a:pPr marL="514350" indent="-514350">
              <a:buAutoNum type="arabicPeriod" startAt="3"/>
            </a:pPr>
            <a:r>
              <a:rPr lang="en-US" sz="2800" b="1" i="1" dirty="0" smtClean="0">
                <a:solidFill>
                  <a:srgbClr val="002060"/>
                </a:solidFill>
              </a:rPr>
              <a:t>V =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abc</a:t>
            </a:r>
            <a:endParaRPr lang="en-US" sz="2800" b="1" i="1" dirty="0" smtClean="0">
              <a:solidFill>
                <a:srgbClr val="002060"/>
              </a:solidFill>
            </a:endParaRPr>
          </a:p>
          <a:p>
            <a:pPr marL="514350" indent="-514350">
              <a:buAutoNum type="arabicPeriod" startAt="3"/>
            </a:pPr>
            <a:r>
              <a:rPr lang="en-US" sz="2800" b="1" i="1" dirty="0" smtClean="0">
                <a:solidFill>
                  <a:srgbClr val="002060"/>
                </a:solidFill>
              </a:rPr>
              <a:t>S = 2(ab + ac +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bc</a:t>
            </a:r>
            <a:r>
              <a:rPr lang="en-US" sz="2800" b="1" i="1" dirty="0" smtClean="0">
                <a:solidFill>
                  <a:srgbClr val="002060"/>
                </a:solidFill>
              </a:rPr>
              <a:t>)</a:t>
            </a:r>
          </a:p>
          <a:p>
            <a:pPr marL="514350" indent="-514350">
              <a:buAutoNum type="arabicPeriod" startAt="3"/>
            </a:pPr>
            <a:r>
              <a:rPr lang="en-US" sz="2800" b="1" i="1" dirty="0" smtClean="0">
                <a:solidFill>
                  <a:srgbClr val="002060"/>
                </a:solidFill>
              </a:rPr>
              <a:t>P = 4(a + b + c)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56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42484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 eaLnBrk="1" hangingPunct="1"/>
            <a:r>
              <a:rPr lang="ru-RU" altLang="ru-RU" sz="3200" b="1" dirty="0" smtClean="0">
                <a:solidFill>
                  <a:srgbClr val="C00000"/>
                </a:solidFill>
              </a:rPr>
              <a:t>Задача 1.</a:t>
            </a:r>
            <a:r>
              <a:rPr lang="ru-RU" altLang="ru-RU" sz="2800" dirty="0" smtClean="0"/>
              <a:t/>
            </a:r>
            <a:br>
              <a:rPr lang="ru-RU" altLang="ru-RU" sz="2800" dirty="0" smtClean="0"/>
            </a:br>
            <a:r>
              <a:rPr lang="ru-RU" altLang="ru-RU" sz="3200" b="1" dirty="0" smtClean="0">
                <a:solidFill>
                  <a:srgbClr val="002060"/>
                </a:solidFill>
              </a:rPr>
              <a:t>Необходимо изготовить короб с крышкой для хранения картофеля в форме прямоугольного параллелепипеда, размеры которого  0,4м, 0,6м, 0,7м  Сколько фанеры </a:t>
            </a:r>
            <a:r>
              <a:rPr lang="ru-RU" altLang="ru-RU" sz="3200" b="1" dirty="0" smtClean="0">
                <a:solidFill>
                  <a:srgbClr val="002060"/>
                </a:solidFill>
              </a:rPr>
              <a:t>понадобится </a:t>
            </a:r>
            <a:r>
              <a:rPr lang="ru-RU" altLang="ru-RU" sz="3200" b="1" dirty="0" smtClean="0">
                <a:solidFill>
                  <a:srgbClr val="002060"/>
                </a:solidFill>
              </a:rPr>
              <a:t>для изготовления короба? </a:t>
            </a:r>
            <a:br>
              <a:rPr lang="ru-RU" altLang="ru-RU" sz="3200" b="1" dirty="0" smtClean="0">
                <a:solidFill>
                  <a:srgbClr val="002060"/>
                </a:solidFill>
              </a:rPr>
            </a:br>
            <a:r>
              <a:rPr lang="ru-RU" altLang="ru-RU" sz="3200" b="1" dirty="0" smtClean="0">
                <a:solidFill>
                  <a:srgbClr val="002060"/>
                </a:solidFill>
              </a:rPr>
              <a:t>Ответ округлите до целого числа.  </a:t>
            </a:r>
          </a:p>
        </p:txBody>
      </p:sp>
      <p:pic>
        <p:nvPicPr>
          <p:cNvPr id="9219" name="Picture 2" descr="C:\Users\дима\Desktop\plastikoviy-yaschik-dlya-ovoschey-1-bi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8024" y="4077072"/>
            <a:ext cx="4108450" cy="3057525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0" y="4653136"/>
            <a:ext cx="52920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C00000"/>
                </a:solidFill>
              </a:rPr>
              <a:t>Составить план-задание для решения задачи.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15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38962" cy="400506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 eaLnBrk="1" hangingPunct="1"/>
            <a:r>
              <a:rPr lang="ru-RU" altLang="ru-RU" sz="2800" b="1" dirty="0" smtClean="0">
                <a:solidFill>
                  <a:srgbClr val="002060"/>
                </a:solidFill>
              </a:rPr>
              <a:t> Задача  2.</a:t>
            </a:r>
            <a:br>
              <a:rPr lang="ru-RU" altLang="ru-RU" sz="2800" b="1" dirty="0" smtClean="0">
                <a:solidFill>
                  <a:srgbClr val="002060"/>
                </a:solidFill>
              </a:rPr>
            </a:br>
            <a:r>
              <a:rPr lang="ru-RU" altLang="ru-RU" sz="2800" b="1" dirty="0" smtClean="0">
                <a:solidFill>
                  <a:srgbClr val="002060"/>
                </a:solidFill>
              </a:rPr>
              <a:t>Коллекционер заказал аквариум, имеющий форму прямоугольного параллелепипеда.  Размеры аквариума 0,5 м, 0,5 м,  1,2 м. Сколько литров воды нужно будет залить в этот аквариум?  </a:t>
            </a:r>
          </a:p>
        </p:txBody>
      </p:sp>
      <p:pic>
        <p:nvPicPr>
          <p:cNvPr id="6147" name="Picture 2" descr="C:\Users\дима\Desktop\87339349_1_644x461_akvarium-panoramnyy-shestiugolnik-tyume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2275" y="2852936"/>
            <a:ext cx="4395787" cy="3294062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251520" y="4509120"/>
            <a:ext cx="48013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C00000"/>
                </a:solidFill>
              </a:rPr>
              <a:t>Составить план-задание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 для решения задачи</a:t>
            </a:r>
            <a:r>
              <a:rPr lang="ru-RU" sz="3200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2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482</Words>
  <Application>Microsoft Office PowerPoint</Application>
  <PresentationFormat>Экран (4:3)</PresentationFormat>
  <Paragraphs>101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Урок математики в 5 классе</vt:lpstr>
      <vt:lpstr>Найдите    значение выражения (устные упражнения)   </vt:lpstr>
      <vt:lpstr>Проверка домашнего задания</vt:lpstr>
      <vt:lpstr>Презентация PowerPoint</vt:lpstr>
      <vt:lpstr>Презентация PowerPoint</vt:lpstr>
      <vt:lpstr>Цели  урока</vt:lpstr>
      <vt:lpstr>Прямоугольный параллелепипед (повторение)</vt:lpstr>
      <vt:lpstr>Задача 1. Необходимо изготовить короб с крышкой для хранения картофеля в форме прямоугольного параллелепипеда, размеры которого  0,4м, 0,6м, 0,7м  Сколько фанеры понадобится для изготовления короба?  Ответ округлите до целого числа.  </vt:lpstr>
      <vt:lpstr> Задача  2. Коллекционер заказал аквариум, имеющий форму прямоугольного параллелепипеда.  Размеры аквариума 0,5 м, 0,5 м,  1,2 м. Сколько литров воды нужно будет залить в этот аквариум?  </vt:lpstr>
      <vt:lpstr>Задача 3(для самостоятельного решения). На заводе игрушек выпускают наборы кубиков.  В набор входит по 10 кубиков красного, зеленого, синего и желтого цвета. Сколько  пластмассы каждого цвета понадобится для одного такого набора, если ребро кубика а м? (а= 0,2; 0,1)</vt:lpstr>
      <vt:lpstr>План-задание</vt:lpstr>
      <vt:lpstr>Задача 3</vt:lpstr>
      <vt:lpstr>Задача 4.  На заводе выпускают подарочные коробки в форме прямоугольного параллелепипеда. Какой должна быть высота этой коробки, если объем коробки  0,006 м^3, а стороны основания коробки 0,2 м и 0,15 м.  </vt:lpstr>
      <vt:lpstr>Задача 5. На даче нужно покрасить с внешней и внутренней стороны бак с крышкой для воды. Бак имеет форму куба, сторона которого равна 1,5 м. Имеется краска в банках по 2,5 кг. Сколько  по массе банок краски надо купить для покраски бака, если на 1 квадратный метр расходуется 0,2 кг краски?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математика 1</dc:creator>
  <cp:lastModifiedBy>математика 1</cp:lastModifiedBy>
  <cp:revision>75</cp:revision>
  <dcterms:created xsi:type="dcterms:W3CDTF">2016-03-30T20:52:52Z</dcterms:created>
  <dcterms:modified xsi:type="dcterms:W3CDTF">2016-04-03T17:01:24Z</dcterms:modified>
</cp:coreProperties>
</file>