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309" r:id="rId6"/>
    <p:sldId id="268" r:id="rId7"/>
    <p:sldId id="269" r:id="rId8"/>
    <p:sldId id="302" r:id="rId9"/>
    <p:sldId id="272" r:id="rId10"/>
    <p:sldId id="273" r:id="rId11"/>
    <p:sldId id="316" r:id="rId12"/>
    <p:sldId id="305" r:id="rId13"/>
    <p:sldId id="306" r:id="rId14"/>
    <p:sldId id="279" r:id="rId15"/>
    <p:sldId id="282" r:id="rId16"/>
    <p:sldId id="315" r:id="rId17"/>
    <p:sldId id="303" r:id="rId18"/>
    <p:sldId id="276" r:id="rId19"/>
    <p:sldId id="277" r:id="rId20"/>
    <p:sldId id="287" r:id="rId21"/>
    <p:sldId id="285" r:id="rId22"/>
    <p:sldId id="288" r:id="rId23"/>
    <p:sldId id="284" r:id="rId24"/>
    <p:sldId id="292" r:id="rId25"/>
    <p:sldId id="328" r:id="rId26"/>
    <p:sldId id="325" r:id="rId27"/>
    <p:sldId id="322" r:id="rId28"/>
    <p:sldId id="324" r:id="rId29"/>
    <p:sldId id="295" r:id="rId30"/>
    <p:sldId id="319" r:id="rId31"/>
    <p:sldId id="29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4660"/>
  </p:normalViewPr>
  <p:slideViewPr>
    <p:cSldViewPr>
      <p:cViewPr>
        <p:scale>
          <a:sx n="100" d="100"/>
          <a:sy n="100" d="100"/>
        </p:scale>
        <p:origin x="-1968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D:\Desktop\разное 2015\1333989642_385016_255096917871812_165929996788505_633675_78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1000108"/>
            <a:ext cx="76438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педагога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1785926"/>
            <a:ext cx="478634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воспитателя МБДОУ  Д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№ 8 г. Челябинска Советского района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  <a:spcAft>
                <a:spcPts val="10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endParaRPr lang="ru-RU" sz="20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a typeface="Calibri"/>
                <a:cs typeface="Times New Roman"/>
              </a:rPr>
              <a:t> </a:t>
            </a:r>
          </a:p>
          <a:p>
            <a:endParaRPr lang="ru-RU" dirty="0"/>
          </a:p>
        </p:txBody>
      </p:sp>
      <p:pic>
        <p:nvPicPr>
          <p:cNvPr id="5" name="Picture 2" descr="D:\Desktop\разное 2015\1333989642_385016_255096917871812_165929996788505_633675_78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85918" y="357166"/>
            <a:ext cx="6429420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Calibri"/>
                <a:cs typeface="Times New Roman"/>
              </a:rPr>
              <a:t>Разработка проектов, кружков</a:t>
            </a:r>
            <a:endParaRPr lang="ru-RU" sz="2800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800" dirty="0" smtClean="0">
                <a:ea typeface="Calibri"/>
                <a:cs typeface="Times New Roman"/>
              </a:rPr>
              <a:t> </a:t>
            </a:r>
            <a:endParaRPr lang="ru-RU" sz="800" dirty="0"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928670"/>
            <a:ext cx="77153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Разработка педагогического проекта в второй младшей  группе  на тему «Перелётные птицы», 2014 г.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Разработка педагогического проекта в средней группе  на тему 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Книжкина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неделя», 2014 г.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Разработка педагогического проекта в средней группе «Я мальчик, я девочка» 2014 г.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Разработка перспективного планирования кружковой работы «Умелые руки», 2014 г.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Разработка перспективного планирования кружковой  работы «Юные умельцы» 2014 – 2015 г.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Разработка педагогический опыта на тему:« Игрушка как средство всестороннего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развития детей среднего дошкольного возраста» 2014 – 2015 г.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- Создание предметно  - развивающей среды в средней группе «Теремок» 2014 – 2015 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esktop\разное 2015\1333989642_385016_255096917871812_165929996788505_633675_78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1142984"/>
            <a:ext cx="76061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Предметно – развивающая среда в группе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600"/>
          </a:p>
        </p:txBody>
      </p:sp>
      <p:pic>
        <p:nvPicPr>
          <p:cNvPr id="5" name="Picture 2" descr="D:\Desktop\разное 2015\1333989642_385016_255096917871812_165929996788505_633675_78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214290"/>
            <a:ext cx="8715436" cy="6215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Предметно-развивающая среда в средней группе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Центр творчества.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данной зоне имеются краски, карандаши, фломастеры, мелки, кисточки, салфетки, трафареты для печатанья, ножницы, цветная бумага, картон и др. Здесь имеются книжки-раскраски, а также разнообразный материал для нетрадиционного рисования. Детские рисунки и поделки выставляются на стенд «Наше творчество»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Уголок природы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Расположен непосредственно у окна центр экспериментирования, где мы проводим простейшие опыты, развиваем мышление детей, любознательность, познавательную активность. Предметное наполнение центра экспериментирования в данном уголке, не стеклянное, безопасное для детей.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Центр строительства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Крупногабаритный конструктор (мягкие модули). Он яркий, красочный и многофункциональный. В центре строительства имеется ёщё различные виды конструктора.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Книжный уголок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 книги и иллюстрации обновляются по мере прохождения материала.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Новые книги выставляются в соответствии с программой по чтению. Здесь же прослеживается комплексно-тематическое планирование.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esktop\разное 2015\1333989642_385016_255096917871812_165929996788505_633675_78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357166"/>
            <a:ext cx="8501122" cy="6000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Центр дидактических игр и интеллектуальной активности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разложены по разделам, промаркированы, имеется картотека игр с целями и ходом игры. Здесь представлены игры с цветными прищепками, всевозможные шнуровки.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Патриотический уголок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Размещены объекты:  детский сад, красивые места родного города, магазин, больница, улица.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Уголок уединения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Уютное место для отдыха, уголок уединения и релаксации. Здесь ребёнок может отдохнуть.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Мини музей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Тематика их самая разнообразная: «Игрушки наших мам, пап, бабушек и дедушек, Транспорт, Куклы своими руками.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Речевой уголок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Речевой уголок оснащён комплексами артикуляционной гимнастики в картинках, играми на развитие дыхания, предметными и сюжетными картинками для составления описательных рассказов, играми на развитие мелкой моторики, слухового внимания.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  <a:spcAft>
                <a:spcPts val="10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endParaRPr lang="ru-RU" sz="20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a typeface="Calibri"/>
                <a:cs typeface="Times New Roman"/>
              </a:rPr>
              <a:t> </a:t>
            </a:r>
          </a:p>
          <a:p>
            <a:endParaRPr lang="ru-RU" dirty="0"/>
          </a:p>
        </p:txBody>
      </p:sp>
      <p:pic>
        <p:nvPicPr>
          <p:cNvPr id="4" name="Picture 2" descr="D:\Desktop\разное 2015\1333989642_385016_255096917871812_165929996788505_633675_78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844" cy="70008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214290"/>
            <a:ext cx="8858280" cy="5024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rgbClr val="FF3300"/>
              </a:buClr>
            </a:pP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Конспекты занятий</a:t>
            </a:r>
          </a:p>
          <a:p>
            <a:pPr>
              <a:lnSpc>
                <a:spcPct val="115000"/>
              </a:lnSpc>
              <a:buClr>
                <a:srgbClr val="FF3300"/>
              </a:buClr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- Конспект открытого занятия во второй младшей группе на тему: «Скворцы прилетели» 2014г.</a:t>
            </a:r>
          </a:p>
          <a:p>
            <a:pPr>
              <a:lnSpc>
                <a:spcPct val="115000"/>
              </a:lnSpc>
              <a:buClr>
                <a:srgbClr val="FF3300"/>
              </a:buClr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- Конспект открытого занятия в средней группе по речевому развитию на тему «Путешествие по сказке Гуси – лебеди» 2014г.</a:t>
            </a:r>
          </a:p>
          <a:p>
            <a:pPr>
              <a:lnSpc>
                <a:spcPct val="115000"/>
              </a:lnSpc>
              <a:buClr>
                <a:srgbClr val="FF3300"/>
              </a:buClr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- Конспект открытого занятия в средней группе на тему «Я мальчик, я девочка»,2014г.</a:t>
            </a:r>
          </a:p>
          <a:p>
            <a:pPr>
              <a:lnSpc>
                <a:spcPct val="115000"/>
              </a:lnSpc>
              <a:buClr>
                <a:srgbClr val="FF3300"/>
              </a:buClr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Создание картотеки подвижных игр для детей средней группы, 2014г.</a:t>
            </a:r>
          </a:p>
          <a:p>
            <a:pPr lvl="0">
              <a:lnSpc>
                <a:spcPct val="115000"/>
              </a:lnSpc>
              <a:buClr>
                <a:srgbClr val="FF3300"/>
              </a:buClr>
            </a:pP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Картотеки</a:t>
            </a:r>
          </a:p>
          <a:p>
            <a:pPr>
              <a:lnSpc>
                <a:spcPct val="115000"/>
              </a:lnSpc>
              <a:buClr>
                <a:srgbClr val="FF3300"/>
              </a:buClr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Создание картотеки подвижных игр для детей средней группы, 2014г.</a:t>
            </a:r>
          </a:p>
          <a:p>
            <a:pPr>
              <a:lnSpc>
                <a:spcPct val="115000"/>
              </a:lnSpc>
              <a:buClr>
                <a:srgbClr val="FF3300"/>
              </a:buClr>
            </a:pP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Родительские собрания </a:t>
            </a:r>
          </a:p>
          <a:p>
            <a:pPr>
              <a:lnSpc>
                <a:spcPct val="115000"/>
              </a:lnSpc>
              <a:buClr>
                <a:srgbClr val="FF3300"/>
              </a:buClr>
            </a:pPr>
            <a:r>
              <a:rPr lang="ru-RU" sz="1600" dirty="0" smtClean="0">
                <a:latin typeface="Times New Roman"/>
                <a:cs typeface="Times New Roman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Открытое  родительское собрание с занятием по художественно-эстетическому творчеству (аппликация) на тему: «Подсолнух», 2015 г.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1600" dirty="0" smtClean="0">
              <a:latin typeface="Times New Roman"/>
              <a:ea typeface="Calibri"/>
              <a:cs typeface="Times New Roman"/>
            </a:endParaRPr>
          </a:p>
          <a:p>
            <a:pPr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Консультация для родителей :</a:t>
            </a:r>
          </a:p>
          <a:p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- Консультация для родителей 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Воспитание детей с учётом их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гендерных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особенностей»,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2014 г.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Консультация «Закаливаем детей в детском саду и дома» 2015г</a:t>
            </a:r>
            <a:r>
              <a:rPr lang="ru-RU" sz="1600" dirty="0" smtClean="0">
                <a:latin typeface="Times New Roman"/>
                <a:cs typeface="Times New Roman"/>
              </a:rPr>
              <a:t>.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/>
                <a:cs typeface="Times New Roman"/>
              </a:rPr>
              <a:t> Консультация для родителей «Мы за здоровое питание», 2015г.</a:t>
            </a:r>
          </a:p>
          <a:p>
            <a:pPr lvl="0">
              <a:lnSpc>
                <a:spcPct val="115000"/>
              </a:lnSpc>
              <a:buClr>
                <a:srgbClr val="FF3300"/>
              </a:buClr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                     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Доклады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«Программа взаимодействия педагогов и   специалистов ДОУ», 2014г.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FF3300"/>
              </a:buClr>
              <a:buFont typeface="Wingdings"/>
              <a:buChar char=""/>
            </a:pPr>
            <a:endParaRPr lang="ru-RU" sz="1600" dirty="0" smtClean="0"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Desktop\разное 2015\1333989642_385016_255096917871812_165929996788505_633675_78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642918"/>
            <a:ext cx="6000792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FF3300"/>
              </a:buClr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 в жизни ДОУ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214423"/>
            <a:ext cx="8215370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FF3300"/>
              </a:buClr>
              <a:buFont typeface="Wingdings"/>
              <a:buChar char="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Участие в конкурсе в районном, внутри ДОУ «Масленица», 2014 – 2015г.</a:t>
            </a:r>
          </a:p>
          <a:p>
            <a:pPr>
              <a:lnSpc>
                <a:spcPct val="115000"/>
              </a:lnSpc>
              <a:buClr>
                <a:srgbClr val="FF3300"/>
              </a:buClr>
              <a:buFont typeface="Wingdings"/>
              <a:buChar char="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Участие в утреннике «День защиты детей», 2014 – 2015г.</a:t>
            </a:r>
          </a:p>
          <a:p>
            <a:pPr>
              <a:lnSpc>
                <a:spcPct val="115000"/>
              </a:lnSpc>
              <a:buClr>
                <a:srgbClr val="FF3300"/>
              </a:buClr>
              <a:buFont typeface="Wingdings"/>
              <a:buChar char="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Участие в утреннике «8 марта», 2014 – 2015г.</a:t>
            </a:r>
          </a:p>
          <a:p>
            <a:pPr>
              <a:lnSpc>
                <a:spcPct val="115000"/>
              </a:lnSpc>
              <a:buClr>
                <a:srgbClr val="FF3300"/>
              </a:buClr>
              <a:buFont typeface="Wingdings"/>
              <a:buChar char="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Участие на празднике, посвящённому «9 Мая»,2014-2015г.</a:t>
            </a:r>
          </a:p>
          <a:p>
            <a:pPr>
              <a:lnSpc>
                <a:spcPct val="115000"/>
              </a:lnSpc>
              <a:buClr>
                <a:srgbClr val="FF3300"/>
              </a:buClr>
              <a:buFont typeface="Wingdings"/>
              <a:buChar char="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Участие в утреннике «День Нептуна» 2014 – 2015г.</a:t>
            </a:r>
          </a:p>
          <a:p>
            <a:pPr>
              <a:lnSpc>
                <a:spcPct val="115000"/>
              </a:lnSpc>
              <a:buClr>
                <a:srgbClr val="FF3300"/>
              </a:buClr>
              <a:buFont typeface="Wingdings"/>
              <a:buChar char="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Участие на празднике «Праздник осени» 2014 – 2015г.</a:t>
            </a:r>
          </a:p>
          <a:p>
            <a:pPr>
              <a:lnSpc>
                <a:spcPct val="115000"/>
              </a:lnSpc>
              <a:buClr>
                <a:srgbClr val="FF3300"/>
              </a:buClr>
              <a:buFont typeface="Wingdings"/>
              <a:buChar char="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Участие на утреннике «Новый год» 2014 – 2015г.</a:t>
            </a:r>
          </a:p>
          <a:p>
            <a:pPr>
              <a:lnSpc>
                <a:spcPct val="115000"/>
              </a:lnSpc>
              <a:buClr>
                <a:srgbClr val="FF3300"/>
              </a:buClr>
              <a:buFont typeface="Wingdings"/>
              <a:buChar char="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Участие в конкурсе «Мама, папа, я – спортивная семья», 2015 г.</a:t>
            </a:r>
          </a:p>
          <a:p>
            <a:pPr>
              <a:lnSpc>
                <a:spcPct val="115000"/>
              </a:lnSpc>
              <a:buClr>
                <a:srgbClr val="FF3300"/>
              </a:buClr>
              <a:buFont typeface="Wingdings"/>
              <a:buChar char="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Участие в утреннике «Быть здоровыми хотим», 2014 г.</a:t>
            </a:r>
          </a:p>
          <a:p>
            <a:pPr>
              <a:lnSpc>
                <a:spcPct val="115000"/>
              </a:lnSpc>
              <a:buClr>
                <a:srgbClr val="FF3300"/>
              </a:buClr>
              <a:buFont typeface="Wingdings"/>
              <a:buChar char="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Участие в педсовете, 2014 г.</a:t>
            </a:r>
          </a:p>
          <a:p>
            <a:pPr>
              <a:lnSpc>
                <a:spcPct val="115000"/>
              </a:lnSpc>
              <a:buClr>
                <a:srgbClr val="FF3300"/>
              </a:buClr>
              <a:buFont typeface="Wingdings"/>
              <a:buChar char="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esktop\разное 2015\1333989642_385016_255096917871812_165929996788505_633675_78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36278" y="1000108"/>
            <a:ext cx="66714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с родителями</a:t>
            </a:r>
            <a:endParaRPr lang="ru-RU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Desktop\разное 2015\1333989642_385016_255096917871812_165929996788505_633675_78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571480"/>
            <a:ext cx="83582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Консультация для родителей :</a:t>
            </a:r>
          </a:p>
          <a:p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- Консультация для родителей 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Воспитание детей с учётом 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гендерных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особенностей»,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2014 г.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Консультация «Закаливаем детей в детском саду и дома» 2015г</a:t>
            </a:r>
            <a:r>
              <a:rPr lang="ru-RU" dirty="0" smtClean="0">
                <a:latin typeface="Times New Roman"/>
                <a:cs typeface="Times New Roman"/>
              </a:rPr>
              <a:t>.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/>
                <a:cs typeface="Times New Roman"/>
              </a:rPr>
              <a:t> Консультация для родителей «Мы за здоровое питание», 2015г.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Родительские собрания  на темы: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«Путешествие в страну знаний», 2014 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«Развитие речи детей 4 – 5 лет», 2014 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«Путешествие в страну знаний», 2015 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«Воспитание детей с учётом 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гендерных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особенностей», 2015г.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«Вот и мы на год стали взрослее», 2015 г.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Творческие работы с родителями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-  Выставки новогодних поделок, поделки на 8 марта, 2014 – 2015 г.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-Развлечения с родителями: «Мама, папа, я –спортивная семья», 2015 г.</a:t>
            </a:r>
          </a:p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 smtClean="0">
              <a:latin typeface="Times New Roman"/>
              <a:cs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/>
                <a:cs typeface="Times New Roman"/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Desktop\разное 2015\1333989642_385016_255096917871812_165929996788505_633675_78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2428868"/>
            <a:ext cx="7500990" cy="1191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6600" dirty="0" smtClean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Calibri"/>
                <a:cs typeface="Times New Roman"/>
              </a:rPr>
              <a:t>ФОТОМАТЕРИАЛЫ</a:t>
            </a:r>
            <a:endParaRPr lang="ru-RU" sz="66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esktop\разное 2015\1333989642_385016_255096917871812_165929996788505_633675_78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D:\Desktop\мдоу 8\8 марта 2014\IMG_32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85728"/>
            <a:ext cx="335758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D:\Desktop\мдоу 8\Праздник осень\праздник осени\Изображение 0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57166"/>
            <a:ext cx="3373993" cy="2530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28596" y="2571744"/>
            <a:ext cx="857256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«Праздник осени»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2014 – 2015 г.                    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«Я – репортёр на выпускном»2015г.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</a:p>
        </p:txBody>
      </p:sp>
      <p:pic>
        <p:nvPicPr>
          <p:cNvPr id="12" name="Picture 2" descr="D:\Desktop\мдоу 8\image (1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500438"/>
            <a:ext cx="3167085" cy="2375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 descr="D:\Desktop\мдоу 8\image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3524212"/>
            <a:ext cx="3501885" cy="2333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428596" y="3244334"/>
            <a:ext cx="510501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«День здоровья» 2015 г.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esktop\разное 2015\1333989642_385016_255096917871812_165929996788505_633675_78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0" y="500042"/>
            <a:ext cx="3554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1142984"/>
            <a:ext cx="6143668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rgbClr val="FF3300"/>
              </a:buClr>
              <a:buFont typeface="Wingdings"/>
              <a:buChar char="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Раздел 1. Общие сведения</a:t>
            </a:r>
            <a:endParaRPr lang="ru-RU" sz="2400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Clr>
                <a:srgbClr val="FF3300"/>
              </a:buClr>
              <a:buFont typeface="Wingdings"/>
              <a:buChar char="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Раздел 2. Ресурсное обеспечение</a:t>
            </a:r>
            <a:endParaRPr lang="ru-RU" sz="2400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Clr>
                <a:srgbClr val="FF3300"/>
              </a:buClr>
              <a:buFont typeface="Wingdings"/>
              <a:buChar char="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Раздел 3. Методическая копилка</a:t>
            </a:r>
            <a:endParaRPr lang="ru-RU" sz="2400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Clr>
                <a:srgbClr val="FF3300"/>
              </a:buClr>
              <a:buFont typeface="Wingdings"/>
              <a:buChar char="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Документы и материалы по самообразованию</a:t>
            </a:r>
            <a:endParaRPr lang="ru-RU" sz="2400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FF3300"/>
              </a:buClr>
              <a:buFont typeface="Wingdings"/>
              <a:buChar char="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Фотоматериалы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esktop\разное 2015\1333989642_385016_255096917871812_165929996788505_633675_78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Picture 3" descr="D:\Desktop\мдоу 8\масленица\масленица 1 марта на стадионе\в бдог\SAM_43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14290"/>
            <a:ext cx="3357585" cy="2518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D:\Desktop\мдоу 8\масленица 2015\DSCN05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928934"/>
            <a:ext cx="3023249" cy="2517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357422" y="3244334"/>
            <a:ext cx="614366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«Масленица»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2014 – 2015 г.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4" descr="D:\Desktop\мдоу 8\DSCN02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5233" y="2928934"/>
            <a:ext cx="3333773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D:\Desktop\мдоу 8\DSCN02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3643314"/>
            <a:ext cx="2214578" cy="1660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 descr="D:\Desktop\мдоу 8\DSCN024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0"/>
            <a:ext cx="3357586" cy="251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esktop\разное 2015\1333989642_385016_255096917871812_165929996788505_633675_78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7000852"/>
          </a:xfrm>
          <a:prstGeom prst="rect">
            <a:avLst/>
          </a:prstGeom>
          <a:noFill/>
        </p:spPr>
      </p:pic>
      <p:pic>
        <p:nvPicPr>
          <p:cNvPr id="5" name="Picture 2" descr="D:\Desktop\мдоу 8\21.08.2014г праздник депутат\IMG_43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3524274" cy="230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2714620"/>
            <a:ext cx="64364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«Мама, папа, я – спортивная семья» 2015г.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D:\Desktop\мдоу 8\21.08.2014г праздник депутат\IMG_42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42852"/>
            <a:ext cx="2681873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00034" y="3571876"/>
            <a:ext cx="878687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«День защиты детей»2014 – 2015 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D:\Desktop\мдоу 8\ima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357562"/>
            <a:ext cx="2719388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 descr="D:\Desktop\мдоу 8\развив среда\LLmleUaFD5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143248"/>
            <a:ext cx="409577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D:\Desktop\разное 2015\1333989642_385016_255096917871812_165929996788505_633675_78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1" name="Picture 9" descr="D:\Desktop\мдоу 8\118___07\IMG_40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4191029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0" descr="D:\Desktop\мдоу 8\118___07\IMG_40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571876"/>
            <a:ext cx="3429024" cy="2585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14282" y="3244334"/>
            <a:ext cx="892971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   «День Нептуна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2015 г.                                                                                 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1" descr="D:\Desktop\мдоу 8\118___07\IMG_40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78571"/>
            <a:ext cx="4048153" cy="3036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D:\Desktop\разное 2015\1333989642_385016_255096917871812_165929996788505_633675_78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8" name="Picture 12" descr="D:\Desktop\8 марта гр Теремок 2015 год\Новая папка\DSC05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4143404" cy="2328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285853" y="714356"/>
            <a:ext cx="39258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 Марта»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2015 г.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D:\Desktop\разное 2015\150500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500042"/>
            <a:ext cx="2143140" cy="3806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5" descr="D:\Desktop\разное 2015\150500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2928934"/>
            <a:ext cx="2119775" cy="3764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4143372" y="3244334"/>
            <a:ext cx="257176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«Праздник  9 Мая»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2015 г.</a:t>
            </a:r>
          </a:p>
        </p:txBody>
      </p:sp>
      <p:pic>
        <p:nvPicPr>
          <p:cNvPr id="15" name="Picture 6" descr="D:\Desktop\мдоу 8\image (7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3530982"/>
            <a:ext cx="3643338" cy="273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D:\Desktop\разное 2015\1333989642_385016_255096917871812_165929996788505_633675_78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786050" y="3244334"/>
            <a:ext cx="3609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8" name="Picture 2" descr="D:\Desktop\мдоу 8\150500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429000"/>
            <a:ext cx="3929091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 descr="D:\Desktop\мдоу 8\150501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429000"/>
            <a:ext cx="378044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71472" y="2643182"/>
            <a:ext cx="828680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Родительское собрание с открытым занятием»!    2015 г.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8" descr="D:\Desktop\мдоу 8\развив среда\изображения\IMG_35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14290"/>
            <a:ext cx="3648606" cy="2736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9" descr="D:\Desktop\мдоу 8\развив среда\изображения\IMG_3529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142852"/>
            <a:ext cx="3648606" cy="2736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785786" y="214291"/>
            <a:ext cx="77153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Открытое занятие на тему «Скворцы прилетели» 2014 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esktop\разное 2015\1333989642_385016_255096917871812_165929996788505_633675_78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D:\Desktop\мдоу 8\фото ДОУ\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357562"/>
            <a:ext cx="3852672" cy="2176272"/>
          </a:xfrm>
          <a:prstGeom prst="rect">
            <a:avLst/>
          </a:prstGeom>
          <a:noFill/>
        </p:spPr>
      </p:pic>
      <p:pic>
        <p:nvPicPr>
          <p:cNvPr id="6" name="Picture 3" descr="D:\Desktop\мдоу 8\фото ДОУ\ри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928670"/>
            <a:ext cx="2072640" cy="3669792"/>
          </a:xfrm>
          <a:prstGeom prst="rect">
            <a:avLst/>
          </a:prstGeom>
          <a:noFill/>
        </p:spPr>
      </p:pic>
      <p:pic>
        <p:nvPicPr>
          <p:cNvPr id="7" name="Picture 4" descr="D:\Desktop\мдоу 8\фото ДОУ\Рисунок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642918"/>
            <a:ext cx="1816608" cy="320649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85984" y="50004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214291"/>
            <a:ext cx="4572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Взаимодействие с родителями на тему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гендерного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воспитания детей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3105835"/>
            <a:ext cx="6858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Ознакомление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консультацией «как правильно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воспитывать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мальчика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2014-2015 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Desktop\разное 2015\1333989642_385016_255096917871812_165929996788505_633675_78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D:\Desktop\мдоу 8\развив среда\изображения\DSCN05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66"/>
            <a:ext cx="3000396" cy="2250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D:\Desktop\мдоу 8\развив среда\изображения\DSCN04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28604"/>
            <a:ext cx="3005664" cy="2254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D:\Desktop\мдоу 8\развив среда\изображения\DSCN04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143248"/>
            <a:ext cx="3571900" cy="267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D:\Desktop\мдоу 8\развив среда\изображения\DSCN05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3103579"/>
            <a:ext cx="3720043" cy="2790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555664" y="142852"/>
            <a:ext cx="2302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Подвижные игры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785786" y="5429264"/>
            <a:ext cx="90011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Займи своё место»                                          «Гуси-лебеди»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«Тише мыши»                                                               «Танец маленьких утят»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2014-2015 г.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esktop\разное 2015\1333989642_385016_255096917871812_165929996788505_633675_78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pic>
        <p:nvPicPr>
          <p:cNvPr id="5" name="Picture 2" descr="D:\Desktop\мдоу 8\развив среда\изображения\IMG_29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857232"/>
            <a:ext cx="3000396" cy="2080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D:\Desktop\мдоу 8\развив среда\изображения\IMG_29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857232"/>
            <a:ext cx="3136577" cy="2117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D:\Desktop\мдоу 8\развив среда\изображения\IMG_29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714752"/>
            <a:ext cx="3493557" cy="2620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7" descr="D:\Desktop\мдоу 8\развив среда\изображения\IMG_29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643314"/>
            <a:ext cx="352427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828221" y="357166"/>
            <a:ext cx="32662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Конкурс «Зимние забавы» 2015 г.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2714620"/>
            <a:ext cx="4523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67746" y="2928934"/>
            <a:ext cx="52619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перешагивание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473" y="3244334"/>
            <a:ext cx="52201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скользящая дорожка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86124" y="3244334"/>
            <a:ext cx="39577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горка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Desktop\разное 2015\1333989642_385016_255096917871812_165929996788505_633675_78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42853"/>
            <a:ext cx="8858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Конкурс рисунков родителей вместе с детьми на 23 февраля 2015 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D:\Desktop\мдоу 8\развив среда\изображения\IMG_3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85794"/>
            <a:ext cx="2381266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9" descr="D:\Desktop\мдоу 8\развив среда\изображения\IMG_31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642918"/>
            <a:ext cx="247651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0" descr="D:\Desktop\мдоу 8\развив среда\изображения\IMG_31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785794"/>
            <a:ext cx="2286016" cy="1714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142976" y="2643182"/>
            <a:ext cx="57150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Конкурс поделок на тему «Новогодняя игрушка» 2015 г.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1" descr="D:\Desktop\мдоу 8\развив среда\изображения\IMG_477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000372"/>
            <a:ext cx="2214578" cy="1660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2" descr="D:\Desktop\мдоу 8\развив среда\изображения\IMG_477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3071810"/>
            <a:ext cx="2275840" cy="1706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3" descr="D:\Desktop\мдоу 8\развив среда\изображения\IMG_477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8" y="3071810"/>
            <a:ext cx="1321603" cy="1762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4" descr="D:\Desktop\мдоу 8\развив среда\изображения\IMG_477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86644" y="3071810"/>
            <a:ext cx="1357322" cy="1809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5" descr="D:\Desktop\мдоу 8\развив среда\изображения\IMG_477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43306" y="4929198"/>
            <a:ext cx="1285884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6" descr="D:\Desktop\мдоу 8\развив среда\изображения\IMG_478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2910" y="4929198"/>
            <a:ext cx="2275840" cy="1706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D:\Desktop\мдоу 8\развив среда\изображения\IMG_478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72198" y="4929198"/>
            <a:ext cx="2275840" cy="1706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esktop\разное 2015\1333989642_385016_255096917871812_165929996788505_633675_78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0" name="Picture 8" descr="D:\Desktop\Новая папка\150800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85728"/>
            <a:ext cx="236459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9" descr="D:\Desktop\Новая папка\150800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571876"/>
            <a:ext cx="2191213" cy="2825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0" descr="D:\Desktop\Новая папка\150800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643314"/>
            <a:ext cx="200026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1" descr="D:\Desktop\Новая папка\150800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3714752"/>
            <a:ext cx="1928826" cy="2588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4143372" y="3244334"/>
            <a:ext cx="478634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5786" y="3244334"/>
            <a:ext cx="4701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                  Уголок природы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445056" y="3244334"/>
            <a:ext cx="2306785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 Центр строительства</a:t>
            </a:r>
            <a:endParaRPr lang="ru-RU" b="1" dirty="0"/>
          </a:p>
        </p:txBody>
      </p:sp>
      <p:pic>
        <p:nvPicPr>
          <p:cNvPr id="15" name="Picture 2" descr="D:\Desktop\мдоу 8\развив среда\1508006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285728"/>
            <a:ext cx="2500330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3837279" y="3244334"/>
            <a:ext cx="473524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 smtClean="0"/>
              <a:t>2014 – 2015г.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D:\Desktop\разное 2015\1333989642_385016_255096917871812_165929996788505_633675_78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1000109"/>
            <a:ext cx="4572000" cy="118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Calibri"/>
                <a:cs typeface="Times New Roman"/>
              </a:rPr>
              <a:t>РАЗДЕЛ 1</a:t>
            </a:r>
            <a:endParaRPr lang="ru-RU" sz="2800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Calibri"/>
                <a:cs typeface="Times New Roman"/>
              </a:rPr>
              <a:t>Общие сведения</a:t>
            </a:r>
            <a:endParaRPr lang="ru-RU" sz="2800" dirty="0" smtClean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2357430"/>
            <a:ext cx="4714892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rgbClr val="FF3300"/>
              </a:buClr>
              <a:buFont typeface="Wingdings"/>
              <a:buChar char=""/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Резюме</a:t>
            </a:r>
            <a:endParaRPr lang="ru-RU" sz="2400" b="1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FF3300"/>
              </a:buClr>
              <a:buFont typeface="Wingdings"/>
              <a:buChar char=""/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Дополнительная информация</a:t>
            </a:r>
            <a:endParaRPr lang="ru-RU" sz="2400" b="1" dirty="0" smtClean="0"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D:\Desktop\разное 2015\1333989642_385016_255096917871812_165929996788505_633675_78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D:\Desktop\Новая папка\15080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14291"/>
            <a:ext cx="3071834" cy="1599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D:\Desktop\Новая папка\150800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42852"/>
            <a:ext cx="3129461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D:\Desktop\Новая папка\150800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500570"/>
            <a:ext cx="3058357" cy="1722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D:\Desktop\Новая папка\150800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4500570"/>
            <a:ext cx="2918099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D:\Desktop\мдоу 8\1508008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2214554"/>
            <a:ext cx="2870094" cy="1616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D:\Desktop\мдоу 8\развив среда\1508005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2143116"/>
            <a:ext cx="3071834" cy="1729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714348" y="3244334"/>
            <a:ext cx="48605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3105835"/>
            <a:ext cx="6572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3244334"/>
            <a:ext cx="556608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      Центр творчества, речевой уголок, уголок дидактических игр  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632287" y="1357298"/>
            <a:ext cx="47973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</a:t>
            </a:r>
          </a:p>
          <a:p>
            <a:r>
              <a:rPr lang="ru-RU" b="1" dirty="0" smtClean="0"/>
              <a:t>        </a:t>
            </a:r>
          </a:p>
          <a:p>
            <a:r>
              <a:rPr lang="ru-RU" b="1" dirty="0" smtClean="0"/>
              <a:t>                                                      Книжный уголок, 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302164" y="1214422"/>
            <a:ext cx="51989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         </a:t>
            </a:r>
          </a:p>
          <a:p>
            <a:r>
              <a:rPr lang="ru-RU" b="1" dirty="0" smtClean="0"/>
              <a:t>                                          Патриотический уголок        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1571612"/>
            <a:ext cx="5038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Уголок ряженья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886459" y="3244334"/>
            <a:ext cx="361449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                               </a:t>
            </a:r>
          </a:p>
          <a:p>
            <a:r>
              <a:rPr lang="ru-RU" b="1" dirty="0" smtClean="0"/>
              <a:t>                              Уголок ПДД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837279" y="3244334"/>
            <a:ext cx="480668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</a:t>
            </a:r>
            <a:r>
              <a:rPr lang="ru-RU" b="1" dirty="0" smtClean="0"/>
              <a:t>2014 – 2015г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86000" y="3105835"/>
            <a:ext cx="6858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                                               Мини музей «Игрушки наших мам, пап,</a:t>
            </a:r>
          </a:p>
          <a:p>
            <a:r>
              <a:rPr lang="ru-RU" b="1" dirty="0" smtClean="0"/>
              <a:t>                                                                            бабушек и дедушек» 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85721" y="3244334"/>
            <a:ext cx="5319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Уголок уединения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Desktop\разное 2015\1333989642_385016_255096917871812_165929996788505_633675_78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918" y="0"/>
            <a:ext cx="9152917" cy="6858000"/>
          </a:xfrm>
          <a:prstGeom prst="rect">
            <a:avLst/>
          </a:prstGeom>
          <a:noFill/>
        </p:spPr>
      </p:pic>
      <p:pic>
        <p:nvPicPr>
          <p:cNvPr id="4" name="Picture 2" descr="D:\Desktop\мдоу 8\image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3929090" cy="2946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D:\Desktop\мдоу 8\image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14290"/>
            <a:ext cx="3881969" cy="2911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714876" y="3105834"/>
            <a:ext cx="400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«Вот так весело мы проводим с коллегами субботник» 2015 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105835"/>
            <a:ext cx="6858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Обмениваемся опытом  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совете 2014 – 2015 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25032" y="3244334"/>
            <a:ext cx="51046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D:\Desktop\мдоу 8\пед совет 27.02.2014\IMG_34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3857628"/>
            <a:ext cx="3571900" cy="2678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D:\Desktop\мдоу 8\развив среда\150800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357562"/>
            <a:ext cx="178595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D:\Desktop\мдоу 8\развив среда\1508009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3412998"/>
            <a:ext cx="1928826" cy="2730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D:\Desktop\разное 2015\1333989642_385016_255096917871812_165929996788505_633675_78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929190" y="500042"/>
            <a:ext cx="40719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Резюме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Судницына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Вера Викторовна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Дата рождения: 02.07.1985г.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Образование: высшее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Окончила ШГПИ по специальности «Учитель начальных классов»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Должность: воспитатель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Стаж работы: 4 года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направления в работе: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обучение правилам пожарной безопасности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патриотическое воспитание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здоровьесбережение</a:t>
            </a:r>
            <a:endParaRPr lang="ru-RU" dirty="0"/>
          </a:p>
        </p:txBody>
      </p:sp>
      <p:pic>
        <p:nvPicPr>
          <p:cNvPr id="1026" name="Picture 2" descr="D:\Desktop\моя фотосессия\IMG_75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57166"/>
            <a:ext cx="3500446" cy="5250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esktop\разное 2015\1333989642_385016_255096917871812_165929996788505_633675_78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1071546"/>
            <a:ext cx="87868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solidFill>
                  <a:srgbClr val="FF0000"/>
                </a:solidFill>
                <a:ea typeface="Calibri"/>
                <a:cs typeface="Times New Roman"/>
              </a:rPr>
              <a:t>                        </a:t>
            </a:r>
            <a:r>
              <a:rPr lang="ru-RU" sz="4800" b="1" dirty="0" smtClean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solidFill>
                  <a:srgbClr val="FF0000"/>
                </a:solidFill>
                <a:ea typeface="Calibri"/>
                <a:cs typeface="Times New Roman"/>
              </a:rPr>
              <a:t>Раздел 2 </a:t>
            </a:r>
          </a:p>
          <a:p>
            <a:r>
              <a:rPr lang="ru-RU" sz="4800" b="1" dirty="0" smtClean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solidFill>
                  <a:srgbClr val="FF0000"/>
                </a:solidFill>
                <a:cs typeface="Times New Roman"/>
              </a:rPr>
              <a:t>          Ресурсное обеспе</a:t>
            </a:r>
            <a:r>
              <a:rPr lang="ru-RU" sz="4000" b="1" dirty="0" smtClean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solidFill>
                  <a:srgbClr val="FF0000"/>
                </a:solidFill>
                <a:cs typeface="Times New Roman"/>
              </a:rPr>
              <a:t>чение          </a:t>
            </a:r>
            <a:endParaRPr lang="ru-RU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Desktop\разное 2015\1333989642_385016_255096917871812_165929996788505_633675_78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85918" y="285728"/>
            <a:ext cx="65722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Годы учёбы 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1992 -   2000 г,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Столбовская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основная школа, 1 – 9 класс.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2000 - 2004 г,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Мишкинское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педагогическое училище.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2004 – 2007 г,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Шадринский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педагогический институт.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1643050"/>
            <a:ext cx="387625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Курсы повышения квалификации:</a:t>
            </a:r>
            <a:endParaRPr lang="ru-RU" b="1" dirty="0"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857364"/>
            <a:ext cx="8858280" cy="3281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«Педагогическая деятельность в условиях введения федерального государственного образовательного стандарта дошкольного образования» с 15.12.2014г. по 21.12.2014г.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«Аттестация» 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Присвоена первая квалификационная категория сроком на 5 лет от  20. 12.2010 г. Управление образования Советского района администрации г. Челябинска.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endParaRPr lang="ru-RU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endParaRPr lang="ru-RU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00232" y="3571876"/>
            <a:ext cx="6715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/>
                <a:ea typeface="Calibri"/>
                <a:cs typeface="Times New Roman"/>
              </a:rPr>
              <a:t>           </a:t>
            </a:r>
          </a:p>
          <a:p>
            <a:r>
              <a:rPr lang="ru-RU" b="1" dirty="0" smtClean="0">
                <a:latin typeface="Times New Roman"/>
                <a:ea typeface="Calibri"/>
                <a:cs typeface="Times New Roman"/>
              </a:rPr>
              <a:t>                 Методическая тема по  самообразованию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: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00298" y="3571876"/>
            <a:ext cx="5429288" cy="2706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1.« Игрушка - как  средство нравственного воспитания детей среднего возраста »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2.«Использование дидактических игр, как способ формирования математических способностей»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Desktop\разное 2015\1333989642_385016_255096917871812_165929996788505_633675_78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28794" y="714356"/>
            <a:ext cx="6000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Дополнительная информация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1285861"/>
            <a:ext cx="6786610" cy="1623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Немецкий язык: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базовый</a:t>
            </a:r>
            <a:endParaRPr lang="ru-RU" sz="10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Навыки работы с ПК</a:t>
            </a:r>
            <a:r>
              <a:rPr lang="en-US" b="1" dirty="0" smtClean="0">
                <a:latin typeface="Times New Roman"/>
                <a:ea typeface="Calibri"/>
                <a:cs typeface="Times New Roman"/>
              </a:rPr>
              <a:t>: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Ms Office, Adobe Photoshop.</a:t>
            </a:r>
            <a:endParaRPr lang="ru-RU" sz="10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Интересы, предпочтения, хобби: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прослушивание живой музыки разных жанров, направлений, рисование природы, езда на машине.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Desktop\разное 2015\1333989642_385016_255096917871812_165929996788505_633675_78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1000108"/>
            <a:ext cx="6643734" cy="2928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5400" b="1" dirty="0" smtClean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Calibri"/>
                <a:cs typeface="Times New Roman"/>
              </a:rPr>
              <a:t>Раздел 3 Методическая копилка педагога </a:t>
            </a:r>
            <a:endParaRPr lang="ru-RU" sz="54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Desktop\разное 2015\1333989642_385016_255096917871812_165929996788505_633675_78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71604" y="642918"/>
            <a:ext cx="7072362" cy="2835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Общероссийские конкурсы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Участие в Международном конкурсе «Встречаем осень в ДОУ», 3 место, 2014г.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 Педагогические конкурсы МБДОУ ДС № 8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Участие в конкурсе «Зимние забава», 3 место. 2014 г.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Участие в конкурсе «Гендерное воспитание дошкольников», 3 место, 2014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552</TotalTime>
  <Words>1414</Words>
  <Application>Microsoft Office PowerPoint</Application>
  <PresentationFormat>Экран (4:3)</PresentationFormat>
  <Paragraphs>429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86</cp:revision>
  <dcterms:created xsi:type="dcterms:W3CDTF">2015-08-20T14:40:29Z</dcterms:created>
  <dcterms:modified xsi:type="dcterms:W3CDTF">2015-08-30T11:47:12Z</dcterms:modified>
</cp:coreProperties>
</file>