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24" autoAdjust="0"/>
    <p:restoredTop sz="94676" autoAdjust="0"/>
  </p:normalViewPr>
  <p:slideViewPr>
    <p:cSldViewPr>
      <p:cViewPr varScale="1">
        <p:scale>
          <a:sx n="87" d="100"/>
          <a:sy n="87" d="100"/>
        </p:scale>
        <p:origin x="-81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C375DB-73D6-4421-A73E-67F74E35521B}" type="datetimeFigureOut">
              <a:rPr lang="ru-RU" smtClean="0"/>
              <a:t>08.11.2014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9BCD21-05B8-48C6-8BEE-20C5743AB8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6913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9BCD21-05B8-48C6-8BEE-20C5743AB89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6885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08.11.2014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08.11.2014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08.11.2014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t>08.11.2014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1988840"/>
            <a:ext cx="6400800" cy="1165840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r>
              <a:rPr lang="ru-RU" b="1" i="1" dirty="0" smtClean="0"/>
              <a:t>Разделы основной общеобразовательной программы</a:t>
            </a:r>
            <a:endParaRPr lang="ru-RU" b="1" i="1" dirty="0"/>
          </a:p>
        </p:txBody>
      </p:sp>
      <p:pic>
        <p:nvPicPr>
          <p:cNvPr id="2051" name="Picture 3" descr="C:\Users\ИННА\AppData\Local\Microsoft\Windows\Temporary Internet Files\Content.IE5\9S8XKSJE\MC900439356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501008"/>
            <a:ext cx="3960440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3153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reveal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521" y="692696"/>
            <a:ext cx="676875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Коррекционная работа и/или инклюзивное образование детей с ограниченными возможностями здоровья, осваивающих Программу в Группах комбинированной и компенсирующей направленности (в том числе и для детей со сложными (комплексными) нарушениями), должны учитывать особенности развития и специфические образовательные потребности каждой категории детей.</a:t>
            </a:r>
          </a:p>
          <a:p>
            <a:r>
              <a:rPr lang="ru-RU" dirty="0"/>
              <a:t>          В случае организации инклюзивного образования по основаниям, не связанным с ограниченными возможностями здоровья детей, выделение данного раздела не является обязательным; в случае же его выделения содержание данного раздела определяется Организацией самостоятельно.</a:t>
            </a:r>
            <a:endParaRPr lang="ru-RU" dirty="0">
              <a:effectLst/>
            </a:endParaRPr>
          </a:p>
        </p:txBody>
      </p:sp>
      <p:pic>
        <p:nvPicPr>
          <p:cNvPr id="9218" name="Picture 2" descr="C:\Users\ИННА\AppData\Local\Microsoft\Windows\Temporary Internet Files\Content.IE5\J8Q1HCZN\MC900391022[2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365104"/>
            <a:ext cx="2448272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5335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620688"/>
            <a:ext cx="655272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Организационный раздел должен содержать описание материально-технического обеспечения Программы</a:t>
            </a:r>
            <a:r>
              <a:rPr lang="ru-RU" dirty="0"/>
              <a:t>, обеспеченности методическими материалами и средствами обучения и воспитания, включать распорядок и /или режим дня, а также особенности традиционных событий, праздников, мероприятий; особенности организации развивающей предметно-пространственной среды.</a:t>
            </a:r>
            <a:endParaRPr lang="ru-RU" dirty="0">
              <a:effectLst/>
            </a:endParaRPr>
          </a:p>
        </p:txBody>
      </p:sp>
      <p:pic>
        <p:nvPicPr>
          <p:cNvPr id="10242" name="Picture 2" descr="C:\Users\ИННА\AppData\Local\Microsoft\Windows\Temporary Internet Files\Content.IE5\JT64ZS27\MC90025150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756" y="3645024"/>
            <a:ext cx="4644516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1896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1196752"/>
            <a:ext cx="727280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 случае если обязательная часть Программы соответствует примерной программе, она оформляется в виде ссылки на соответствующую примерную программу. Обязательная часть должна быть представлена развернуто в соответствии с пунктом 2.11 Стандарта, в случае если она не соответствует одной из примерных программ.</a:t>
            </a:r>
          </a:p>
          <a:p>
            <a:r>
              <a:rPr lang="ru-RU" dirty="0"/>
              <a:t>        Часть Программы, формируемая участниками образовательных отношений, может быть представлена в виде ссылок на соответствующую методическую литературу, позволяющую ознакомиться с содержанием выбранных участниками образовательных отношений парциальных программ, методик, форм организации образовательной работы.</a:t>
            </a:r>
            <a:endParaRPr lang="ru-RU" dirty="0">
              <a:effectLst/>
            </a:endParaRPr>
          </a:p>
        </p:txBody>
      </p:sp>
      <p:pic>
        <p:nvPicPr>
          <p:cNvPr id="11266" name="Picture 2" descr="C:\Users\ИННА\AppData\Local\Microsoft\Windows\Temporary Internet Files\Content.IE5\BP3JLE05\MC900438249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725144"/>
            <a:ext cx="2230115" cy="201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4936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476672"/>
            <a:ext cx="655272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Дополнительным разделом Программы является текст ее краткой презентации. </a:t>
            </a:r>
            <a:r>
              <a:rPr lang="ru-RU" b="1" dirty="0"/>
              <a:t>Краткая презентация</a:t>
            </a:r>
            <a:r>
              <a:rPr lang="ru-RU" dirty="0"/>
              <a:t> Программы должна быть ориентирована на родителей (законных представителей) детей и доступна для ознакомления.</a:t>
            </a:r>
          </a:p>
          <a:p>
            <a:r>
              <a:rPr lang="ru-RU" dirty="0"/>
              <a:t>В краткой презентации Программы должны быть указаны: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возрастные </a:t>
            </a:r>
            <a:r>
              <a:rPr lang="ru-RU" dirty="0"/>
              <a:t>и иные категории детей, на которых ориентирована Программа Организации, в том числе категории детей с ограниченными возможностями здоровья, если Программа предусматривает особенности ее реализации для этой категории детей;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используемые </a:t>
            </a:r>
            <a:r>
              <a:rPr lang="ru-RU" dirty="0"/>
              <a:t>Примерные программы;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характеристика </a:t>
            </a:r>
            <a:r>
              <a:rPr lang="ru-RU" dirty="0"/>
              <a:t>взаимодействия педагогического коллектива с семьями детей.</a:t>
            </a:r>
            <a:endParaRPr lang="ru-RU" dirty="0">
              <a:effectLst/>
            </a:endParaRPr>
          </a:p>
        </p:txBody>
      </p:sp>
      <p:pic>
        <p:nvPicPr>
          <p:cNvPr id="12291" name="Picture 3" descr="C:\Users\ИННА\AppData\Local\Microsoft\Windows\Temporary Internet Files\Content.IE5\BP3JLE05\MC900439359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3" y="4259210"/>
            <a:ext cx="3456384" cy="2338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2385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4990244"/>
            <a:ext cx="62646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FF0000"/>
                </a:solidFill>
              </a:rPr>
              <a:t>Спасибо </a:t>
            </a:r>
            <a:r>
              <a:rPr lang="ru-RU" sz="4000" b="1" i="1" dirty="0" smtClean="0">
                <a:solidFill>
                  <a:srgbClr val="FF0000"/>
                </a:solidFill>
              </a:rPr>
              <a:t>за внимание</a:t>
            </a:r>
            <a:endParaRPr lang="ru-RU" sz="4000" b="1" i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ИННА\AppData\Local\Microsoft\Windows\Temporary Internet Files\Content.IE5\J8Q1HCZN\MC900437581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76943"/>
            <a:ext cx="5832648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5539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07704" y="1196752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i="1" dirty="0"/>
              <a:t>Программа включает три основных раздела</a:t>
            </a:r>
            <a:r>
              <a:rPr lang="ru-RU" sz="3200" i="1" dirty="0" smtClean="0"/>
              <a:t>: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3200" dirty="0"/>
              <a:t>ц</a:t>
            </a:r>
            <a:r>
              <a:rPr lang="ru-RU" sz="3200" dirty="0" smtClean="0"/>
              <a:t>елевой;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3200" dirty="0"/>
              <a:t>с</a:t>
            </a:r>
            <a:r>
              <a:rPr lang="ru-RU" sz="3200" dirty="0" smtClean="0"/>
              <a:t>одержательный;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3200" dirty="0"/>
              <a:t>о</a:t>
            </a:r>
            <a:r>
              <a:rPr lang="ru-RU" sz="3200" dirty="0" smtClean="0"/>
              <a:t>рганизационный.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ru-RU" sz="2400" dirty="0"/>
          </a:p>
        </p:txBody>
      </p:sp>
      <p:pic>
        <p:nvPicPr>
          <p:cNvPr id="1026" name="Picture 2" descr="C:\Users\ИННА\AppData\Local\Microsoft\Windows\Temporary Internet Files\Content.IE5\J8Q1HCZN\MC90039102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221088"/>
            <a:ext cx="2952328" cy="2264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3406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96852" y="3068960"/>
            <a:ext cx="49502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/>
              <a:t>в.</a:t>
            </a:r>
            <a:endParaRPr lang="ru-RU" sz="2400" i="1" dirty="0"/>
          </a:p>
          <a:p>
            <a:r>
              <a:rPr lang="ru-RU" sz="2400" i="1" dirty="0" smtClean="0"/>
              <a:t>.</a:t>
            </a:r>
            <a:endParaRPr lang="ru-RU" sz="2400" i="1" dirty="0">
              <a:effectLst/>
            </a:endParaRPr>
          </a:p>
        </p:txBody>
      </p:sp>
      <p:pic>
        <p:nvPicPr>
          <p:cNvPr id="3074" name="Picture 2" descr="C:\Users\ИННА\AppData\Local\Microsoft\Windows\Temporary Internet Files\Content.IE5\J8Q1HCZN\MC900439257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692696"/>
            <a:ext cx="6400800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977210" y="3284984"/>
            <a:ext cx="518457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i="1" dirty="0">
                <a:solidFill>
                  <a:prstClr val="black"/>
                </a:solidFill>
                <a:latin typeface="Constantia"/>
              </a:rPr>
              <a:t>в каждом из которых отражается обязательная часть и часть, формируемая участниками образовательных отношений.</a:t>
            </a:r>
            <a:endParaRPr lang="ru-RU" sz="2800" i="1" dirty="0">
              <a:solidFill>
                <a:prstClr val="black"/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4130480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13858" y="553499"/>
            <a:ext cx="72008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Целевой раздел включает в себя пояснительную записку и планируемые результаты освоения программы.</a:t>
            </a:r>
          </a:p>
          <a:p>
            <a:r>
              <a:rPr lang="ru-RU" b="1" dirty="0"/>
              <a:t>Пояснительная записка должна раскрывать:</a:t>
            </a:r>
          </a:p>
          <a:p>
            <a:pPr>
              <a:buFont typeface="Arial"/>
              <a:buChar char="•"/>
            </a:pPr>
            <a:r>
              <a:rPr lang="ru-RU" dirty="0"/>
              <a:t>цели и задачи реализации Программы;</a:t>
            </a:r>
          </a:p>
          <a:p>
            <a:pPr>
              <a:buFont typeface="Arial"/>
              <a:buChar char="•"/>
            </a:pPr>
            <a:r>
              <a:rPr lang="ru-RU" dirty="0"/>
              <a:t>принципы и подходы к формированию Программы;</a:t>
            </a:r>
          </a:p>
          <a:p>
            <a:pPr>
              <a:buFont typeface="Arial"/>
              <a:buChar char="•"/>
            </a:pPr>
            <a:r>
              <a:rPr lang="ru-RU" dirty="0"/>
              <a:t>значимые для разработки и реализации Программы характеристики, в том числе характеристики особенностей развития детей раннего и дошкольного возраста.</a:t>
            </a:r>
          </a:p>
          <a:p>
            <a:r>
              <a:rPr lang="ru-RU" b="1" dirty="0"/>
              <a:t>Планируемые результаты</a:t>
            </a:r>
            <a:r>
              <a:rPr lang="ru-RU" dirty="0"/>
              <a:t> освоения Программы конкретизируют требования Стандарта к целевым ориентирам в обязательной части и части, формируемой участниками образовательных отношений, с учетом возрастных возможностей и индивидуальных различий (индивидуальных траекторий развития) детей, а также особенностей развития детей с ограниченными возможностями здоровья, в том числе детей-инвалидов (далее - дети с ограниченными возможностями здоровья).</a:t>
            </a:r>
            <a:endParaRPr lang="ru-RU" dirty="0">
              <a:effectLst/>
            </a:endParaRPr>
          </a:p>
        </p:txBody>
      </p:sp>
      <p:pic>
        <p:nvPicPr>
          <p:cNvPr id="4098" name="Picture 2" descr="C:\Users\ИННА\AppData\Local\Microsoft\Windows\Temporary Internet Files\Content.IE5\J8Q1HCZN\MC900391022[2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4725144"/>
            <a:ext cx="1512168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5694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476672"/>
            <a:ext cx="691276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Содержательный раздел представляет общее содержание Программы, обеспечивающее полноценное развитие личности детей.</a:t>
            </a:r>
          </a:p>
          <a:p>
            <a:r>
              <a:rPr lang="ru-RU" b="1" dirty="0"/>
              <a:t>Содержательный раздел Программы должен включать:</a:t>
            </a:r>
          </a:p>
          <a:p>
            <a:r>
              <a:rPr lang="ru-RU" dirty="0"/>
              <a:t>а) описание образовательной деятельности в соответствии с направлениями развития ребенка, представленными в пяти образовательных областях, с учетом используемых вариативных примерных основных образовательных программ дошкольного образования и методических пособий, обеспечивающих реализацию данного содержания;</a:t>
            </a:r>
          </a:p>
          <a:p>
            <a:r>
              <a:rPr lang="ru-RU" dirty="0"/>
              <a:t>б) описание вариативных форм, способов, методов и средств реализации Программы с учетом возрастных и индивидуальных особенностей воспитанников, специфики их образовательных потребностей и интересов;</a:t>
            </a:r>
          </a:p>
          <a:p>
            <a:r>
              <a:rPr lang="ru-RU" dirty="0"/>
              <a:t>в) описание образовательной деятельности по профессиональной коррекции нарушений развития детей в случае, если эта работа предусмотрена Программой.</a:t>
            </a:r>
            <a:endParaRPr lang="ru-RU" dirty="0">
              <a:effectLst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581128"/>
            <a:ext cx="1619672" cy="2060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9919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1582341"/>
            <a:ext cx="662473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В содержательном разделе Программы должны быть представлены:</a:t>
            </a:r>
          </a:p>
          <a:p>
            <a:r>
              <a:rPr lang="ru-RU" dirty="0"/>
              <a:t>а) особенности образовательной деятельности разных видов и культурных практик;</a:t>
            </a:r>
          </a:p>
          <a:p>
            <a:r>
              <a:rPr lang="ru-RU" dirty="0"/>
              <a:t>б) способы и направления поддержки детской инициативы;</a:t>
            </a:r>
          </a:p>
          <a:p>
            <a:r>
              <a:rPr lang="ru-RU" dirty="0"/>
              <a:t>в) особенности взаимодействия педагогического коллектива с семьями воспитанников;</a:t>
            </a:r>
          </a:p>
          <a:p>
            <a:r>
              <a:rPr lang="ru-RU" dirty="0"/>
              <a:t>г) иные характеристики содержания Программы, наиболее существенные с точки зрения авторов Программы.</a:t>
            </a:r>
            <a:endParaRPr lang="ru-RU" dirty="0">
              <a:effectLst/>
            </a:endParaRPr>
          </a:p>
        </p:txBody>
      </p:sp>
      <p:pic>
        <p:nvPicPr>
          <p:cNvPr id="5122" name="Picture 2" descr="C:\Users\ИННА\AppData\Local\Microsoft\Windows\Temporary Internet Files\Content.IE5\J8Q1HCZN\MC900391022[2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437112"/>
            <a:ext cx="2088232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1307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91343" y="548680"/>
            <a:ext cx="691276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Часть Программы, формируемая участниками образовательных отношений, может включать различные направления, выбранные участниками образовательных отношений из числа парциальных и иных программ и/или созданных ими самостоятельно.</a:t>
            </a:r>
          </a:p>
          <a:p>
            <a:r>
              <a:rPr lang="ru-RU" dirty="0"/>
              <a:t>Данная часть Программы должна учитывать образовательные потребности, интересы и мотивы детей, членов их семей и педагогов и, в частности, может быть ориентирована на: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специфику национальных, социокультурных и иных условий, в которых осуществляется образовательная деятельность;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выбор тех парциальных образовательных программ и форм организации работы с детьми, которые в наибольшей степени соответствуют потребностям и интересам детей, а также возможностям педагогического коллектива;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сложившиеся традиции Организации или Группы.</a:t>
            </a:r>
            <a:endParaRPr lang="ru-RU" dirty="0">
              <a:effectLst/>
            </a:endParaRPr>
          </a:p>
        </p:txBody>
      </p:sp>
      <p:pic>
        <p:nvPicPr>
          <p:cNvPr id="6146" name="Picture 2" descr="C:\Users\ИННА\AppData\Local\Microsoft\Windows\Temporary Internet Files\Content.IE5\J8Q1HCZN\MC900391022[2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509120"/>
            <a:ext cx="1584176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4634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620688"/>
            <a:ext cx="691276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Содержание коррекционной работы и/или инклюзивного образования включается в Программу, если планируется ее освоение детьми с ограниченными возможностями здоровья.</a:t>
            </a:r>
          </a:p>
          <a:p>
            <a:r>
              <a:rPr lang="ru-RU" dirty="0"/>
              <a:t>          Данный раздел должен содержать специальные условия для получения образования детьми с ограниченными возможностями здоровья, в том числе механизмы адаптации Программы для указанных детей, использование специальных образовательных программ и методов, специальных методических пособий и дидактических материалов, проведение групповых и индивидуальных коррекционных занятий и осуществления квалифицированной коррекции нарушений их развития.</a:t>
            </a:r>
            <a:endParaRPr lang="ru-RU" dirty="0">
              <a:effectLst/>
            </a:endParaRPr>
          </a:p>
        </p:txBody>
      </p:sp>
      <p:pic>
        <p:nvPicPr>
          <p:cNvPr id="7170" name="Picture 2" descr="C:\Users\ИННА\AppData\Local\Microsoft\Windows\Temporary Internet Files\Content.IE5\OZF5J5MN\MC90038356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417615"/>
            <a:ext cx="1944216" cy="2388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147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1412776"/>
            <a:ext cx="698477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Коррекционная работа и/или инклюзивное образование должны быть направлены на:</a:t>
            </a:r>
          </a:p>
          <a:p>
            <a:r>
              <a:rPr lang="ru-RU" dirty="0"/>
              <a:t>1) обеспечение коррекции нарушений развития различных категорий детей с ограниченными возможностями здоровья, оказание им квалифицированной помощи в освоении Программы;</a:t>
            </a:r>
          </a:p>
          <a:p>
            <a:r>
              <a:rPr lang="ru-RU" dirty="0"/>
              <a:t>2) освоение детьми с ограниченными возможностями здоровья Программы, их разностороннее развитие с учетом возрастных и индивидуальных особенностей и особых образовательных потребностей, социальной адаптации.</a:t>
            </a:r>
            <a:endParaRPr lang="ru-RU" dirty="0">
              <a:effectLst/>
            </a:endParaRPr>
          </a:p>
        </p:txBody>
      </p:sp>
      <p:pic>
        <p:nvPicPr>
          <p:cNvPr id="8194" name="Picture 2" descr="C:\Users\ИННА\AppData\Local\Microsoft\Windows\Temporary Internet Files\Content.IE5\TLFVLUVC\MC90038357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365104"/>
            <a:ext cx="2048236" cy="1973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4778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56</TotalTime>
  <Words>413</Words>
  <Application>Microsoft Office PowerPoint</Application>
  <PresentationFormat>Экран (4:3)</PresentationFormat>
  <Paragraphs>46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Кнопка</vt:lpstr>
      <vt:lpstr>Разделы основной общеобразовательной программы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Разделы осн</dc:title>
  <dc:creator>ИННА</dc:creator>
  <cp:lastModifiedBy>ИННА</cp:lastModifiedBy>
  <cp:revision>10</cp:revision>
  <dcterms:created xsi:type="dcterms:W3CDTF">2014-11-05T12:46:05Z</dcterms:created>
  <dcterms:modified xsi:type="dcterms:W3CDTF">2014-11-08T04:02:05Z</dcterms:modified>
</cp:coreProperties>
</file>