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1" r:id="rId2"/>
    <p:sldId id="256" r:id="rId3"/>
    <p:sldId id="269" r:id="rId4"/>
    <p:sldId id="257" r:id="rId5"/>
    <p:sldId id="258" r:id="rId6"/>
    <p:sldId id="259" r:id="rId7"/>
    <p:sldId id="260" r:id="rId8"/>
    <p:sldId id="261" r:id="rId9"/>
    <p:sldId id="270" r:id="rId10"/>
    <p:sldId id="267" r:id="rId11"/>
    <p:sldId id="268" r:id="rId12"/>
    <p:sldId id="262" r:id="rId13"/>
    <p:sldId id="263" r:id="rId14"/>
    <p:sldId id="272" r:id="rId15"/>
    <p:sldId id="264" r:id="rId16"/>
    <p:sldId id="266"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54"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56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FB9E1-FA62-40B3-ABA4-6C931D2B290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4EA227EB-D8E6-4A56-AB52-E7CABAD3F3FB}">
      <dgm:prSet phldrT="[Текст]" custT="1">
        <dgm:style>
          <a:lnRef idx="1">
            <a:schemeClr val="dk1"/>
          </a:lnRef>
          <a:fillRef idx="2">
            <a:schemeClr val="dk1"/>
          </a:fillRef>
          <a:effectRef idx="1">
            <a:schemeClr val="dk1"/>
          </a:effectRef>
          <a:fontRef idx="minor">
            <a:schemeClr val="dk1"/>
          </a:fontRef>
        </dgm:style>
      </dgm:prSet>
      <dgm:spPr/>
      <dgm:t>
        <a:bodyPr/>
        <a:lstStyle/>
        <a:p>
          <a:r>
            <a:rPr lang="en-US" sz="2800" b="1" dirty="0" smtClean="0"/>
            <a:t>make</a:t>
          </a:r>
          <a:endParaRPr lang="ru-RU" sz="2800" b="1" dirty="0"/>
        </a:p>
      </dgm:t>
    </dgm:pt>
    <dgm:pt modelId="{1F6AD51D-6EB4-47E7-8161-6009902606E9}" type="parTrans" cxnId="{77B31AEB-8842-43D9-A268-7FB186E89613}">
      <dgm:prSet/>
      <dgm:spPr/>
      <dgm:t>
        <a:bodyPr/>
        <a:lstStyle/>
        <a:p>
          <a:endParaRPr lang="ru-RU" sz="2000"/>
        </a:p>
      </dgm:t>
    </dgm:pt>
    <dgm:pt modelId="{25AE1A45-EFEC-429A-B896-CB0EE995EE75}" type="sibTrans" cxnId="{77B31AEB-8842-43D9-A268-7FB186E89613}">
      <dgm:prSet/>
      <dgm:spPr/>
      <dgm:t>
        <a:bodyPr/>
        <a:lstStyle/>
        <a:p>
          <a:endParaRPr lang="ru-RU" sz="2000"/>
        </a:p>
      </dgm:t>
    </dgm:pt>
    <dgm:pt modelId="{63C52142-D408-4588-B32A-E8FF150994B5}">
      <dgm:prSet phldrT="[Текст]" custT="1">
        <dgm:style>
          <a:lnRef idx="1">
            <a:schemeClr val="dk1"/>
          </a:lnRef>
          <a:fillRef idx="2">
            <a:schemeClr val="dk1"/>
          </a:fillRef>
          <a:effectRef idx="1">
            <a:schemeClr val="dk1"/>
          </a:effectRef>
          <a:fontRef idx="minor">
            <a:schemeClr val="dk1"/>
          </a:fontRef>
        </dgm:style>
      </dgm:prSet>
      <dgm:spPr/>
      <dgm:t>
        <a:bodyPr/>
        <a:lstStyle/>
        <a:p>
          <a:r>
            <a:rPr lang="en-US" sz="2400" b="1" dirty="0" smtClean="0">
              <a:solidFill>
                <a:schemeClr val="tx1"/>
              </a:solidFill>
            </a:rPr>
            <a:t>Off</a:t>
          </a:r>
        </a:p>
        <a:p>
          <a:r>
            <a:rPr lang="ru-RU" sz="2400" b="1" dirty="0" smtClean="0">
              <a:solidFill>
                <a:schemeClr val="tx1"/>
              </a:solidFill>
            </a:rPr>
            <a:t>быстро уйти, убежать, сбежать</a:t>
          </a:r>
          <a:endParaRPr lang="ru-RU" sz="2400" b="1" dirty="0">
            <a:solidFill>
              <a:schemeClr val="tx1"/>
            </a:solidFill>
          </a:endParaRPr>
        </a:p>
      </dgm:t>
    </dgm:pt>
    <dgm:pt modelId="{480BE13C-BEBE-4224-AE37-321244778F16}" type="parTrans" cxnId="{E6A3D0C9-ADA9-4C9E-B68C-83EFC0A201E4}">
      <dgm:prSet custT="1"/>
      <dgm:spPr/>
      <dgm:t>
        <a:bodyPr/>
        <a:lstStyle/>
        <a:p>
          <a:endParaRPr lang="ru-RU" sz="2000"/>
        </a:p>
      </dgm:t>
    </dgm:pt>
    <dgm:pt modelId="{A7978C0D-41C5-4A08-9550-DC6936D2BF54}" type="sibTrans" cxnId="{E6A3D0C9-ADA9-4C9E-B68C-83EFC0A201E4}">
      <dgm:prSet/>
      <dgm:spPr/>
      <dgm:t>
        <a:bodyPr/>
        <a:lstStyle/>
        <a:p>
          <a:endParaRPr lang="ru-RU" sz="2000"/>
        </a:p>
      </dgm:t>
    </dgm:pt>
    <dgm:pt modelId="{6ACAA995-5E12-4E9A-BD57-5DFF03F4166C}">
      <dgm:prSet phldrT="[Текст]" custT="1">
        <dgm:style>
          <a:lnRef idx="1">
            <a:schemeClr val="dk1"/>
          </a:lnRef>
          <a:fillRef idx="2">
            <a:schemeClr val="dk1"/>
          </a:fillRef>
          <a:effectRef idx="1">
            <a:schemeClr val="dk1"/>
          </a:effectRef>
          <a:fontRef idx="minor">
            <a:schemeClr val="dk1"/>
          </a:fontRef>
        </dgm:style>
      </dgm:prSet>
      <dgm:spPr/>
      <dgm:t>
        <a:bodyPr/>
        <a:lstStyle/>
        <a:p>
          <a:r>
            <a:rPr lang="en-US" sz="2400" b="1" dirty="0" smtClean="0"/>
            <a:t>up (2)</a:t>
          </a:r>
          <a:endParaRPr lang="ru-RU" sz="2400" b="1" dirty="0" smtClean="0"/>
        </a:p>
        <a:p>
          <a:r>
            <a:rPr lang="ru-RU" sz="2400" b="1" dirty="0" smtClean="0"/>
            <a:t>гримировать, накладывать косметику</a:t>
          </a:r>
          <a:endParaRPr lang="ru-RU" sz="2400" b="1" dirty="0"/>
        </a:p>
      </dgm:t>
    </dgm:pt>
    <dgm:pt modelId="{0BA05496-7F15-4C48-8E02-AF3A89AF2965}" type="parTrans" cxnId="{8984838F-4FAB-4BF0-97BE-01E1898560BA}">
      <dgm:prSet custT="1"/>
      <dgm:spPr/>
      <dgm:t>
        <a:bodyPr/>
        <a:lstStyle/>
        <a:p>
          <a:endParaRPr lang="ru-RU" sz="2000"/>
        </a:p>
      </dgm:t>
    </dgm:pt>
    <dgm:pt modelId="{AEDA6CD1-28A0-4920-A1CC-2EB7F295652D}" type="sibTrans" cxnId="{8984838F-4FAB-4BF0-97BE-01E1898560BA}">
      <dgm:prSet/>
      <dgm:spPr/>
      <dgm:t>
        <a:bodyPr/>
        <a:lstStyle/>
        <a:p>
          <a:endParaRPr lang="ru-RU" sz="2000"/>
        </a:p>
      </dgm:t>
    </dgm:pt>
    <dgm:pt modelId="{E279A315-8510-4A4A-9F39-12FBA44C1F9F}">
      <dgm:prSet phldrT="[Текст]" custT="1">
        <dgm:style>
          <a:lnRef idx="1">
            <a:schemeClr val="dk1"/>
          </a:lnRef>
          <a:fillRef idx="2">
            <a:schemeClr val="dk1"/>
          </a:fillRef>
          <a:effectRef idx="1">
            <a:schemeClr val="dk1"/>
          </a:effectRef>
          <a:fontRef idx="minor">
            <a:schemeClr val="dk1"/>
          </a:fontRef>
        </dgm:style>
      </dgm:prSet>
      <dgm:spPr/>
      <dgm:t>
        <a:bodyPr/>
        <a:lstStyle/>
        <a:p>
          <a:r>
            <a:rPr lang="en-US" sz="2400" b="1" dirty="0" smtClean="0"/>
            <a:t>Out</a:t>
          </a:r>
          <a:endParaRPr lang="ru-RU" sz="2400" b="1" dirty="0" smtClean="0"/>
        </a:p>
        <a:p>
          <a:r>
            <a:rPr lang="ru-RU" sz="2400" b="1" dirty="0" smtClean="0"/>
            <a:t>разобраться, понять </a:t>
          </a:r>
          <a:endParaRPr lang="en-US" sz="2400" b="1" dirty="0" smtClean="0"/>
        </a:p>
        <a:p>
          <a:r>
            <a:rPr lang="ru-RU" sz="2400" b="1" dirty="0" smtClean="0"/>
            <a:t>(с трудом)</a:t>
          </a:r>
          <a:endParaRPr lang="ru-RU" sz="2400" b="1" dirty="0"/>
        </a:p>
      </dgm:t>
    </dgm:pt>
    <dgm:pt modelId="{CCDD4892-3BFB-4CF6-AF0E-DCB6FE4BB118}" type="parTrans" cxnId="{B1F59C6E-1A63-48B6-818B-87A3F4C643DF}">
      <dgm:prSet custT="1"/>
      <dgm:spPr/>
      <dgm:t>
        <a:bodyPr/>
        <a:lstStyle/>
        <a:p>
          <a:endParaRPr lang="ru-RU" sz="2000"/>
        </a:p>
      </dgm:t>
    </dgm:pt>
    <dgm:pt modelId="{D183EC2F-9530-401C-BC4D-5B82724D7C02}" type="sibTrans" cxnId="{B1F59C6E-1A63-48B6-818B-87A3F4C643DF}">
      <dgm:prSet/>
      <dgm:spPr/>
      <dgm:t>
        <a:bodyPr/>
        <a:lstStyle/>
        <a:p>
          <a:endParaRPr lang="ru-RU" sz="2000"/>
        </a:p>
      </dgm:t>
    </dgm:pt>
    <dgm:pt modelId="{E13F43B8-2732-4504-BF5A-462FBCCF73B2}">
      <dgm:prSet phldrT="[Текст]" custT="1">
        <dgm:style>
          <a:lnRef idx="1">
            <a:schemeClr val="dk1"/>
          </a:lnRef>
          <a:fillRef idx="2">
            <a:schemeClr val="dk1"/>
          </a:fillRef>
          <a:effectRef idx="1">
            <a:schemeClr val="dk1"/>
          </a:effectRef>
          <a:fontRef idx="minor">
            <a:schemeClr val="dk1"/>
          </a:fontRef>
        </dgm:style>
      </dgm:prSet>
      <dgm:spPr/>
      <dgm:t>
        <a:bodyPr/>
        <a:lstStyle/>
        <a:p>
          <a:r>
            <a:rPr lang="en-US" sz="2400" b="1" dirty="0" smtClean="0"/>
            <a:t>up (1)</a:t>
          </a:r>
          <a:endParaRPr lang="ru-RU" sz="2400" b="1" dirty="0" smtClean="0"/>
        </a:p>
        <a:p>
          <a:r>
            <a:rPr lang="ru-RU" sz="2400" b="1" dirty="0" smtClean="0"/>
            <a:t>сочинять, придумывать</a:t>
          </a:r>
          <a:endParaRPr lang="ru-RU" sz="2400" b="1" dirty="0"/>
        </a:p>
      </dgm:t>
    </dgm:pt>
    <dgm:pt modelId="{938C2C4C-310B-4FE4-8E4B-46A9BA9F0A0C}" type="parTrans" cxnId="{9477670D-617C-44FB-AB55-782723DA1131}">
      <dgm:prSet custT="1"/>
      <dgm:spPr/>
      <dgm:t>
        <a:bodyPr/>
        <a:lstStyle/>
        <a:p>
          <a:endParaRPr lang="ru-RU" sz="2000"/>
        </a:p>
      </dgm:t>
    </dgm:pt>
    <dgm:pt modelId="{0BC1B39B-63F3-4BF5-888E-897CE6D53FD0}" type="sibTrans" cxnId="{9477670D-617C-44FB-AB55-782723DA1131}">
      <dgm:prSet/>
      <dgm:spPr/>
      <dgm:t>
        <a:bodyPr/>
        <a:lstStyle/>
        <a:p>
          <a:endParaRPr lang="ru-RU" sz="2000"/>
        </a:p>
      </dgm:t>
    </dgm:pt>
    <dgm:pt modelId="{9E6A008D-C579-49FB-A5A9-BE5CDDDACA18}" type="pres">
      <dgm:prSet presAssocID="{6EBFB9E1-FA62-40B3-ABA4-6C931D2B2905}" presName="Name0" presStyleCnt="0">
        <dgm:presLayoutVars>
          <dgm:chMax val="1"/>
          <dgm:dir/>
          <dgm:animLvl val="ctr"/>
          <dgm:resizeHandles val="exact"/>
        </dgm:presLayoutVars>
      </dgm:prSet>
      <dgm:spPr/>
      <dgm:t>
        <a:bodyPr/>
        <a:lstStyle/>
        <a:p>
          <a:endParaRPr lang="ru-RU"/>
        </a:p>
      </dgm:t>
    </dgm:pt>
    <dgm:pt modelId="{DFA18E85-72D3-49FB-9D0F-11D58EC08F4C}" type="pres">
      <dgm:prSet presAssocID="{4EA227EB-D8E6-4A56-AB52-E7CABAD3F3FB}" presName="centerShape" presStyleLbl="node0" presStyleIdx="0" presStyleCnt="1"/>
      <dgm:spPr/>
      <dgm:t>
        <a:bodyPr/>
        <a:lstStyle/>
        <a:p>
          <a:endParaRPr lang="ru-RU"/>
        </a:p>
      </dgm:t>
    </dgm:pt>
    <dgm:pt modelId="{CFB06113-2552-4A49-A61D-254E7D70A0B3}" type="pres">
      <dgm:prSet presAssocID="{480BE13C-BEBE-4224-AE37-321244778F16}" presName="parTrans" presStyleLbl="sibTrans2D1" presStyleIdx="0" presStyleCnt="4"/>
      <dgm:spPr/>
      <dgm:t>
        <a:bodyPr/>
        <a:lstStyle/>
        <a:p>
          <a:endParaRPr lang="ru-RU"/>
        </a:p>
      </dgm:t>
    </dgm:pt>
    <dgm:pt modelId="{60C82061-D3EF-4C32-9E1C-7D752CA8DA86}" type="pres">
      <dgm:prSet presAssocID="{480BE13C-BEBE-4224-AE37-321244778F16}" presName="connectorText" presStyleLbl="sibTrans2D1" presStyleIdx="0" presStyleCnt="4"/>
      <dgm:spPr/>
      <dgm:t>
        <a:bodyPr/>
        <a:lstStyle/>
        <a:p>
          <a:endParaRPr lang="ru-RU"/>
        </a:p>
      </dgm:t>
    </dgm:pt>
    <dgm:pt modelId="{D805CB79-1DE5-4031-A92A-D7273F7DD12D}" type="pres">
      <dgm:prSet presAssocID="{63C52142-D408-4588-B32A-E8FF150994B5}" presName="node" presStyleLbl="node1" presStyleIdx="0" presStyleCnt="4" custAng="0" custScaleX="225893" custScaleY="91681">
        <dgm:presLayoutVars>
          <dgm:bulletEnabled val="1"/>
        </dgm:presLayoutVars>
      </dgm:prSet>
      <dgm:spPr/>
      <dgm:t>
        <a:bodyPr/>
        <a:lstStyle/>
        <a:p>
          <a:endParaRPr lang="ru-RU"/>
        </a:p>
      </dgm:t>
    </dgm:pt>
    <dgm:pt modelId="{56F86E84-5C19-459D-B353-CF0589FA49A2}" type="pres">
      <dgm:prSet presAssocID="{0BA05496-7F15-4C48-8E02-AF3A89AF2965}" presName="parTrans" presStyleLbl="sibTrans2D1" presStyleIdx="1" presStyleCnt="4"/>
      <dgm:spPr/>
      <dgm:t>
        <a:bodyPr/>
        <a:lstStyle/>
        <a:p>
          <a:endParaRPr lang="ru-RU"/>
        </a:p>
      </dgm:t>
    </dgm:pt>
    <dgm:pt modelId="{86404649-408A-4749-8F02-96C7E89447F0}" type="pres">
      <dgm:prSet presAssocID="{0BA05496-7F15-4C48-8E02-AF3A89AF2965}" presName="connectorText" presStyleLbl="sibTrans2D1" presStyleIdx="1" presStyleCnt="4"/>
      <dgm:spPr/>
      <dgm:t>
        <a:bodyPr/>
        <a:lstStyle/>
        <a:p>
          <a:endParaRPr lang="ru-RU"/>
        </a:p>
      </dgm:t>
    </dgm:pt>
    <dgm:pt modelId="{2084E29C-8AB5-4E64-A80E-722163A38C0A}" type="pres">
      <dgm:prSet presAssocID="{6ACAA995-5E12-4E9A-BD57-5DFF03F4166C}" presName="node" presStyleLbl="node1" presStyleIdx="1" presStyleCnt="4" custScaleX="191871" custScaleY="118714" custRadScaleRad="137051" custRadScaleInc="-646">
        <dgm:presLayoutVars>
          <dgm:bulletEnabled val="1"/>
        </dgm:presLayoutVars>
      </dgm:prSet>
      <dgm:spPr/>
      <dgm:t>
        <a:bodyPr/>
        <a:lstStyle/>
        <a:p>
          <a:endParaRPr lang="ru-RU"/>
        </a:p>
      </dgm:t>
    </dgm:pt>
    <dgm:pt modelId="{F2022D3B-8345-47F2-BEC2-6C452FB4038F}" type="pres">
      <dgm:prSet presAssocID="{CCDD4892-3BFB-4CF6-AF0E-DCB6FE4BB118}" presName="parTrans" presStyleLbl="sibTrans2D1" presStyleIdx="2" presStyleCnt="4"/>
      <dgm:spPr/>
      <dgm:t>
        <a:bodyPr/>
        <a:lstStyle/>
        <a:p>
          <a:endParaRPr lang="ru-RU"/>
        </a:p>
      </dgm:t>
    </dgm:pt>
    <dgm:pt modelId="{472233F4-3546-4030-AD72-CAE76EFD2DD9}" type="pres">
      <dgm:prSet presAssocID="{CCDD4892-3BFB-4CF6-AF0E-DCB6FE4BB118}" presName="connectorText" presStyleLbl="sibTrans2D1" presStyleIdx="2" presStyleCnt="4"/>
      <dgm:spPr/>
      <dgm:t>
        <a:bodyPr/>
        <a:lstStyle/>
        <a:p>
          <a:endParaRPr lang="ru-RU"/>
        </a:p>
      </dgm:t>
    </dgm:pt>
    <dgm:pt modelId="{CABE71BC-77B9-4D6A-B468-7182B1BBBD64}" type="pres">
      <dgm:prSet presAssocID="{E279A315-8510-4A4A-9F39-12FBA44C1F9F}" presName="node" presStyleLbl="node1" presStyleIdx="2" presStyleCnt="4" custScaleX="225115" custScaleY="113607">
        <dgm:presLayoutVars>
          <dgm:bulletEnabled val="1"/>
        </dgm:presLayoutVars>
      </dgm:prSet>
      <dgm:spPr/>
      <dgm:t>
        <a:bodyPr/>
        <a:lstStyle/>
        <a:p>
          <a:endParaRPr lang="ru-RU"/>
        </a:p>
      </dgm:t>
    </dgm:pt>
    <dgm:pt modelId="{389F9C20-7D4A-4443-AD00-8E756E27BEE3}" type="pres">
      <dgm:prSet presAssocID="{938C2C4C-310B-4FE4-8E4B-46A9BA9F0A0C}" presName="parTrans" presStyleLbl="sibTrans2D1" presStyleIdx="3" presStyleCnt="4"/>
      <dgm:spPr/>
      <dgm:t>
        <a:bodyPr/>
        <a:lstStyle/>
        <a:p>
          <a:endParaRPr lang="ru-RU"/>
        </a:p>
      </dgm:t>
    </dgm:pt>
    <dgm:pt modelId="{3D1D2C93-3F86-4054-AE59-3D642EC3A1B2}" type="pres">
      <dgm:prSet presAssocID="{938C2C4C-310B-4FE4-8E4B-46A9BA9F0A0C}" presName="connectorText" presStyleLbl="sibTrans2D1" presStyleIdx="3" presStyleCnt="4"/>
      <dgm:spPr/>
      <dgm:t>
        <a:bodyPr/>
        <a:lstStyle/>
        <a:p>
          <a:endParaRPr lang="ru-RU"/>
        </a:p>
      </dgm:t>
    </dgm:pt>
    <dgm:pt modelId="{4AE0FE56-13B6-4B13-92FC-6389E3A2E793}" type="pres">
      <dgm:prSet presAssocID="{E13F43B8-2732-4504-BF5A-462FBCCF73B2}" presName="node" presStyleLbl="node1" presStyleIdx="3" presStyleCnt="4" custScaleX="185673" custScaleY="118224" custRadScaleRad="149754" custRadScaleInc="-5719">
        <dgm:presLayoutVars>
          <dgm:bulletEnabled val="1"/>
        </dgm:presLayoutVars>
      </dgm:prSet>
      <dgm:spPr/>
      <dgm:t>
        <a:bodyPr/>
        <a:lstStyle/>
        <a:p>
          <a:endParaRPr lang="ru-RU"/>
        </a:p>
      </dgm:t>
    </dgm:pt>
  </dgm:ptLst>
  <dgm:cxnLst>
    <dgm:cxn modelId="{8984838F-4FAB-4BF0-97BE-01E1898560BA}" srcId="{4EA227EB-D8E6-4A56-AB52-E7CABAD3F3FB}" destId="{6ACAA995-5E12-4E9A-BD57-5DFF03F4166C}" srcOrd="1" destOrd="0" parTransId="{0BA05496-7F15-4C48-8E02-AF3A89AF2965}" sibTransId="{AEDA6CD1-28A0-4920-A1CC-2EB7F295652D}"/>
    <dgm:cxn modelId="{9477670D-617C-44FB-AB55-782723DA1131}" srcId="{4EA227EB-D8E6-4A56-AB52-E7CABAD3F3FB}" destId="{E13F43B8-2732-4504-BF5A-462FBCCF73B2}" srcOrd="3" destOrd="0" parTransId="{938C2C4C-310B-4FE4-8E4B-46A9BA9F0A0C}" sibTransId="{0BC1B39B-63F3-4BF5-888E-897CE6D53FD0}"/>
    <dgm:cxn modelId="{B1F59C6E-1A63-48B6-818B-87A3F4C643DF}" srcId="{4EA227EB-D8E6-4A56-AB52-E7CABAD3F3FB}" destId="{E279A315-8510-4A4A-9F39-12FBA44C1F9F}" srcOrd="2" destOrd="0" parTransId="{CCDD4892-3BFB-4CF6-AF0E-DCB6FE4BB118}" sibTransId="{D183EC2F-9530-401C-BC4D-5B82724D7C02}"/>
    <dgm:cxn modelId="{EF8AA720-415B-441A-B248-B88D230CCF38}" type="presOf" srcId="{CCDD4892-3BFB-4CF6-AF0E-DCB6FE4BB118}" destId="{472233F4-3546-4030-AD72-CAE76EFD2DD9}" srcOrd="1" destOrd="0" presId="urn:microsoft.com/office/officeart/2005/8/layout/radial5"/>
    <dgm:cxn modelId="{15E5E1BE-FE26-4C36-B4DD-8FB01880439E}" type="presOf" srcId="{938C2C4C-310B-4FE4-8E4B-46A9BA9F0A0C}" destId="{389F9C20-7D4A-4443-AD00-8E756E27BEE3}" srcOrd="0" destOrd="0" presId="urn:microsoft.com/office/officeart/2005/8/layout/radial5"/>
    <dgm:cxn modelId="{E6A3D0C9-ADA9-4C9E-B68C-83EFC0A201E4}" srcId="{4EA227EB-D8E6-4A56-AB52-E7CABAD3F3FB}" destId="{63C52142-D408-4588-B32A-E8FF150994B5}" srcOrd="0" destOrd="0" parTransId="{480BE13C-BEBE-4224-AE37-321244778F16}" sibTransId="{A7978C0D-41C5-4A08-9550-DC6936D2BF54}"/>
    <dgm:cxn modelId="{C30A00A0-36EC-45D3-8BC3-A44EC09EC83C}" type="presOf" srcId="{480BE13C-BEBE-4224-AE37-321244778F16}" destId="{CFB06113-2552-4A49-A61D-254E7D70A0B3}" srcOrd="0" destOrd="0" presId="urn:microsoft.com/office/officeart/2005/8/layout/radial5"/>
    <dgm:cxn modelId="{CE6A4605-E0D5-434D-8471-69CE01736FB3}" type="presOf" srcId="{CCDD4892-3BFB-4CF6-AF0E-DCB6FE4BB118}" destId="{F2022D3B-8345-47F2-BEC2-6C452FB4038F}" srcOrd="0" destOrd="0" presId="urn:microsoft.com/office/officeart/2005/8/layout/radial5"/>
    <dgm:cxn modelId="{ED282C27-3E81-4828-A587-FD85668F51AB}" type="presOf" srcId="{0BA05496-7F15-4C48-8E02-AF3A89AF2965}" destId="{56F86E84-5C19-459D-B353-CF0589FA49A2}" srcOrd="0" destOrd="0" presId="urn:microsoft.com/office/officeart/2005/8/layout/radial5"/>
    <dgm:cxn modelId="{C1D662DA-8455-46A4-A917-1F431F9FA72D}" type="presOf" srcId="{0BA05496-7F15-4C48-8E02-AF3A89AF2965}" destId="{86404649-408A-4749-8F02-96C7E89447F0}" srcOrd="1" destOrd="0" presId="urn:microsoft.com/office/officeart/2005/8/layout/radial5"/>
    <dgm:cxn modelId="{2E4177C7-2A19-4263-9198-2B98D709C709}" type="presOf" srcId="{938C2C4C-310B-4FE4-8E4B-46A9BA9F0A0C}" destId="{3D1D2C93-3F86-4054-AE59-3D642EC3A1B2}" srcOrd="1" destOrd="0" presId="urn:microsoft.com/office/officeart/2005/8/layout/radial5"/>
    <dgm:cxn modelId="{2519C1DC-D181-4820-9602-72603BF964EC}" type="presOf" srcId="{E279A315-8510-4A4A-9F39-12FBA44C1F9F}" destId="{CABE71BC-77B9-4D6A-B468-7182B1BBBD64}" srcOrd="0" destOrd="0" presId="urn:microsoft.com/office/officeart/2005/8/layout/radial5"/>
    <dgm:cxn modelId="{288120EE-C9A3-4403-8A7C-CE9F5F8280B5}" type="presOf" srcId="{480BE13C-BEBE-4224-AE37-321244778F16}" destId="{60C82061-D3EF-4C32-9E1C-7D752CA8DA86}" srcOrd="1" destOrd="0" presId="urn:microsoft.com/office/officeart/2005/8/layout/radial5"/>
    <dgm:cxn modelId="{81330F18-47FE-4C29-9748-FF7DF48EE1EB}" type="presOf" srcId="{4EA227EB-D8E6-4A56-AB52-E7CABAD3F3FB}" destId="{DFA18E85-72D3-49FB-9D0F-11D58EC08F4C}" srcOrd="0" destOrd="0" presId="urn:microsoft.com/office/officeart/2005/8/layout/radial5"/>
    <dgm:cxn modelId="{5DBE1206-ED51-48CC-99C5-B810FF934F27}" type="presOf" srcId="{63C52142-D408-4588-B32A-E8FF150994B5}" destId="{D805CB79-1DE5-4031-A92A-D7273F7DD12D}" srcOrd="0" destOrd="0" presId="urn:microsoft.com/office/officeart/2005/8/layout/radial5"/>
    <dgm:cxn modelId="{066E2E49-8A94-4FDF-9527-6F2501ECAE47}" type="presOf" srcId="{E13F43B8-2732-4504-BF5A-462FBCCF73B2}" destId="{4AE0FE56-13B6-4B13-92FC-6389E3A2E793}" srcOrd="0" destOrd="0" presId="urn:microsoft.com/office/officeart/2005/8/layout/radial5"/>
    <dgm:cxn modelId="{77B31AEB-8842-43D9-A268-7FB186E89613}" srcId="{6EBFB9E1-FA62-40B3-ABA4-6C931D2B2905}" destId="{4EA227EB-D8E6-4A56-AB52-E7CABAD3F3FB}" srcOrd="0" destOrd="0" parTransId="{1F6AD51D-6EB4-47E7-8161-6009902606E9}" sibTransId="{25AE1A45-EFEC-429A-B896-CB0EE995EE75}"/>
    <dgm:cxn modelId="{C8456D74-DC3A-4113-B72E-A3B628EB42A3}" type="presOf" srcId="{6EBFB9E1-FA62-40B3-ABA4-6C931D2B2905}" destId="{9E6A008D-C579-49FB-A5A9-BE5CDDDACA18}" srcOrd="0" destOrd="0" presId="urn:microsoft.com/office/officeart/2005/8/layout/radial5"/>
    <dgm:cxn modelId="{72ED4105-E85F-4F93-A507-409DC9CDD9D9}" type="presOf" srcId="{6ACAA995-5E12-4E9A-BD57-5DFF03F4166C}" destId="{2084E29C-8AB5-4E64-A80E-722163A38C0A}" srcOrd="0" destOrd="0" presId="urn:microsoft.com/office/officeart/2005/8/layout/radial5"/>
    <dgm:cxn modelId="{DBCBE055-7FD0-4C66-AC1C-ED3BB7CC3B5C}" type="presParOf" srcId="{9E6A008D-C579-49FB-A5A9-BE5CDDDACA18}" destId="{DFA18E85-72D3-49FB-9D0F-11D58EC08F4C}" srcOrd="0" destOrd="0" presId="urn:microsoft.com/office/officeart/2005/8/layout/radial5"/>
    <dgm:cxn modelId="{C623E98A-6325-4305-90B6-D5F611F9401F}" type="presParOf" srcId="{9E6A008D-C579-49FB-A5A9-BE5CDDDACA18}" destId="{CFB06113-2552-4A49-A61D-254E7D70A0B3}" srcOrd="1" destOrd="0" presId="urn:microsoft.com/office/officeart/2005/8/layout/radial5"/>
    <dgm:cxn modelId="{A4CF4FE2-7B26-4DA5-9C49-744ED800F343}" type="presParOf" srcId="{CFB06113-2552-4A49-A61D-254E7D70A0B3}" destId="{60C82061-D3EF-4C32-9E1C-7D752CA8DA86}" srcOrd="0" destOrd="0" presId="urn:microsoft.com/office/officeart/2005/8/layout/radial5"/>
    <dgm:cxn modelId="{99EEF5B7-CFCF-4EBC-9B50-19DE8090558F}" type="presParOf" srcId="{9E6A008D-C579-49FB-A5A9-BE5CDDDACA18}" destId="{D805CB79-1DE5-4031-A92A-D7273F7DD12D}" srcOrd="2" destOrd="0" presId="urn:microsoft.com/office/officeart/2005/8/layout/radial5"/>
    <dgm:cxn modelId="{29F217CE-BD4A-4339-B619-EBB96D7BF391}" type="presParOf" srcId="{9E6A008D-C579-49FB-A5A9-BE5CDDDACA18}" destId="{56F86E84-5C19-459D-B353-CF0589FA49A2}" srcOrd="3" destOrd="0" presId="urn:microsoft.com/office/officeart/2005/8/layout/radial5"/>
    <dgm:cxn modelId="{05F31EF5-7DBC-4C35-9F18-F801544A1488}" type="presParOf" srcId="{56F86E84-5C19-459D-B353-CF0589FA49A2}" destId="{86404649-408A-4749-8F02-96C7E89447F0}" srcOrd="0" destOrd="0" presId="urn:microsoft.com/office/officeart/2005/8/layout/radial5"/>
    <dgm:cxn modelId="{85501D7C-86D6-4680-8D60-C7FEE754E5B9}" type="presParOf" srcId="{9E6A008D-C579-49FB-A5A9-BE5CDDDACA18}" destId="{2084E29C-8AB5-4E64-A80E-722163A38C0A}" srcOrd="4" destOrd="0" presId="urn:microsoft.com/office/officeart/2005/8/layout/radial5"/>
    <dgm:cxn modelId="{795617D4-C8CF-42A4-A78C-A5581FF037C5}" type="presParOf" srcId="{9E6A008D-C579-49FB-A5A9-BE5CDDDACA18}" destId="{F2022D3B-8345-47F2-BEC2-6C452FB4038F}" srcOrd="5" destOrd="0" presId="urn:microsoft.com/office/officeart/2005/8/layout/radial5"/>
    <dgm:cxn modelId="{7ED8AA43-8D8D-4AC2-A5B0-0A76A4C2A7F1}" type="presParOf" srcId="{F2022D3B-8345-47F2-BEC2-6C452FB4038F}" destId="{472233F4-3546-4030-AD72-CAE76EFD2DD9}" srcOrd="0" destOrd="0" presId="urn:microsoft.com/office/officeart/2005/8/layout/radial5"/>
    <dgm:cxn modelId="{46161E77-8A6D-42B8-B526-42F480712D26}" type="presParOf" srcId="{9E6A008D-C579-49FB-A5A9-BE5CDDDACA18}" destId="{CABE71BC-77B9-4D6A-B468-7182B1BBBD64}" srcOrd="6" destOrd="0" presId="urn:microsoft.com/office/officeart/2005/8/layout/radial5"/>
    <dgm:cxn modelId="{CA970037-C4D3-4355-916F-C009FF8AB85E}" type="presParOf" srcId="{9E6A008D-C579-49FB-A5A9-BE5CDDDACA18}" destId="{389F9C20-7D4A-4443-AD00-8E756E27BEE3}" srcOrd="7" destOrd="0" presId="urn:microsoft.com/office/officeart/2005/8/layout/radial5"/>
    <dgm:cxn modelId="{7FAA95D4-47C5-40E9-9439-27B79E1A8AC9}" type="presParOf" srcId="{389F9C20-7D4A-4443-AD00-8E756E27BEE3}" destId="{3D1D2C93-3F86-4054-AE59-3D642EC3A1B2}" srcOrd="0" destOrd="0" presId="urn:microsoft.com/office/officeart/2005/8/layout/radial5"/>
    <dgm:cxn modelId="{C19A5357-B229-4E90-BBD5-71087E2EEC3A}" type="presParOf" srcId="{9E6A008D-C579-49FB-A5A9-BE5CDDDACA18}" destId="{4AE0FE56-13B6-4B13-92FC-6389E3A2E793}" srcOrd="8" destOrd="0" presId="urn:microsoft.com/office/officeart/2005/8/layout/radial5"/>
  </dgm:cxnLst>
  <dgm:bg>
    <a:solidFill>
      <a:schemeClr val="tx2">
        <a:lumMod val="60000"/>
        <a:lumOff val="40000"/>
      </a:schemeClr>
    </a:solidFill>
  </dgm:bg>
  <dgm:whole>
    <a:ln>
      <a:solidFill>
        <a:schemeClr val="accent1">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18E85-72D3-49FB-9D0F-11D58EC08F4C}">
      <dsp:nvSpPr>
        <dsp:cNvPr id="0" name=""/>
        <dsp:cNvSpPr/>
      </dsp:nvSpPr>
      <dsp:spPr>
        <a:xfrm>
          <a:off x="3519146" y="2100586"/>
          <a:ext cx="1557439" cy="1557439"/>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make</a:t>
          </a:r>
          <a:endParaRPr lang="ru-RU" sz="2800" b="1" kern="1200" dirty="0"/>
        </a:p>
      </dsp:txBody>
      <dsp:txXfrm>
        <a:off x="3747228" y="2328668"/>
        <a:ext cx="1101275" cy="1101275"/>
      </dsp:txXfrm>
    </dsp:sp>
    <dsp:sp modelId="{CFB06113-2552-4A49-A61D-254E7D70A0B3}">
      <dsp:nvSpPr>
        <dsp:cNvPr id="0" name=""/>
        <dsp:cNvSpPr/>
      </dsp:nvSpPr>
      <dsp:spPr>
        <a:xfrm rot="16200000">
          <a:off x="4115093" y="1501312"/>
          <a:ext cx="365546" cy="52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169925" y="1662050"/>
        <a:ext cx="255882" cy="317717"/>
      </dsp:txXfrm>
    </dsp:sp>
    <dsp:sp modelId="{D805CB79-1DE5-4031-A92A-D7273F7DD12D}">
      <dsp:nvSpPr>
        <dsp:cNvPr id="0" name=""/>
        <dsp:cNvSpPr/>
      </dsp:nvSpPr>
      <dsp:spPr>
        <a:xfrm>
          <a:off x="2538793" y="-16998"/>
          <a:ext cx="3518145" cy="1427875"/>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Off</a:t>
          </a:r>
        </a:p>
        <a:p>
          <a:pPr lvl="0" algn="ctr" defTabSz="1066800">
            <a:lnSpc>
              <a:spcPct val="90000"/>
            </a:lnSpc>
            <a:spcBef>
              <a:spcPct val="0"/>
            </a:spcBef>
            <a:spcAft>
              <a:spcPct val="35000"/>
            </a:spcAft>
          </a:pPr>
          <a:r>
            <a:rPr lang="ru-RU" sz="2400" b="1" kern="1200" dirty="0" smtClean="0">
              <a:solidFill>
                <a:schemeClr val="tx1"/>
              </a:solidFill>
            </a:rPr>
            <a:t>быстро уйти, убежать, сбежать</a:t>
          </a:r>
          <a:endParaRPr lang="ru-RU" sz="2400" b="1" kern="1200" dirty="0">
            <a:solidFill>
              <a:schemeClr val="tx1"/>
            </a:solidFill>
          </a:endParaRPr>
        </a:p>
      </dsp:txBody>
      <dsp:txXfrm>
        <a:off x="3054013" y="192109"/>
        <a:ext cx="2487705" cy="1009661"/>
      </dsp:txXfrm>
    </dsp:sp>
    <dsp:sp modelId="{56F86E84-5C19-459D-B353-CF0589FA49A2}">
      <dsp:nvSpPr>
        <dsp:cNvPr id="0" name=""/>
        <dsp:cNvSpPr/>
      </dsp:nvSpPr>
      <dsp:spPr>
        <a:xfrm rot="21581708">
          <a:off x="5203997" y="2608903"/>
          <a:ext cx="306982" cy="52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203998" y="2715054"/>
        <a:ext cx="214887" cy="317717"/>
      </dsp:txXfrm>
    </dsp:sp>
    <dsp:sp modelId="{2084E29C-8AB5-4E64-A80E-722163A38C0A}">
      <dsp:nvSpPr>
        <dsp:cNvPr id="0" name=""/>
        <dsp:cNvSpPr/>
      </dsp:nvSpPr>
      <dsp:spPr>
        <a:xfrm>
          <a:off x="5655724" y="1939681"/>
          <a:ext cx="2988273" cy="1848898"/>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up (2)</a:t>
          </a:r>
          <a:endParaRPr lang="ru-RU" sz="2400" b="1" kern="1200" dirty="0" smtClean="0"/>
        </a:p>
        <a:p>
          <a:pPr lvl="0" algn="ctr" defTabSz="1066800">
            <a:lnSpc>
              <a:spcPct val="90000"/>
            </a:lnSpc>
            <a:spcBef>
              <a:spcPct val="0"/>
            </a:spcBef>
            <a:spcAft>
              <a:spcPct val="35000"/>
            </a:spcAft>
          </a:pPr>
          <a:r>
            <a:rPr lang="ru-RU" sz="2400" b="1" kern="1200" dirty="0" smtClean="0"/>
            <a:t>гримировать, накладывать косметику</a:t>
          </a:r>
          <a:endParaRPr lang="ru-RU" sz="2400" b="1" kern="1200" dirty="0"/>
        </a:p>
      </dsp:txBody>
      <dsp:txXfrm>
        <a:off x="6093346" y="2210446"/>
        <a:ext cx="2113029" cy="1307368"/>
      </dsp:txXfrm>
    </dsp:sp>
    <dsp:sp modelId="{F2022D3B-8345-47F2-BEC2-6C452FB4038F}">
      <dsp:nvSpPr>
        <dsp:cNvPr id="0" name=""/>
        <dsp:cNvSpPr/>
      </dsp:nvSpPr>
      <dsp:spPr>
        <a:xfrm rot="5400000">
          <a:off x="4160340" y="3644960"/>
          <a:ext cx="275052" cy="52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201598" y="3709608"/>
        <a:ext cx="192536" cy="317717"/>
      </dsp:txXfrm>
    </dsp:sp>
    <dsp:sp modelId="{CABE71BC-77B9-4D6A-B468-7182B1BBBD64}">
      <dsp:nvSpPr>
        <dsp:cNvPr id="0" name=""/>
        <dsp:cNvSpPr/>
      </dsp:nvSpPr>
      <dsp:spPr>
        <a:xfrm>
          <a:off x="2544851" y="4176992"/>
          <a:ext cx="3506029" cy="1769359"/>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Out</a:t>
          </a:r>
          <a:endParaRPr lang="ru-RU" sz="2400" b="1" kern="1200" dirty="0" smtClean="0"/>
        </a:p>
        <a:p>
          <a:pPr lvl="0" algn="ctr" defTabSz="1066800">
            <a:lnSpc>
              <a:spcPct val="90000"/>
            </a:lnSpc>
            <a:spcBef>
              <a:spcPct val="0"/>
            </a:spcBef>
            <a:spcAft>
              <a:spcPct val="35000"/>
            </a:spcAft>
          </a:pPr>
          <a:r>
            <a:rPr lang="ru-RU" sz="2400" b="1" kern="1200" dirty="0" smtClean="0"/>
            <a:t>разобраться, понять </a:t>
          </a:r>
          <a:endParaRPr lang="en-US" sz="2400" b="1" kern="1200" dirty="0" smtClean="0"/>
        </a:p>
        <a:p>
          <a:pPr lvl="0" algn="ctr" defTabSz="1066800">
            <a:lnSpc>
              <a:spcPct val="90000"/>
            </a:lnSpc>
            <a:spcBef>
              <a:spcPct val="0"/>
            </a:spcBef>
            <a:spcAft>
              <a:spcPct val="35000"/>
            </a:spcAft>
          </a:pPr>
          <a:r>
            <a:rPr lang="ru-RU" sz="2400" b="1" kern="1200" dirty="0" smtClean="0"/>
            <a:t>(с трудом)</a:t>
          </a:r>
          <a:endParaRPr lang="ru-RU" sz="2400" b="1" kern="1200" dirty="0"/>
        </a:p>
      </dsp:txBody>
      <dsp:txXfrm>
        <a:off x="3058297" y="4436109"/>
        <a:ext cx="2479137" cy="1251125"/>
      </dsp:txXfrm>
    </dsp:sp>
    <dsp:sp modelId="{389F9C20-7D4A-4443-AD00-8E756E27BEE3}">
      <dsp:nvSpPr>
        <dsp:cNvPr id="0" name=""/>
        <dsp:cNvSpPr/>
      </dsp:nvSpPr>
      <dsp:spPr>
        <a:xfrm rot="10623269">
          <a:off x="3045106" y="2670356"/>
          <a:ext cx="336002" cy="529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145840" y="2773672"/>
        <a:ext cx="235201" cy="317717"/>
      </dsp:txXfrm>
    </dsp:sp>
    <dsp:sp modelId="{4AE0FE56-13B6-4B13-92FC-6389E3A2E793}">
      <dsp:nvSpPr>
        <dsp:cNvPr id="0" name=""/>
        <dsp:cNvSpPr/>
      </dsp:nvSpPr>
      <dsp:spPr>
        <a:xfrm>
          <a:off x="0" y="2105419"/>
          <a:ext cx="2891743" cy="1841266"/>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up (1)</a:t>
          </a:r>
          <a:endParaRPr lang="ru-RU" sz="2400" b="1" kern="1200" dirty="0" smtClean="0"/>
        </a:p>
        <a:p>
          <a:pPr lvl="0" algn="ctr" defTabSz="1066800">
            <a:lnSpc>
              <a:spcPct val="90000"/>
            </a:lnSpc>
            <a:spcBef>
              <a:spcPct val="0"/>
            </a:spcBef>
            <a:spcAft>
              <a:spcPct val="35000"/>
            </a:spcAft>
          </a:pPr>
          <a:r>
            <a:rPr lang="ru-RU" sz="2400" b="1" kern="1200" dirty="0" smtClean="0"/>
            <a:t>сочинять, придумывать</a:t>
          </a:r>
          <a:endParaRPr lang="ru-RU" sz="2400" b="1" kern="1200" dirty="0"/>
        </a:p>
      </dsp:txBody>
      <dsp:txXfrm>
        <a:off x="423486" y="2375066"/>
        <a:ext cx="2044771" cy="130197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C7A7B-176E-44F5-A384-7FAA872A82E5}" type="datetimeFigureOut">
              <a:rPr lang="ru-RU" smtClean="0"/>
              <a:pPr/>
              <a:t>20.03.2016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54E267-CDD9-4495-AEA9-B489E1DA7CA8}" type="slidenum">
              <a:rPr lang="ru-RU" smtClean="0"/>
              <a:pPr/>
              <a:t>‹#›</a:t>
            </a:fld>
            <a:endParaRPr lang="ru-RU"/>
          </a:p>
        </p:txBody>
      </p:sp>
    </p:spTree>
    <p:extLst>
      <p:ext uri="{BB962C8B-B14F-4D97-AF65-F5344CB8AC3E}">
        <p14:creationId xmlns:p14="http://schemas.microsoft.com/office/powerpoint/2010/main" val="4484638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641C91-3F51-484D-9E38-29730F1BF5D6}" type="datetimeFigureOut">
              <a:rPr lang="ru-RU" smtClean="0"/>
              <a:pPr/>
              <a:t>20.03.2016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DA1374-547B-4CCD-B7C7-185FD426FC2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41C91-3F51-484D-9E38-29730F1BF5D6}" type="datetimeFigureOut">
              <a:rPr lang="ru-RU" smtClean="0"/>
              <a:pPr/>
              <a:t>20.03.2016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A1374-547B-4CCD-B7C7-185FD426FC2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1082;&#1083;&#1080;&#1087;%20&#1042;%20&#1052;&#1048;&#1056;&#1045;%20&#1046;&#1048;&#1042;&#1054;&#1058;&#1053;&#1067;&#1061;.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загрузка\Бабочка.jpg"/>
          <p:cNvPicPr>
            <a:picLocks noChangeAspect="1" noChangeArrowheads="1"/>
          </p:cNvPicPr>
          <p:nvPr/>
        </p:nvPicPr>
        <p:blipFill>
          <a:blip r:embed="rId2" cstate="print"/>
          <a:srcRect/>
          <a:stretch>
            <a:fillRect/>
          </a:stretch>
        </p:blipFill>
        <p:spPr bwMode="auto">
          <a:xfrm>
            <a:off x="142844" y="2357430"/>
            <a:ext cx="2571768" cy="1857388"/>
          </a:xfrm>
          <a:prstGeom prst="rect">
            <a:avLst/>
          </a:prstGeom>
          <a:noFill/>
        </p:spPr>
      </p:pic>
      <p:pic>
        <p:nvPicPr>
          <p:cNvPr id="2051" name="Picture 3" descr="G:\загрузка\Колибри.jpg"/>
          <p:cNvPicPr>
            <a:picLocks noChangeAspect="1" noChangeArrowheads="1"/>
          </p:cNvPicPr>
          <p:nvPr/>
        </p:nvPicPr>
        <p:blipFill>
          <a:blip r:embed="rId3" cstate="print"/>
          <a:srcRect/>
          <a:stretch>
            <a:fillRect/>
          </a:stretch>
        </p:blipFill>
        <p:spPr bwMode="auto">
          <a:xfrm>
            <a:off x="6072198" y="4429132"/>
            <a:ext cx="2786082" cy="2214578"/>
          </a:xfrm>
          <a:prstGeom prst="rect">
            <a:avLst/>
          </a:prstGeom>
          <a:noFill/>
        </p:spPr>
      </p:pic>
      <p:pic>
        <p:nvPicPr>
          <p:cNvPr id="2053" name="Picture 5" descr="G:\загрузка\Павдин.jpg"/>
          <p:cNvPicPr>
            <a:picLocks noChangeAspect="1" noChangeArrowheads="1"/>
          </p:cNvPicPr>
          <p:nvPr/>
        </p:nvPicPr>
        <p:blipFill>
          <a:blip r:embed="rId4" cstate="print"/>
          <a:srcRect/>
          <a:stretch>
            <a:fillRect/>
          </a:stretch>
        </p:blipFill>
        <p:spPr bwMode="auto">
          <a:xfrm>
            <a:off x="142844" y="142852"/>
            <a:ext cx="2571768" cy="2071702"/>
          </a:xfrm>
          <a:prstGeom prst="rect">
            <a:avLst/>
          </a:prstGeom>
          <a:noFill/>
        </p:spPr>
      </p:pic>
      <p:pic>
        <p:nvPicPr>
          <p:cNvPr id="2054" name="Picture 6" descr="G:\загрузка\Черепаха.jpg"/>
          <p:cNvPicPr>
            <a:picLocks noChangeAspect="1" noChangeArrowheads="1"/>
          </p:cNvPicPr>
          <p:nvPr/>
        </p:nvPicPr>
        <p:blipFill>
          <a:blip r:embed="rId5" cstate="print"/>
          <a:srcRect/>
          <a:stretch>
            <a:fillRect/>
          </a:stretch>
        </p:blipFill>
        <p:spPr bwMode="auto">
          <a:xfrm>
            <a:off x="3000364" y="4429132"/>
            <a:ext cx="2857520" cy="2214578"/>
          </a:xfrm>
          <a:prstGeom prst="rect">
            <a:avLst/>
          </a:prstGeom>
          <a:noFill/>
        </p:spPr>
      </p:pic>
      <p:pic>
        <p:nvPicPr>
          <p:cNvPr id="2056" name="Picture 8" descr="G:\загрузка\Панда.jpg"/>
          <p:cNvPicPr>
            <a:picLocks noChangeAspect="1" noChangeArrowheads="1"/>
          </p:cNvPicPr>
          <p:nvPr/>
        </p:nvPicPr>
        <p:blipFill>
          <a:blip r:embed="rId6" cstate="print"/>
          <a:srcRect/>
          <a:stretch>
            <a:fillRect/>
          </a:stretch>
        </p:blipFill>
        <p:spPr bwMode="auto">
          <a:xfrm>
            <a:off x="142844" y="4429132"/>
            <a:ext cx="2571768" cy="2214578"/>
          </a:xfrm>
          <a:prstGeom prst="rect">
            <a:avLst/>
          </a:prstGeom>
          <a:noFill/>
        </p:spPr>
      </p:pic>
      <p:pic>
        <p:nvPicPr>
          <p:cNvPr id="2058" name="Picture 10" descr="G:\загрузка\Горы.jpeg"/>
          <p:cNvPicPr>
            <a:picLocks noChangeAspect="1" noChangeArrowheads="1"/>
          </p:cNvPicPr>
          <p:nvPr/>
        </p:nvPicPr>
        <p:blipFill>
          <a:blip r:embed="rId7" cstate="print"/>
          <a:srcRect/>
          <a:stretch>
            <a:fillRect/>
          </a:stretch>
        </p:blipFill>
        <p:spPr bwMode="auto">
          <a:xfrm>
            <a:off x="6072198" y="2357430"/>
            <a:ext cx="2786082" cy="1900236"/>
          </a:xfrm>
          <a:prstGeom prst="rect">
            <a:avLst/>
          </a:prstGeom>
          <a:noFill/>
        </p:spPr>
      </p:pic>
      <p:pic>
        <p:nvPicPr>
          <p:cNvPr id="2059" name="Picture 11" descr="G:\загрузка\Рябина.jpg"/>
          <p:cNvPicPr>
            <a:picLocks noChangeAspect="1" noChangeArrowheads="1"/>
          </p:cNvPicPr>
          <p:nvPr/>
        </p:nvPicPr>
        <p:blipFill>
          <a:blip r:embed="rId8" cstate="print"/>
          <a:srcRect/>
          <a:stretch>
            <a:fillRect/>
          </a:stretch>
        </p:blipFill>
        <p:spPr bwMode="auto">
          <a:xfrm>
            <a:off x="3000364" y="2357430"/>
            <a:ext cx="2857520" cy="1857388"/>
          </a:xfrm>
          <a:prstGeom prst="rect">
            <a:avLst/>
          </a:prstGeom>
          <a:noFill/>
        </p:spPr>
      </p:pic>
      <p:pic>
        <p:nvPicPr>
          <p:cNvPr id="2060" name="Picture 12" descr="G:\загрузка\Шмель.jpg"/>
          <p:cNvPicPr>
            <a:picLocks noChangeAspect="1" noChangeArrowheads="1"/>
          </p:cNvPicPr>
          <p:nvPr/>
        </p:nvPicPr>
        <p:blipFill>
          <a:blip r:embed="rId9" cstate="print"/>
          <a:srcRect/>
          <a:stretch>
            <a:fillRect/>
          </a:stretch>
        </p:blipFill>
        <p:spPr bwMode="auto">
          <a:xfrm>
            <a:off x="3000364" y="142852"/>
            <a:ext cx="2857520" cy="2071702"/>
          </a:xfrm>
          <a:prstGeom prst="rect">
            <a:avLst/>
          </a:prstGeom>
          <a:noFill/>
        </p:spPr>
      </p:pic>
      <p:pic>
        <p:nvPicPr>
          <p:cNvPr id="2061" name="Picture 13" descr="G:\загрузка\Осьминог.jpg"/>
          <p:cNvPicPr>
            <a:picLocks noChangeAspect="1" noChangeArrowheads="1"/>
          </p:cNvPicPr>
          <p:nvPr/>
        </p:nvPicPr>
        <p:blipFill>
          <a:blip r:embed="rId10" cstate="print"/>
          <a:srcRect/>
          <a:stretch>
            <a:fillRect/>
          </a:stretch>
        </p:blipFill>
        <p:spPr bwMode="auto">
          <a:xfrm>
            <a:off x="6072198" y="214290"/>
            <a:ext cx="2786082" cy="2000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en-US" sz="2400" b="1" dirty="0" smtClean="0">
                <a:latin typeface="Times New Roman" pitchFamily="18" charset="0"/>
                <a:cs typeface="Times New Roman" pitchFamily="18" charset="0"/>
              </a:rPr>
              <a:t>Phrasal verbs</a:t>
            </a:r>
            <a:endParaRPr lang="ru-RU" sz="2400" b="1" dirty="0">
              <a:latin typeface="Times New Roman" pitchFamily="18" charset="0"/>
              <a:cs typeface="Times New Roman" pitchFamily="18" charset="0"/>
            </a:endParaRPr>
          </a:p>
        </p:txBody>
      </p:sp>
      <p:graphicFrame>
        <p:nvGraphicFramePr>
          <p:cNvPr id="21" name="Содержимое 20"/>
          <p:cNvGraphicFramePr>
            <a:graphicFrameLocks noGrp="1"/>
          </p:cNvGraphicFramePr>
          <p:nvPr>
            <p:ph idx="1"/>
          </p:nvPr>
        </p:nvGraphicFramePr>
        <p:xfrm>
          <a:off x="214282" y="785794"/>
          <a:ext cx="864399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74638"/>
            <a:ext cx="5715040" cy="511156"/>
          </a:xfrm>
        </p:spPr>
        <p:txBody>
          <a:bodyPr>
            <a:normAutofit/>
          </a:bodyPr>
          <a:lstStyle/>
          <a:p>
            <a:r>
              <a:rPr lang="en-US" sz="2400" dirty="0" smtClean="0">
                <a:latin typeface="Times New Roman" pitchFamily="18" charset="0"/>
                <a:cs typeface="Times New Roman" pitchFamily="18" charset="0"/>
              </a:rPr>
              <a:t>Complete the sentences with  </a:t>
            </a:r>
            <a:r>
              <a:rPr lang="en-US" sz="2400" b="1" i="1" dirty="0" smtClean="0">
                <a:latin typeface="Times New Roman" pitchFamily="18" charset="0"/>
                <a:cs typeface="Times New Roman" pitchFamily="18" charset="0"/>
              </a:rPr>
              <a:t>up, off, out.</a:t>
            </a:r>
            <a:endParaRPr lang="ru-RU" sz="2400" b="1" i="1" dirty="0">
              <a:latin typeface="Times New Roman" pitchFamily="18" charset="0"/>
              <a:cs typeface="Times New Roman" pitchFamily="18" charset="0"/>
            </a:endParaRPr>
          </a:p>
        </p:txBody>
      </p:sp>
      <p:sp>
        <p:nvSpPr>
          <p:cNvPr id="7" name="Содержимое 6"/>
          <p:cNvSpPr>
            <a:spLocks noGrp="1"/>
          </p:cNvSpPr>
          <p:nvPr>
            <p:ph sz="half" idx="2"/>
          </p:nvPr>
        </p:nvSpPr>
        <p:spPr>
          <a:xfrm>
            <a:off x="3786182" y="928670"/>
            <a:ext cx="5214974" cy="5500726"/>
          </a:xfrm>
          <a:solidFill>
            <a:schemeClr val="bg1">
              <a:lumMod val="85000"/>
            </a:schemeClr>
          </a:solidFill>
          <a:ln>
            <a:solidFill>
              <a:schemeClr val="bg1">
                <a:lumMod val="50000"/>
              </a:schemeClr>
            </a:solidFill>
          </a:ln>
        </p:spPr>
        <p:txBody>
          <a:bodyPr>
            <a:normAutofit fontScale="92500" lnSpcReduction="10000"/>
          </a:bodyPr>
          <a:lstStyle/>
          <a:p>
            <a:pPr marL="457200" indent="-457200">
              <a:buNone/>
            </a:pPr>
            <a:r>
              <a:rPr lang="en-US" sz="2400" dirty="0" smtClean="0">
                <a:latin typeface="Times New Roman" pitchFamily="18" charset="0"/>
                <a:cs typeface="Times New Roman" pitchFamily="18" charset="0"/>
              </a:rPr>
              <a:t>1)She is a very unusual girl. I can’t make </a:t>
            </a:r>
          </a:p>
          <a:p>
            <a:pPr marL="457200" indent="-457200">
              <a:buNone/>
            </a:pPr>
            <a:r>
              <a:rPr lang="en-US" sz="2400" dirty="0" smtClean="0">
                <a:latin typeface="Times New Roman" pitchFamily="18" charset="0"/>
                <a:cs typeface="Times New Roman" pitchFamily="18" charset="0"/>
              </a:rPr>
              <a:t>       her … .</a:t>
            </a:r>
          </a:p>
          <a:p>
            <a:pPr marL="457200" indent="-457200">
              <a:buNone/>
            </a:pPr>
            <a:r>
              <a:rPr lang="en-US" sz="2400" dirty="0" smtClean="0">
                <a:latin typeface="Times New Roman" pitchFamily="18" charset="0"/>
                <a:cs typeface="Times New Roman" pitchFamily="18" charset="0"/>
              </a:rPr>
              <a:t>2)The boy gave the letter to Sherlock Holmes and made … .</a:t>
            </a:r>
          </a:p>
          <a:p>
            <a:pPr marL="457200" indent="-457200">
              <a:buNone/>
            </a:pPr>
            <a:r>
              <a:rPr lang="en-US" sz="2400" dirty="0" smtClean="0">
                <a:latin typeface="Times New Roman" pitchFamily="18" charset="0"/>
                <a:cs typeface="Times New Roman" pitchFamily="18" charset="0"/>
              </a:rPr>
              <a:t>3)I think young girls should not make … their lovely faces.</a:t>
            </a:r>
          </a:p>
          <a:p>
            <a:pPr marL="457200" indent="-457200">
              <a:buNone/>
            </a:pPr>
            <a:r>
              <a:rPr lang="en-US" sz="2400" dirty="0" smtClean="0">
                <a:latin typeface="Times New Roman" pitchFamily="18" charset="0"/>
                <a:cs typeface="Times New Roman" pitchFamily="18" charset="0"/>
              </a:rPr>
              <a:t>4)The children made … a little poem and wrote it in the card.</a:t>
            </a:r>
          </a:p>
          <a:p>
            <a:pPr marL="457200" indent="-457200">
              <a:buNone/>
            </a:pPr>
            <a:r>
              <a:rPr lang="en-US" sz="2400" dirty="0" smtClean="0">
                <a:latin typeface="Times New Roman" pitchFamily="18" charset="0"/>
                <a:cs typeface="Times New Roman" pitchFamily="18" charset="0"/>
              </a:rPr>
              <a:t>5) Don’t make …: I’ve got something to tell you.</a:t>
            </a:r>
          </a:p>
          <a:p>
            <a:pPr marL="457200" indent="-457200">
              <a:buNone/>
            </a:pPr>
            <a:r>
              <a:rPr lang="en-US" sz="2400" dirty="0" smtClean="0">
                <a:latin typeface="Times New Roman" pitchFamily="18" charset="0"/>
                <a:cs typeface="Times New Roman" pitchFamily="18" charset="0"/>
              </a:rPr>
              <a:t>6) They stood far from me and I couldn’t make … what they were saying.</a:t>
            </a:r>
          </a:p>
          <a:p>
            <a:pPr marL="457200" indent="-457200">
              <a:buNone/>
            </a:pPr>
            <a:r>
              <a:rPr lang="en-US" sz="2400" dirty="0" smtClean="0">
                <a:latin typeface="Times New Roman" pitchFamily="18" charset="0"/>
                <a:cs typeface="Times New Roman" pitchFamily="18" charset="0"/>
              </a:rPr>
              <a:t>7) My sister takes a long time to make … in the morning.</a:t>
            </a:r>
          </a:p>
          <a:p>
            <a:pPr marL="457200" indent="-457200">
              <a:buNone/>
            </a:pPr>
            <a:r>
              <a:rPr lang="en-US" sz="2400" dirty="0" smtClean="0">
                <a:latin typeface="Times New Roman" pitchFamily="18" charset="0"/>
                <a:cs typeface="Times New Roman" pitchFamily="18" charset="0"/>
              </a:rPr>
              <a:t>8) I don’t believe you. I think you’ve made it all … .</a:t>
            </a:r>
          </a:p>
          <a:p>
            <a:pPr marL="457200" indent="-457200">
              <a:buNone/>
            </a:pPr>
            <a:endParaRPr lang="ru-RU" sz="2000" dirty="0">
              <a:latin typeface="Times New Roman" pitchFamily="18" charset="0"/>
              <a:cs typeface="Times New Roman" pitchFamily="18" charset="0"/>
            </a:endParaRPr>
          </a:p>
        </p:txBody>
      </p:sp>
      <p:pic>
        <p:nvPicPr>
          <p:cNvPr id="1027" name="Picture 3" descr="G:\загрузка\Убежать.jpg"/>
          <p:cNvPicPr>
            <a:picLocks noChangeAspect="1" noChangeArrowheads="1"/>
          </p:cNvPicPr>
          <p:nvPr/>
        </p:nvPicPr>
        <p:blipFill>
          <a:blip r:embed="rId2" cstate="print"/>
          <a:srcRect/>
          <a:stretch>
            <a:fillRect/>
          </a:stretch>
        </p:blipFill>
        <p:spPr bwMode="auto">
          <a:xfrm>
            <a:off x="2285984" y="928670"/>
            <a:ext cx="1257308" cy="1571636"/>
          </a:xfrm>
          <a:prstGeom prst="rect">
            <a:avLst/>
          </a:prstGeom>
          <a:noFill/>
        </p:spPr>
      </p:pic>
      <p:pic>
        <p:nvPicPr>
          <p:cNvPr id="1028" name="Picture 4" descr="G:\загрузка\Понять.jpg"/>
          <p:cNvPicPr>
            <a:picLocks noChangeAspect="1" noChangeArrowheads="1"/>
          </p:cNvPicPr>
          <p:nvPr/>
        </p:nvPicPr>
        <p:blipFill>
          <a:blip r:embed="rId3" cstate="print"/>
          <a:srcRect/>
          <a:stretch>
            <a:fillRect/>
          </a:stretch>
        </p:blipFill>
        <p:spPr bwMode="auto">
          <a:xfrm>
            <a:off x="285720" y="928670"/>
            <a:ext cx="1785950" cy="1285884"/>
          </a:xfrm>
          <a:prstGeom prst="rect">
            <a:avLst/>
          </a:prstGeom>
          <a:noFill/>
        </p:spPr>
      </p:pic>
      <p:pic>
        <p:nvPicPr>
          <p:cNvPr id="1029" name="Picture 5" descr="G:\загрузка\Сочиняющий.gif"/>
          <p:cNvPicPr>
            <a:picLocks noGrp="1" noChangeAspect="1" noChangeArrowheads="1"/>
          </p:cNvPicPr>
          <p:nvPr>
            <p:ph sz="half" idx="1"/>
          </p:nvPr>
        </p:nvPicPr>
        <p:blipFill>
          <a:blip r:embed="rId4" cstate="print"/>
          <a:srcRect/>
          <a:stretch>
            <a:fillRect/>
          </a:stretch>
        </p:blipFill>
        <p:spPr bwMode="auto">
          <a:xfrm>
            <a:off x="500034" y="3500438"/>
            <a:ext cx="1643074" cy="1309175"/>
          </a:xfrm>
          <a:prstGeom prst="rect">
            <a:avLst/>
          </a:prstGeom>
          <a:noFill/>
        </p:spPr>
      </p:pic>
      <p:pic>
        <p:nvPicPr>
          <p:cNvPr id="1031" name="Picture 7" descr="G:\загрузка\Грим.jpg"/>
          <p:cNvPicPr>
            <a:picLocks noChangeAspect="1" noChangeArrowheads="1"/>
          </p:cNvPicPr>
          <p:nvPr/>
        </p:nvPicPr>
        <p:blipFill>
          <a:blip r:embed="rId5" cstate="print"/>
          <a:srcRect/>
          <a:stretch>
            <a:fillRect/>
          </a:stretch>
        </p:blipFill>
        <p:spPr bwMode="auto">
          <a:xfrm>
            <a:off x="1857356" y="3571876"/>
            <a:ext cx="1928826" cy="1285884"/>
          </a:xfrm>
          <a:prstGeom prst="rect">
            <a:avLst/>
          </a:prstGeom>
          <a:noFill/>
        </p:spPr>
      </p:pic>
      <p:sp>
        <p:nvSpPr>
          <p:cNvPr id="13" name="Прямоугольник 12"/>
          <p:cNvSpPr/>
          <p:nvPr/>
        </p:nvSpPr>
        <p:spPr>
          <a:xfrm>
            <a:off x="357158" y="2214554"/>
            <a:ext cx="1571636" cy="11430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make out</a:t>
            </a:r>
          </a:p>
          <a:p>
            <a:pPr algn="ctr"/>
            <a:r>
              <a:rPr lang="ru-RU" dirty="0" smtClean="0">
                <a:solidFill>
                  <a:schemeClr val="tx1"/>
                </a:solidFill>
              </a:rPr>
              <a:t>разобраться,</a:t>
            </a:r>
          </a:p>
          <a:p>
            <a:pPr algn="ctr"/>
            <a:r>
              <a:rPr lang="ru-RU" dirty="0" smtClean="0">
                <a:solidFill>
                  <a:schemeClr val="tx1"/>
                </a:solidFill>
              </a:rPr>
              <a:t>понять с трудом</a:t>
            </a:r>
            <a:endParaRPr lang="ru-RU" dirty="0">
              <a:solidFill>
                <a:schemeClr val="tx1"/>
              </a:solidFill>
            </a:endParaRPr>
          </a:p>
        </p:txBody>
      </p:sp>
      <p:sp>
        <p:nvSpPr>
          <p:cNvPr id="14" name="Прямоугольник 13"/>
          <p:cNvSpPr/>
          <p:nvPr/>
        </p:nvSpPr>
        <p:spPr>
          <a:xfrm>
            <a:off x="285720" y="4857760"/>
            <a:ext cx="1500198" cy="8572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make up</a:t>
            </a:r>
            <a:endParaRPr lang="ru-RU" dirty="0" smtClean="0">
              <a:solidFill>
                <a:schemeClr val="tx1"/>
              </a:solidFill>
            </a:endParaRPr>
          </a:p>
          <a:p>
            <a:pPr algn="ctr"/>
            <a:r>
              <a:rPr lang="ru-RU" dirty="0" smtClean="0">
                <a:solidFill>
                  <a:schemeClr val="tx1"/>
                </a:solidFill>
              </a:rPr>
              <a:t>сочинять,</a:t>
            </a:r>
          </a:p>
          <a:p>
            <a:pPr algn="ctr"/>
            <a:r>
              <a:rPr lang="ru-RU" dirty="0" smtClean="0">
                <a:solidFill>
                  <a:schemeClr val="tx1"/>
                </a:solidFill>
              </a:rPr>
              <a:t>придумывать</a:t>
            </a:r>
            <a:endParaRPr lang="ru-RU" dirty="0">
              <a:solidFill>
                <a:schemeClr val="tx1"/>
              </a:solidFill>
            </a:endParaRPr>
          </a:p>
        </p:txBody>
      </p:sp>
      <p:sp>
        <p:nvSpPr>
          <p:cNvPr id="15" name="Прямоугольник 14"/>
          <p:cNvSpPr/>
          <p:nvPr/>
        </p:nvSpPr>
        <p:spPr>
          <a:xfrm>
            <a:off x="2285984" y="2500306"/>
            <a:ext cx="1214446" cy="8572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r>
              <a:rPr lang="en-US" dirty="0" smtClean="0">
                <a:solidFill>
                  <a:schemeClr val="tx1"/>
                </a:solidFill>
              </a:rPr>
              <a:t>make off</a:t>
            </a:r>
            <a:endParaRPr lang="ru-RU" dirty="0" smtClean="0">
              <a:solidFill>
                <a:schemeClr val="tx1"/>
              </a:solidFill>
            </a:endParaRPr>
          </a:p>
          <a:p>
            <a:pPr algn="ctr"/>
            <a:r>
              <a:rPr lang="ru-RU" dirty="0" smtClean="0">
                <a:solidFill>
                  <a:schemeClr val="tx1"/>
                </a:solidFill>
              </a:rPr>
              <a:t>убежать, сбежать</a:t>
            </a:r>
          </a:p>
          <a:p>
            <a:pPr algn="ctr"/>
            <a:endParaRPr lang="ru-RU" dirty="0">
              <a:solidFill>
                <a:schemeClr val="tx1"/>
              </a:solidFill>
            </a:endParaRPr>
          </a:p>
        </p:txBody>
      </p:sp>
      <p:sp>
        <p:nvSpPr>
          <p:cNvPr id="16" name="Прямоугольник 15"/>
          <p:cNvSpPr/>
          <p:nvPr/>
        </p:nvSpPr>
        <p:spPr>
          <a:xfrm>
            <a:off x="2000232" y="4857760"/>
            <a:ext cx="1643074" cy="11430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smtClean="0">
              <a:solidFill>
                <a:schemeClr val="tx1"/>
              </a:solidFill>
            </a:endParaRPr>
          </a:p>
          <a:p>
            <a:pPr algn="ctr"/>
            <a:r>
              <a:rPr lang="en-US" dirty="0" smtClean="0">
                <a:solidFill>
                  <a:schemeClr val="tx1"/>
                </a:solidFill>
              </a:rPr>
              <a:t>make up</a:t>
            </a:r>
            <a:endParaRPr lang="ru-RU" dirty="0" smtClean="0">
              <a:solidFill>
                <a:schemeClr val="tx1"/>
              </a:solidFill>
            </a:endParaRPr>
          </a:p>
          <a:p>
            <a:pPr algn="ctr"/>
            <a:r>
              <a:rPr lang="ru-RU" dirty="0" smtClean="0">
                <a:solidFill>
                  <a:schemeClr val="tx1"/>
                </a:solidFill>
              </a:rPr>
              <a:t>гримировать,</a:t>
            </a:r>
          </a:p>
          <a:p>
            <a:pPr algn="ctr"/>
            <a:r>
              <a:rPr lang="ru-RU" dirty="0" smtClean="0">
                <a:solidFill>
                  <a:schemeClr val="tx1"/>
                </a:solidFill>
              </a:rPr>
              <a:t>накладывать косметику</a:t>
            </a:r>
          </a:p>
          <a:p>
            <a:pPr algn="ctr"/>
            <a:endParaRPr lang="ru-RU" dirty="0" smtClean="0">
              <a:solidFill>
                <a:schemeClr val="tx1"/>
              </a:solidFill>
            </a:endParaRPr>
          </a:p>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Word Building</a:t>
            </a:r>
            <a:endParaRPr lang="ru-RU" sz="2400" b="1" dirty="0">
              <a:latin typeface="Times New Roman" pitchFamily="18" charset="0"/>
              <a:cs typeface="Times New Roman" pitchFamily="18" charset="0"/>
            </a:endParaRPr>
          </a:p>
        </p:txBody>
      </p:sp>
      <p:sp>
        <p:nvSpPr>
          <p:cNvPr id="8" name="Содержимое 7"/>
          <p:cNvSpPr>
            <a:spLocks noGrp="1"/>
          </p:cNvSpPr>
          <p:nvPr>
            <p:ph idx="1"/>
          </p:nvPr>
        </p:nvSpPr>
        <p:spPr>
          <a:xfrm>
            <a:off x="642910" y="2071678"/>
            <a:ext cx="7786742" cy="4071966"/>
          </a:xfrm>
        </p:spPr>
        <p:txBody>
          <a:bodyPr>
            <a:normAutofit/>
          </a:bodyPr>
          <a:lstStyle/>
          <a:p>
            <a:pPr algn="ctr">
              <a:buNone/>
            </a:pPr>
            <a:endParaRPr lang="en-US" sz="2400" b="1"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pic>
        <p:nvPicPr>
          <p:cNvPr id="5121" name="Picture 1" descr="G:\загрузка\Кирпичики.jpg"/>
          <p:cNvPicPr>
            <a:picLocks noChangeAspect="1" noChangeArrowheads="1"/>
          </p:cNvPicPr>
          <p:nvPr/>
        </p:nvPicPr>
        <p:blipFill>
          <a:blip r:embed="rId2" cstate="print"/>
          <a:srcRect/>
          <a:stretch>
            <a:fillRect/>
          </a:stretch>
        </p:blipFill>
        <p:spPr bwMode="auto">
          <a:xfrm>
            <a:off x="6731780" y="214290"/>
            <a:ext cx="2273633" cy="1571636"/>
          </a:xfrm>
          <a:prstGeom prst="rect">
            <a:avLst/>
          </a:prstGeom>
          <a:noFill/>
        </p:spPr>
      </p:pic>
      <p:graphicFrame>
        <p:nvGraphicFramePr>
          <p:cNvPr id="6" name="Таблица 5"/>
          <p:cNvGraphicFramePr>
            <a:graphicFrameLocks noGrp="1"/>
          </p:cNvGraphicFramePr>
          <p:nvPr/>
        </p:nvGraphicFramePr>
        <p:xfrm>
          <a:off x="928662" y="1857364"/>
          <a:ext cx="7072362" cy="3357586"/>
        </p:xfrm>
        <a:graphic>
          <a:graphicData uri="http://schemas.openxmlformats.org/drawingml/2006/table">
            <a:tbl>
              <a:tblPr firstRow="1" bandRow="1">
                <a:tableStyleId>{5C22544A-7EE6-4342-B048-85BDC9FD1C3A}</a:tableStyleId>
              </a:tblPr>
              <a:tblGrid>
                <a:gridCol w="3500462"/>
                <a:gridCol w="3571900"/>
              </a:tblGrid>
              <a:tr h="785818">
                <a:tc>
                  <a:txBody>
                    <a:bodyPr/>
                    <a:lstStyle/>
                    <a:p>
                      <a:pPr algn="ctr">
                        <a:buNone/>
                      </a:pPr>
                      <a:r>
                        <a:rPr lang="en-US" sz="2400" b="1" dirty="0" smtClean="0">
                          <a:solidFill>
                            <a:schemeClr val="tx1"/>
                          </a:solidFill>
                          <a:latin typeface="Times New Roman" pitchFamily="18" charset="0"/>
                          <a:cs typeface="Times New Roman" pitchFamily="18" charset="0"/>
                        </a:rPr>
                        <a:t>Noun + able = adjective</a:t>
                      </a:r>
                    </a:p>
                  </a:txBody>
                  <a:tcPr/>
                </a:tc>
                <a:tc>
                  <a:txBody>
                    <a:bodyPr/>
                    <a:lstStyle/>
                    <a:p>
                      <a:pPr algn="ctr"/>
                      <a:r>
                        <a:rPr lang="en-US" sz="2400" dirty="0" smtClean="0">
                          <a:solidFill>
                            <a:schemeClr val="tx1"/>
                          </a:solidFill>
                          <a:latin typeface="Times New Roman" pitchFamily="18" charset="0"/>
                          <a:cs typeface="Times New Roman" pitchFamily="18" charset="0"/>
                        </a:rPr>
                        <a:t>Verb</a:t>
                      </a:r>
                      <a:r>
                        <a:rPr lang="en-US" sz="2400" baseline="0" dirty="0" smtClean="0">
                          <a:solidFill>
                            <a:schemeClr val="tx1"/>
                          </a:solidFill>
                          <a:latin typeface="Times New Roman" pitchFamily="18" charset="0"/>
                          <a:cs typeface="Times New Roman" pitchFamily="18" charset="0"/>
                        </a:rPr>
                        <a:t> + able = adjective</a:t>
                      </a:r>
                      <a:endParaRPr lang="ru-RU" sz="2400" dirty="0">
                        <a:solidFill>
                          <a:schemeClr val="tx1"/>
                        </a:solidFill>
                        <a:latin typeface="Times New Roman" pitchFamily="18" charset="0"/>
                        <a:cs typeface="Times New Roman" pitchFamily="18" charset="0"/>
                      </a:endParaRPr>
                    </a:p>
                  </a:txBody>
                  <a:tcPr/>
                </a:tc>
              </a:tr>
              <a:tr h="2571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comfort + able = comfortable</a:t>
                      </a:r>
                    </a:p>
                    <a:p>
                      <a:r>
                        <a:rPr lang="en-US" sz="2000" b="1" dirty="0" smtClean="0">
                          <a:latin typeface="Times New Roman" pitchFamily="18" charset="0"/>
                          <a:cs typeface="Times New Roman" pitchFamily="18" charset="0"/>
                        </a:rPr>
                        <a:t>fashion + able = fashionable</a:t>
                      </a:r>
                    </a:p>
                    <a:p>
                      <a:r>
                        <a:rPr lang="en-US" sz="2000" b="1" dirty="0" smtClean="0">
                          <a:latin typeface="Times New Roman" pitchFamily="18" charset="0"/>
                          <a:cs typeface="Times New Roman" pitchFamily="18" charset="0"/>
                        </a:rPr>
                        <a:t>reason + able = reasonable</a:t>
                      </a:r>
                    </a:p>
                    <a:p>
                      <a:endParaRPr lang="ru-RU"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understand + able = understandable</a:t>
                      </a:r>
                    </a:p>
                    <a:p>
                      <a:r>
                        <a:rPr lang="en-US" sz="2000" b="1" dirty="0" smtClean="0">
                          <a:latin typeface="Times New Roman" pitchFamily="18" charset="0"/>
                          <a:cs typeface="Times New Roman" pitchFamily="18" charset="0"/>
                        </a:rPr>
                        <a:t>enjoy + able = enjoyable</a:t>
                      </a:r>
                    </a:p>
                    <a:p>
                      <a:r>
                        <a:rPr lang="en-US" sz="2000" b="1" dirty="0" smtClean="0">
                          <a:latin typeface="Times New Roman" pitchFamily="18" charset="0"/>
                          <a:cs typeface="Times New Roman" pitchFamily="18" charset="0"/>
                        </a:rPr>
                        <a:t>break</a:t>
                      </a:r>
                      <a:r>
                        <a:rPr lang="en-US" sz="2000" b="1" baseline="0" dirty="0" smtClean="0">
                          <a:latin typeface="Times New Roman" pitchFamily="18" charset="0"/>
                          <a:cs typeface="Times New Roman" pitchFamily="18" charset="0"/>
                        </a:rPr>
                        <a:t> + able = breakable</a:t>
                      </a:r>
                    </a:p>
                    <a:p>
                      <a:r>
                        <a:rPr lang="en-US" sz="2000" b="1" baseline="0" dirty="0" smtClean="0">
                          <a:latin typeface="Times New Roman" pitchFamily="18" charset="0"/>
                          <a:cs typeface="Times New Roman" pitchFamily="18" charset="0"/>
                        </a:rPr>
                        <a:t>read + able = readable</a:t>
                      </a:r>
                    </a:p>
                    <a:p>
                      <a:r>
                        <a:rPr lang="en-US" sz="2000" b="1" baseline="0" dirty="0" smtClean="0">
                          <a:latin typeface="Times New Roman" pitchFamily="18" charset="0"/>
                          <a:cs typeface="Times New Roman" pitchFamily="18" charset="0"/>
                        </a:rPr>
                        <a:t>move + able = movable</a:t>
                      </a:r>
                    </a:p>
                    <a:p>
                      <a:r>
                        <a:rPr lang="en-US" sz="2000" b="1" baseline="0" dirty="0" smtClean="0">
                          <a:latin typeface="Times New Roman" pitchFamily="18" charset="0"/>
                          <a:cs typeface="Times New Roman" pitchFamily="18" charset="0"/>
                        </a:rPr>
                        <a:t>eat + able = eatable</a:t>
                      </a:r>
                      <a:endParaRPr lang="ru-RU" sz="20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582594"/>
          </a:xfrm>
        </p:spPr>
        <p:txBody>
          <a:bodyPr>
            <a:normAutofit/>
          </a:bodyPr>
          <a:lstStyle/>
          <a:p>
            <a:r>
              <a:rPr lang="en-US" sz="2400" dirty="0" smtClean="0">
                <a:latin typeface="Times New Roman" pitchFamily="18" charset="0"/>
                <a:cs typeface="Times New Roman" pitchFamily="18" charset="0"/>
              </a:rPr>
              <a:t>Build the adjectives with </a:t>
            </a:r>
            <a:r>
              <a:rPr lang="en-US" sz="2400" b="1" dirty="0" smtClean="0">
                <a:latin typeface="Times New Roman" pitchFamily="18" charset="0"/>
                <a:cs typeface="Times New Roman" pitchFamily="18" charset="0"/>
              </a:rPr>
              <a:t>–able </a:t>
            </a:r>
            <a:r>
              <a:rPr lang="en-US" sz="2400" dirty="0" smtClean="0">
                <a:latin typeface="Times New Roman" pitchFamily="18" charset="0"/>
                <a:cs typeface="Times New Roman" pitchFamily="18" charset="0"/>
              </a:rPr>
              <a:t>and complete the sentences</a:t>
            </a:r>
            <a:endParaRPr lang="ru-RU" sz="2400" dirty="0">
              <a:latin typeface="Times New Roman" pitchFamily="18" charset="0"/>
              <a:cs typeface="Times New Roman" pitchFamily="18" charset="0"/>
            </a:endParaRPr>
          </a:p>
        </p:txBody>
      </p:sp>
      <p:graphicFrame>
        <p:nvGraphicFramePr>
          <p:cNvPr id="9" name="Содержимое 8"/>
          <p:cNvGraphicFramePr>
            <a:graphicFrameLocks noGrp="1"/>
          </p:cNvGraphicFramePr>
          <p:nvPr>
            <p:ph idx="1"/>
          </p:nvPr>
        </p:nvGraphicFramePr>
        <p:xfrm>
          <a:off x="457200" y="1071546"/>
          <a:ext cx="8229600" cy="4429156"/>
        </p:xfrm>
        <a:graphic>
          <a:graphicData uri="http://schemas.openxmlformats.org/drawingml/2006/table">
            <a:tbl>
              <a:tblPr firstRow="1" bandRow="1">
                <a:tableStyleId>{5C22544A-7EE6-4342-B048-85BDC9FD1C3A}</a:tableStyleId>
              </a:tblPr>
              <a:tblGrid>
                <a:gridCol w="5972188"/>
                <a:gridCol w="2257412"/>
              </a:tblGrid>
              <a:tr h="4429156">
                <a:tc>
                  <a:txBody>
                    <a:bodyPr/>
                    <a:lstStyle/>
                    <a:p>
                      <a:pPr marL="342900" indent="-342900">
                        <a:buAutoNum type="arabicParenR"/>
                      </a:pPr>
                      <a:endParaRPr lang="en-US" sz="2400" dirty="0" smtClean="0">
                        <a:solidFill>
                          <a:schemeClr val="tx1"/>
                        </a:solidFill>
                      </a:endParaRPr>
                    </a:p>
                    <a:p>
                      <a:pPr marL="342900" indent="-342900">
                        <a:buAutoNum type="arabicParenR"/>
                      </a:pPr>
                      <a:endParaRPr lang="en-US" sz="2400" dirty="0" smtClean="0">
                        <a:solidFill>
                          <a:schemeClr val="tx1"/>
                        </a:solidFill>
                      </a:endParaRPr>
                    </a:p>
                    <a:p>
                      <a:pPr marL="342900" indent="-342900">
                        <a:buAutoNum type="arabicParenR"/>
                      </a:pPr>
                      <a:r>
                        <a:rPr lang="en-US" sz="2400" dirty="0" smtClean="0">
                          <a:solidFill>
                            <a:schemeClr val="tx1"/>
                          </a:solidFill>
                        </a:rPr>
                        <a:t>You can wear this watch playing volleyball. This watch is not … .</a:t>
                      </a:r>
                    </a:p>
                    <a:p>
                      <a:pPr marL="342900" indent="-342900">
                        <a:buAutoNum type="arabicParenR"/>
                      </a:pPr>
                      <a:r>
                        <a:rPr lang="en-US" sz="2400" dirty="0" smtClean="0">
                          <a:solidFill>
                            <a:schemeClr val="tx1"/>
                          </a:solidFill>
                        </a:rPr>
                        <a:t>I can’t read this text. I don’t think it is … . It has been in the water too long.</a:t>
                      </a:r>
                    </a:p>
                    <a:p>
                      <a:pPr marL="342900" indent="-342900">
                        <a:buAutoNum type="arabicParenR"/>
                      </a:pPr>
                      <a:r>
                        <a:rPr lang="en-US" sz="2400" dirty="0" smtClean="0">
                          <a:solidFill>
                            <a:schemeClr val="tx1"/>
                          </a:solidFill>
                        </a:rPr>
                        <a:t>Yesterday we went to the circus. It was such an … visit.</a:t>
                      </a:r>
                    </a:p>
                    <a:p>
                      <a:pPr marL="342900" indent="-342900">
                        <a:buAutoNum type="arabicParenR"/>
                      </a:pPr>
                      <a:r>
                        <a:rPr lang="en-US" sz="2400" dirty="0" smtClean="0">
                          <a:solidFill>
                            <a:schemeClr val="tx1"/>
                          </a:solidFill>
                        </a:rPr>
                        <a:t>Wooden chairs are not always … .</a:t>
                      </a:r>
                    </a:p>
                    <a:p>
                      <a:pPr marL="342900" indent="-342900">
                        <a:buAutoNum type="arabicParenR"/>
                      </a:pPr>
                      <a:r>
                        <a:rPr lang="en-US" sz="2400" dirty="0" smtClean="0">
                          <a:solidFill>
                            <a:schemeClr val="tx1"/>
                          </a:solidFill>
                        </a:rPr>
                        <a:t>This is a … radio station.</a:t>
                      </a:r>
                    </a:p>
                    <a:p>
                      <a:pPr marL="342900" indent="-342900">
                        <a:buAutoNum type="arabicParenR"/>
                      </a:pPr>
                      <a:endParaRPr lang="ru-RU" dirty="0"/>
                    </a:p>
                  </a:txBody>
                  <a:tcPr>
                    <a:solidFill>
                      <a:schemeClr val="accent2">
                        <a:lumMod val="60000"/>
                        <a:lumOff val="40000"/>
                      </a:schemeClr>
                    </a:solidFill>
                  </a:tcPr>
                </a:tc>
                <a:tc>
                  <a:txBody>
                    <a:bodyPr/>
                    <a:lstStyle/>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break</a:t>
                      </a:r>
                    </a:p>
                    <a:p>
                      <a:r>
                        <a:rPr lang="en-US" sz="2400" dirty="0" smtClean="0">
                          <a:solidFill>
                            <a:schemeClr val="tx1"/>
                          </a:solidFill>
                        </a:rPr>
                        <a:t>read</a:t>
                      </a:r>
                    </a:p>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enjoy</a:t>
                      </a:r>
                    </a:p>
                    <a:p>
                      <a:r>
                        <a:rPr lang="en-US" sz="2400" dirty="0" smtClean="0">
                          <a:solidFill>
                            <a:schemeClr val="tx1"/>
                          </a:solidFill>
                        </a:rPr>
                        <a:t>comfort</a:t>
                      </a:r>
                    </a:p>
                    <a:p>
                      <a:r>
                        <a:rPr lang="en-US" sz="2400" dirty="0" smtClean="0">
                          <a:solidFill>
                            <a:schemeClr val="tx1"/>
                          </a:solidFill>
                        </a:rPr>
                        <a:t>move</a:t>
                      </a:r>
                      <a:endParaRPr lang="ru-RU" sz="2400" dirty="0">
                        <a:solidFill>
                          <a:schemeClr val="tx1"/>
                        </a:solidFill>
                      </a:endParaRPr>
                    </a:p>
                  </a:txBody>
                  <a:tcPr>
                    <a:solidFill>
                      <a:schemeClr val="accent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a:ln>
            <a:solidFill>
              <a:schemeClr val="accent2">
                <a:lumMod val="50000"/>
              </a:schemeClr>
            </a:solidFill>
          </a:ln>
        </p:spPr>
        <p:txBody>
          <a:bodyPr/>
          <a:lstStyle/>
          <a:p>
            <a:r>
              <a:rPr lang="en-US" dirty="0" smtClean="0"/>
              <a:t>It’s time to relax</a:t>
            </a:r>
            <a:endParaRPr lang="ru-RU" dirty="0"/>
          </a:p>
        </p:txBody>
      </p:sp>
      <p:sp>
        <p:nvSpPr>
          <p:cNvPr id="3" name="Объект 2"/>
          <p:cNvSpPr>
            <a:spLocks noGrp="1"/>
          </p:cNvSpPr>
          <p:nvPr>
            <p:ph idx="1"/>
          </p:nvPr>
        </p:nvSpPr>
        <p:spPr>
          <a:solidFill>
            <a:srgbClr val="FFC000"/>
          </a:solidFill>
          <a:ln>
            <a:solidFill>
              <a:schemeClr val="accent2">
                <a:lumMod val="50000"/>
              </a:schemeClr>
            </a:solidFill>
          </a:ln>
        </p:spPr>
        <p:txBody>
          <a:bodyPr/>
          <a:lstStyle/>
          <a:p>
            <a:pPr marL="0" indent="0">
              <a:buNone/>
            </a:pPr>
            <a:r>
              <a:rPr lang="ru-RU" dirty="0" smtClean="0">
                <a:hlinkClick r:id="rId2" action="ppaction://hlinkfile"/>
              </a:rPr>
              <a:t>..\клип В МИРЕ ЖИВОТНЫХ.</a:t>
            </a:r>
            <a:r>
              <a:rPr lang="en-US" smtClean="0">
                <a:hlinkClick r:id="rId2" action="ppaction://hlinkfile"/>
              </a:rPr>
              <a:t>mp4</a:t>
            </a:r>
            <a:endParaRPr lang="ru-RU"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90738"/>
            <a:ext cx="5832648" cy="349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259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загрузка\Панда.jpg"/>
          <p:cNvPicPr>
            <a:picLocks noChangeAspect="1" noChangeArrowheads="1"/>
          </p:cNvPicPr>
          <p:nvPr/>
        </p:nvPicPr>
        <p:blipFill>
          <a:blip r:embed="rId2" cstate="print"/>
          <a:srcRect/>
          <a:stretch>
            <a:fillRect/>
          </a:stretch>
        </p:blipFill>
        <p:spPr bwMode="auto">
          <a:xfrm>
            <a:off x="7358082" y="3000372"/>
            <a:ext cx="1624638" cy="1428760"/>
          </a:xfrm>
          <a:prstGeom prst="rect">
            <a:avLst/>
          </a:prstGeom>
          <a:noFill/>
        </p:spPr>
      </p:pic>
      <p:pic>
        <p:nvPicPr>
          <p:cNvPr id="5123" name="Picture 3" descr="G:\загрузка\Лев.jpg"/>
          <p:cNvPicPr>
            <a:picLocks noChangeAspect="1" noChangeArrowheads="1"/>
          </p:cNvPicPr>
          <p:nvPr/>
        </p:nvPicPr>
        <p:blipFill>
          <a:blip r:embed="rId3" cstate="print"/>
          <a:srcRect/>
          <a:stretch>
            <a:fillRect/>
          </a:stretch>
        </p:blipFill>
        <p:spPr bwMode="auto">
          <a:xfrm>
            <a:off x="7143768" y="4572008"/>
            <a:ext cx="1820779" cy="1500198"/>
          </a:xfrm>
          <a:prstGeom prst="rect">
            <a:avLst/>
          </a:prstGeom>
          <a:noFill/>
        </p:spPr>
      </p:pic>
      <p:pic>
        <p:nvPicPr>
          <p:cNvPr id="5124" name="Picture 4" descr="G:\загрузка\Обезьяна.jpg"/>
          <p:cNvPicPr>
            <a:picLocks noChangeAspect="1" noChangeArrowheads="1"/>
          </p:cNvPicPr>
          <p:nvPr/>
        </p:nvPicPr>
        <p:blipFill>
          <a:blip r:embed="rId4" cstate="print"/>
          <a:srcRect/>
          <a:stretch>
            <a:fillRect/>
          </a:stretch>
        </p:blipFill>
        <p:spPr bwMode="auto">
          <a:xfrm>
            <a:off x="5429256" y="2928934"/>
            <a:ext cx="1750231" cy="1428760"/>
          </a:xfrm>
          <a:prstGeom prst="rect">
            <a:avLst/>
          </a:prstGeom>
          <a:noFill/>
        </p:spPr>
      </p:pic>
      <p:pic>
        <p:nvPicPr>
          <p:cNvPr id="5125" name="Picture 5" descr="G:\загрузка\Медведь.jpg"/>
          <p:cNvPicPr>
            <a:picLocks noChangeAspect="1" noChangeArrowheads="1"/>
          </p:cNvPicPr>
          <p:nvPr/>
        </p:nvPicPr>
        <p:blipFill>
          <a:blip r:embed="rId5" cstate="print"/>
          <a:srcRect/>
          <a:stretch>
            <a:fillRect/>
          </a:stretch>
        </p:blipFill>
        <p:spPr bwMode="auto">
          <a:xfrm>
            <a:off x="5572132" y="4500570"/>
            <a:ext cx="1479787" cy="1643074"/>
          </a:xfrm>
          <a:prstGeom prst="rect">
            <a:avLst/>
          </a:prstGeom>
          <a:noFill/>
        </p:spPr>
      </p:pic>
      <p:sp>
        <p:nvSpPr>
          <p:cNvPr id="15" name="Заголовок 14"/>
          <p:cNvSpPr>
            <a:spLocks noGrp="1"/>
          </p:cNvSpPr>
          <p:nvPr>
            <p:ph type="title"/>
          </p:nvPr>
        </p:nvSpPr>
        <p:spPr>
          <a:xfrm>
            <a:off x="457200" y="274638"/>
            <a:ext cx="8229600" cy="654032"/>
          </a:xfrm>
        </p:spPr>
        <p:txBody>
          <a:bodyPr>
            <a:normAutofit/>
          </a:bodyPr>
          <a:lstStyle/>
          <a:p>
            <a:r>
              <a:rPr lang="en-US" sz="1800" b="1" dirty="0" smtClean="0">
                <a:latin typeface="Times New Roman" pitchFamily="18" charset="0"/>
                <a:cs typeface="Times New Roman" pitchFamily="18" charset="0"/>
              </a:rPr>
              <a:t>Is keeping animals in the zoo a good idea? Read the lists of pros and cons.</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What is your answer to the question? </a:t>
            </a:r>
            <a:endParaRPr lang="ru-RU" sz="1800" b="1" dirty="0">
              <a:latin typeface="Times New Roman" pitchFamily="18" charset="0"/>
              <a:cs typeface="Times New Roman" pitchFamily="18" charset="0"/>
            </a:endParaRPr>
          </a:p>
        </p:txBody>
      </p:sp>
      <p:graphicFrame>
        <p:nvGraphicFramePr>
          <p:cNvPr id="23" name="Содержимое 22"/>
          <p:cNvGraphicFramePr>
            <a:graphicFrameLocks noGrp="1"/>
          </p:cNvGraphicFramePr>
          <p:nvPr>
            <p:ph sz="half" idx="1"/>
          </p:nvPr>
        </p:nvGraphicFramePr>
        <p:xfrm>
          <a:off x="357158" y="1071546"/>
          <a:ext cx="4929192" cy="5326062"/>
        </p:xfrm>
        <a:graphic>
          <a:graphicData uri="http://schemas.openxmlformats.org/drawingml/2006/table">
            <a:tbl>
              <a:tblPr firstRow="1" bandRow="1">
                <a:tableStyleId>{5C22544A-7EE6-4342-B048-85BDC9FD1C3A}</a:tableStyleId>
              </a:tblPr>
              <a:tblGrid>
                <a:gridCol w="2500300"/>
                <a:gridCol w="2428892"/>
              </a:tblGrid>
              <a:tr h="453359">
                <a:tc>
                  <a:txBody>
                    <a:bodyPr/>
                    <a:lstStyle/>
                    <a:p>
                      <a:pPr algn="ctr"/>
                      <a:r>
                        <a:rPr lang="en-US" dirty="0" smtClean="0">
                          <a:solidFill>
                            <a:schemeClr val="tx1"/>
                          </a:solidFill>
                          <a:latin typeface="Times New Roman" pitchFamily="18" charset="0"/>
                          <a:cs typeface="Times New Roman" pitchFamily="18" charset="0"/>
                        </a:rPr>
                        <a:t>Pros</a:t>
                      </a:r>
                      <a:endParaRPr lang="ru-RU" dirty="0">
                        <a:solidFill>
                          <a:schemeClr val="tx1"/>
                        </a:solidFill>
                        <a:latin typeface="Times New Roman" pitchFamily="18" charset="0"/>
                        <a:cs typeface="Times New Roman" pitchFamily="18" charset="0"/>
                      </a:endParaRPr>
                    </a:p>
                  </a:txBody>
                  <a:tcPr>
                    <a:solidFill>
                      <a:srgbClr val="92D050"/>
                    </a:solidFill>
                  </a:tcPr>
                </a:tc>
                <a:tc>
                  <a:txBody>
                    <a:bodyPr/>
                    <a:lstStyle/>
                    <a:p>
                      <a:pPr algn="ctr"/>
                      <a:r>
                        <a:rPr lang="en-US" dirty="0" smtClean="0">
                          <a:solidFill>
                            <a:schemeClr val="tx1"/>
                          </a:solidFill>
                          <a:latin typeface="Times New Roman" pitchFamily="18" charset="0"/>
                          <a:cs typeface="Times New Roman" pitchFamily="18" charset="0"/>
                        </a:rPr>
                        <a:t>Cons</a:t>
                      </a:r>
                      <a:endParaRPr lang="ru-RU" dirty="0">
                        <a:solidFill>
                          <a:schemeClr val="tx1"/>
                        </a:solidFill>
                        <a:latin typeface="Times New Roman" pitchFamily="18" charset="0"/>
                        <a:cs typeface="Times New Roman" pitchFamily="18" charset="0"/>
                      </a:endParaRPr>
                    </a:p>
                  </a:txBody>
                  <a:tcPr>
                    <a:solidFill>
                      <a:srgbClr val="00B0F0"/>
                    </a:solidFill>
                  </a:tcPr>
                </a:tc>
              </a:tr>
              <a:tr h="4872703">
                <a:tc>
                  <a:txBody>
                    <a:bodyPr/>
                    <a:lstStyle/>
                    <a:p>
                      <a:pPr marL="342900" indent="-342900" algn="l">
                        <a:buAutoNum type="arabicParenR"/>
                      </a:pPr>
                      <a:r>
                        <a:rPr lang="en-US" b="1" dirty="0" smtClean="0">
                          <a:latin typeface="Times New Roman" pitchFamily="18" charset="0"/>
                          <a:cs typeface="Times New Roman" pitchFamily="18" charset="0"/>
                        </a:rPr>
                        <a:t>Zoos help scientists and common people to learn more about animals.</a:t>
                      </a:r>
                    </a:p>
                    <a:p>
                      <a:pPr marL="342900" indent="-342900" algn="l">
                        <a:buAutoNum type="arabicParenR"/>
                      </a:pPr>
                      <a:endParaRPr lang="en-US" b="1" dirty="0" smtClean="0">
                        <a:latin typeface="Times New Roman" pitchFamily="18" charset="0"/>
                        <a:cs typeface="Times New Roman" pitchFamily="18" charset="0"/>
                      </a:endParaRPr>
                    </a:p>
                    <a:p>
                      <a:pPr marL="342900" indent="-342900" algn="l">
                        <a:buAutoNum type="arabicParenR"/>
                      </a:pPr>
                      <a:r>
                        <a:rPr lang="en-US" b="1" dirty="0" smtClean="0">
                          <a:latin typeface="Times New Roman" pitchFamily="18" charset="0"/>
                          <a:cs typeface="Times New Roman" pitchFamily="18" charset="0"/>
                        </a:rPr>
                        <a:t>Zoos show us how rich the animal world is.</a:t>
                      </a:r>
                    </a:p>
                    <a:p>
                      <a:pPr marL="342900" indent="-342900" algn="l">
                        <a:buAutoNum type="arabicParenR"/>
                      </a:pPr>
                      <a:endParaRPr lang="en-US" b="1" dirty="0" smtClean="0">
                        <a:latin typeface="Times New Roman" pitchFamily="18" charset="0"/>
                        <a:cs typeface="Times New Roman" pitchFamily="18" charset="0"/>
                      </a:endParaRPr>
                    </a:p>
                    <a:p>
                      <a:pPr marL="342900" indent="-342900" algn="l">
                        <a:buAutoNum type="arabicParenR"/>
                      </a:pPr>
                      <a:r>
                        <a:rPr lang="en-US" b="1" dirty="0" smtClean="0">
                          <a:latin typeface="Times New Roman" pitchFamily="18" charset="0"/>
                          <a:cs typeface="Times New Roman" pitchFamily="18" charset="0"/>
                        </a:rPr>
                        <a:t>Animals feel fairly comfortable in modern zoos.</a:t>
                      </a:r>
                    </a:p>
                    <a:p>
                      <a:pPr marL="342900" indent="-342900" algn="l">
                        <a:buAutoNum type="arabicParenR"/>
                      </a:pPr>
                      <a:endParaRPr lang="en-US" b="1" dirty="0" smtClean="0">
                        <a:latin typeface="Times New Roman" pitchFamily="18" charset="0"/>
                        <a:cs typeface="Times New Roman" pitchFamily="18" charset="0"/>
                      </a:endParaRPr>
                    </a:p>
                    <a:p>
                      <a:pPr marL="342900" indent="-342900" algn="l">
                        <a:buAutoNum type="arabicParenR"/>
                      </a:pPr>
                      <a:r>
                        <a:rPr lang="en-US" b="1" dirty="0" smtClean="0">
                          <a:latin typeface="Times New Roman" pitchFamily="18" charset="0"/>
                          <a:cs typeface="Times New Roman" pitchFamily="18" charset="0"/>
                        </a:rPr>
                        <a:t>To visit a zoo is enjoyable, especially for children.</a:t>
                      </a:r>
                      <a:endParaRPr lang="ru-RU" b="1" dirty="0">
                        <a:latin typeface="Times New Roman" pitchFamily="18" charset="0"/>
                        <a:cs typeface="Times New Roman" pitchFamily="18" charset="0"/>
                      </a:endParaRPr>
                    </a:p>
                  </a:txBody>
                  <a:tcPr>
                    <a:solidFill>
                      <a:srgbClr val="92D050"/>
                    </a:solidFill>
                  </a:tcPr>
                </a:tc>
                <a:tc>
                  <a:txBody>
                    <a:bodyPr/>
                    <a:lstStyle/>
                    <a:p>
                      <a:pPr marL="342900" indent="-342900">
                        <a:buAutoNum type="arabicParenR"/>
                      </a:pPr>
                      <a:endParaRPr lang="en-US" dirty="0" smtClean="0">
                        <a:latin typeface="Times New Roman" pitchFamily="18" charset="0"/>
                        <a:cs typeface="Times New Roman" pitchFamily="18" charset="0"/>
                      </a:endParaRPr>
                    </a:p>
                    <a:p>
                      <a:pPr marL="342900" indent="-342900">
                        <a:buAutoNum type="arabicParenR"/>
                      </a:pPr>
                      <a:r>
                        <a:rPr lang="en-US" b="1" dirty="0" smtClean="0">
                          <a:latin typeface="Times New Roman" pitchFamily="18" charset="0"/>
                          <a:cs typeface="Times New Roman" pitchFamily="18" charset="0"/>
                        </a:rPr>
                        <a:t>They often keep animals in cages, and it is very unkind.</a:t>
                      </a:r>
                    </a:p>
                    <a:p>
                      <a:pPr marL="342900" indent="-342900">
                        <a:buAutoNum type="arabicParenR"/>
                      </a:pPr>
                      <a:endParaRPr lang="en-US" b="1" dirty="0" smtClean="0">
                        <a:latin typeface="Times New Roman" pitchFamily="18" charset="0"/>
                        <a:cs typeface="Times New Roman" pitchFamily="18" charset="0"/>
                      </a:endParaRPr>
                    </a:p>
                    <a:p>
                      <a:pPr marL="342900" indent="-342900">
                        <a:buAutoNum type="arabicParenR"/>
                      </a:pPr>
                      <a:r>
                        <a:rPr lang="en-US" b="1" dirty="0" smtClean="0">
                          <a:latin typeface="Times New Roman" pitchFamily="18" charset="0"/>
                          <a:cs typeface="Times New Roman" pitchFamily="18" charset="0"/>
                        </a:rPr>
                        <a:t>There are a lot of old zoos, which are small and dirty.</a:t>
                      </a:r>
                    </a:p>
                    <a:p>
                      <a:pPr marL="342900" indent="-342900">
                        <a:buAutoNum type="arabicParenR"/>
                      </a:pPr>
                      <a:endParaRPr lang="en-US" b="1" dirty="0" smtClean="0">
                        <a:latin typeface="Times New Roman" pitchFamily="18" charset="0"/>
                        <a:cs typeface="Times New Roman" pitchFamily="18" charset="0"/>
                      </a:endParaRPr>
                    </a:p>
                    <a:p>
                      <a:pPr marL="342900" indent="-342900">
                        <a:buAutoNum type="arabicParenR"/>
                      </a:pPr>
                      <a:r>
                        <a:rPr lang="en-US" b="1" dirty="0" smtClean="0">
                          <a:latin typeface="Times New Roman" pitchFamily="18" charset="0"/>
                          <a:cs typeface="Times New Roman" pitchFamily="18" charset="0"/>
                        </a:rPr>
                        <a:t>Visitors may kill zoo animals when they feed them.</a:t>
                      </a:r>
                    </a:p>
                    <a:p>
                      <a:pPr marL="342900" indent="-342900">
                        <a:buAutoNum type="arabicParenR"/>
                      </a:pPr>
                      <a:endParaRPr lang="en-US" b="1" dirty="0" smtClean="0">
                        <a:latin typeface="Times New Roman" pitchFamily="18" charset="0"/>
                        <a:cs typeface="Times New Roman" pitchFamily="18" charset="0"/>
                      </a:endParaRPr>
                    </a:p>
                    <a:p>
                      <a:pPr marL="342900" indent="-342900">
                        <a:buAutoNum type="arabicParenR"/>
                      </a:pPr>
                      <a:r>
                        <a:rPr lang="en-US" b="1" dirty="0" smtClean="0">
                          <a:latin typeface="Times New Roman" pitchFamily="18" charset="0"/>
                          <a:cs typeface="Times New Roman" pitchFamily="18" charset="0"/>
                        </a:rPr>
                        <a:t>Zoo animals may be dangerous for visitors.</a:t>
                      </a:r>
                      <a:endParaRPr lang="ru-RU" b="1" dirty="0">
                        <a:latin typeface="Times New Roman" pitchFamily="18" charset="0"/>
                        <a:cs typeface="Times New Roman" pitchFamily="18" charset="0"/>
                      </a:endParaRPr>
                    </a:p>
                  </a:txBody>
                  <a:tcPr>
                    <a:solidFill>
                      <a:srgbClr val="00B0F0"/>
                    </a:solidFill>
                  </a:tcPr>
                </a:tc>
              </a:tr>
            </a:tbl>
          </a:graphicData>
        </a:graphic>
      </p:graphicFrame>
      <p:pic>
        <p:nvPicPr>
          <p:cNvPr id="3073" name="Picture 1" descr="G:\загрузка\Жираф в зоо.jpg"/>
          <p:cNvPicPr>
            <a:picLocks noGrp="1" noChangeAspect="1" noChangeArrowheads="1"/>
          </p:cNvPicPr>
          <p:nvPr>
            <p:ph sz="half" idx="2"/>
          </p:nvPr>
        </p:nvPicPr>
        <p:blipFill>
          <a:blip r:embed="rId6" cstate="print"/>
          <a:srcRect/>
          <a:stretch>
            <a:fillRect/>
          </a:stretch>
        </p:blipFill>
        <p:spPr bwMode="auto">
          <a:xfrm>
            <a:off x="7429520" y="1285860"/>
            <a:ext cx="1571636" cy="1500198"/>
          </a:xfrm>
          <a:prstGeom prst="rect">
            <a:avLst/>
          </a:prstGeom>
          <a:noFill/>
        </p:spPr>
      </p:pic>
      <p:pic>
        <p:nvPicPr>
          <p:cNvPr id="3074" name="Picture 2" descr="G:\загрузка\Тигр в зоо.jpg"/>
          <p:cNvPicPr>
            <a:picLocks noChangeAspect="1" noChangeArrowheads="1"/>
          </p:cNvPicPr>
          <p:nvPr/>
        </p:nvPicPr>
        <p:blipFill>
          <a:blip r:embed="rId7" cstate="print"/>
          <a:srcRect/>
          <a:stretch>
            <a:fillRect/>
          </a:stretch>
        </p:blipFill>
        <p:spPr bwMode="auto">
          <a:xfrm>
            <a:off x="5429256" y="1285860"/>
            <a:ext cx="1857388" cy="135732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2594"/>
          </a:xfrm>
        </p:spPr>
        <p:txBody>
          <a:bodyPr>
            <a:normAutofit/>
          </a:bodyPr>
          <a:lstStyle/>
          <a:p>
            <a:r>
              <a:rPr lang="en-US" sz="1800" b="1" dirty="0" smtClean="0">
                <a:latin typeface="Times New Roman" pitchFamily="18" charset="0"/>
                <a:cs typeface="Times New Roman" pitchFamily="18" charset="0"/>
              </a:rPr>
              <a:t>Describe a zoo you have once visited or an ideal zoo.</a:t>
            </a:r>
            <a:endParaRPr lang="ru-RU" sz="1800" b="1" dirty="0">
              <a:latin typeface="Times New Roman" pitchFamily="18" charset="0"/>
              <a:cs typeface="Times New Roman" pitchFamily="18" charset="0"/>
            </a:endParaRPr>
          </a:p>
        </p:txBody>
      </p:sp>
      <p:sp>
        <p:nvSpPr>
          <p:cNvPr id="7" name="Содержимое 6"/>
          <p:cNvSpPr>
            <a:spLocks noGrp="1"/>
          </p:cNvSpPr>
          <p:nvPr>
            <p:ph sz="half" idx="1"/>
          </p:nvPr>
        </p:nvSpPr>
        <p:spPr>
          <a:xfrm>
            <a:off x="457200" y="928670"/>
            <a:ext cx="4186238" cy="5197493"/>
          </a:xfrm>
          <a:solidFill>
            <a:schemeClr val="bg2">
              <a:lumMod val="75000"/>
            </a:schemeClr>
          </a:solidFill>
          <a:ln>
            <a:solidFill>
              <a:schemeClr val="bg2">
                <a:lumMod val="10000"/>
              </a:schemeClr>
            </a:solidFill>
          </a:ln>
        </p:spPr>
        <p:txBody>
          <a:bodyPr>
            <a:normAutofit/>
          </a:bodyPr>
          <a:lstStyle/>
          <a:p>
            <a:pPr>
              <a:buNone/>
            </a:pPr>
            <a:r>
              <a:rPr lang="en-US" sz="2000" i="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Use these words and expressions:</a:t>
            </a:r>
          </a:p>
          <a:p>
            <a:pPr>
              <a:buNone/>
            </a:pPr>
            <a:r>
              <a:rPr lang="en-US" sz="2000" dirty="0" smtClean="0">
                <a:latin typeface="Times New Roman" pitchFamily="18" charset="0"/>
                <a:cs typeface="Times New Roman" pitchFamily="18" charset="0"/>
              </a:rPr>
              <a:t>     </a:t>
            </a:r>
          </a:p>
          <a:p>
            <a:pPr algn="just">
              <a:buNone/>
            </a:pPr>
            <a:r>
              <a:rPr lang="en-US" sz="2000" b="1" dirty="0" smtClean="0">
                <a:latin typeface="Times New Roman" pitchFamily="18" charset="0"/>
                <a:cs typeface="Times New Roman" pitchFamily="18" charset="0"/>
              </a:rPr>
              <a:t>      to save, endangered (rare,  exotic animals), to take part in fun activities, to see performances, to visit exhibitions, to feed, to move the zoo to the country, to take away the cages, to put your hands into the cages, to touch animals, to tease (</a:t>
            </a:r>
            <a:r>
              <a:rPr lang="ru-RU" sz="2000" b="1" dirty="0" smtClean="0">
                <a:latin typeface="Times New Roman" pitchFamily="18" charset="0"/>
                <a:cs typeface="Times New Roman" pitchFamily="18" charset="0"/>
              </a:rPr>
              <a:t>дразнить)</a:t>
            </a:r>
            <a:r>
              <a:rPr lang="en-US" sz="2000" b="1" dirty="0" smtClean="0">
                <a:latin typeface="Times New Roman" pitchFamily="18" charset="0"/>
                <a:cs typeface="Times New Roman" pitchFamily="18" charset="0"/>
              </a:rPr>
              <a:t>, to throw litter, to be noted down </a:t>
            </a:r>
            <a:r>
              <a:rPr lang="ru-RU" sz="2000" b="1" dirty="0" smtClean="0">
                <a:latin typeface="Times New Roman" pitchFamily="18" charset="0"/>
                <a:cs typeface="Times New Roman" pitchFamily="18" charset="0"/>
              </a:rPr>
              <a:t>(быть занесенным)</a:t>
            </a:r>
            <a:r>
              <a:rPr lang="en-US" sz="2000" b="1" dirty="0" smtClean="0">
                <a:latin typeface="Times New Roman" pitchFamily="18" charset="0"/>
                <a:cs typeface="Times New Roman" pitchFamily="18" charset="0"/>
              </a:rPr>
              <a:t> in The Red Book, to be closer to …</a:t>
            </a:r>
            <a:endParaRPr lang="ru-RU" sz="2000" b="1" dirty="0">
              <a:latin typeface="Times New Roman" pitchFamily="18" charset="0"/>
              <a:cs typeface="Times New Roman" pitchFamily="18" charset="0"/>
            </a:endParaRPr>
          </a:p>
        </p:txBody>
      </p:sp>
      <p:pic>
        <p:nvPicPr>
          <p:cNvPr id="23554" name="Picture 2" descr="G:\загрузка\Московский зоо.jpg"/>
          <p:cNvPicPr>
            <a:picLocks noGrp="1" noChangeAspect="1" noChangeArrowheads="1"/>
          </p:cNvPicPr>
          <p:nvPr>
            <p:ph sz="half" idx="2"/>
          </p:nvPr>
        </p:nvPicPr>
        <p:blipFill>
          <a:blip r:embed="rId2" cstate="print"/>
          <a:srcRect/>
          <a:stretch>
            <a:fillRect/>
          </a:stretch>
        </p:blipFill>
        <p:spPr bwMode="auto">
          <a:xfrm>
            <a:off x="4929190" y="1000108"/>
            <a:ext cx="2471726" cy="1647817"/>
          </a:xfrm>
          <a:prstGeom prst="rect">
            <a:avLst/>
          </a:prstGeom>
          <a:noFill/>
        </p:spPr>
      </p:pic>
      <p:pic>
        <p:nvPicPr>
          <p:cNvPr id="23556" name="Picture 4" descr="G:\загрузка\Якутск зоо.jpg"/>
          <p:cNvPicPr>
            <a:picLocks noChangeAspect="1" noChangeArrowheads="1"/>
          </p:cNvPicPr>
          <p:nvPr/>
        </p:nvPicPr>
        <p:blipFill>
          <a:blip r:embed="rId3" cstate="print"/>
          <a:srcRect/>
          <a:stretch>
            <a:fillRect/>
          </a:stretch>
        </p:blipFill>
        <p:spPr bwMode="auto">
          <a:xfrm>
            <a:off x="4857752" y="4714884"/>
            <a:ext cx="3133725" cy="1400175"/>
          </a:xfrm>
          <a:prstGeom prst="rect">
            <a:avLst/>
          </a:prstGeom>
          <a:noFill/>
        </p:spPr>
      </p:pic>
      <p:pic>
        <p:nvPicPr>
          <p:cNvPr id="23557" name="Picture 5" descr="G:\загрузка\KЛондон зоопарк.jpg"/>
          <p:cNvPicPr>
            <a:picLocks noChangeAspect="1" noChangeArrowheads="1"/>
          </p:cNvPicPr>
          <p:nvPr/>
        </p:nvPicPr>
        <p:blipFill>
          <a:blip r:embed="rId4" cstate="print"/>
          <a:srcRect/>
          <a:stretch>
            <a:fillRect/>
          </a:stretch>
        </p:blipFill>
        <p:spPr bwMode="auto">
          <a:xfrm>
            <a:off x="5929322" y="2643182"/>
            <a:ext cx="2721198" cy="19365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загрузка\Домашнее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1643042" y="3929066"/>
            <a:ext cx="5929354" cy="1143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imes New Roman" pitchFamily="18" charset="0"/>
                <a:cs typeface="Times New Roman" pitchFamily="18" charset="0"/>
              </a:rPr>
              <a:t>Workbook: p. 95 Ex 18</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sz="2400" b="1" i="1" dirty="0" smtClean="0">
                <a:latin typeface="Times New Roman" pitchFamily="18" charset="0"/>
                <a:cs typeface="Times New Roman" pitchFamily="18" charset="0"/>
              </a:rPr>
              <a:t>Read and find an odd word:</a:t>
            </a:r>
            <a:endParaRPr lang="ru-RU" sz="2400" b="1" i="1" dirty="0">
              <a:latin typeface="Times New Roman" pitchFamily="18" charset="0"/>
              <a:cs typeface="Times New Roman" pitchFamily="18" charset="0"/>
            </a:endParaRPr>
          </a:p>
        </p:txBody>
      </p:sp>
      <p:sp>
        <p:nvSpPr>
          <p:cNvPr id="5" name="Содержимое 4"/>
          <p:cNvSpPr>
            <a:spLocks noGrp="1"/>
          </p:cNvSpPr>
          <p:nvPr>
            <p:ph idx="1"/>
          </p:nvPr>
        </p:nvSpPr>
        <p:spPr>
          <a:xfrm>
            <a:off x="457200" y="1285860"/>
            <a:ext cx="8229600" cy="4840303"/>
          </a:xfrm>
          <a:solidFill>
            <a:schemeClr val="tx2">
              <a:lumMod val="20000"/>
              <a:lumOff val="80000"/>
            </a:schemeClr>
          </a:solidFill>
          <a:ln>
            <a:solidFill>
              <a:schemeClr val="accent1">
                <a:lumMod val="50000"/>
              </a:schemeClr>
            </a:solidFill>
          </a:ln>
        </p:spPr>
        <p:txBody>
          <a:bodyPr>
            <a:normAutofit/>
          </a:bodyPr>
          <a:lstStyle/>
          <a:p>
            <a:pPr marL="457200" indent="-457200">
              <a:buNone/>
            </a:pPr>
            <a:r>
              <a:rPr lang="en-US" sz="2400" b="1" dirty="0" smtClean="0">
                <a:latin typeface="Times New Roman" pitchFamily="18" charset="0"/>
                <a:cs typeface="Times New Roman" pitchFamily="18" charset="0"/>
              </a:rPr>
              <a:t>a)   a butterfly, an elephant, a caterpillar, a spider, a ladybird</a:t>
            </a:r>
          </a:p>
          <a:p>
            <a:pPr marL="457200" indent="-457200">
              <a:buAutoNum type="alphaLcParenR"/>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b)   an emu, a parrot, a swallow, a nightingale, a shamrock</a:t>
            </a:r>
          </a:p>
          <a:p>
            <a:pPr marL="457200" indent="-457200">
              <a:buAutoNum type="alphaLcParenR"/>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c)   an elk, a squirrel, a dragonfly, a hedgehog, a fox</a:t>
            </a:r>
          </a:p>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d)   a robin, a pine, an oak, a birch, a daffodil</a:t>
            </a:r>
          </a:p>
          <a:p>
            <a:pPr marL="457200" indent="-457200">
              <a:buNone/>
            </a:pP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endParaRPr lang="ru-RU" dirty="0"/>
          </a:p>
        </p:txBody>
      </p:sp>
      <p:sp>
        <p:nvSpPr>
          <p:cNvPr id="3" name="Содержимое 2"/>
          <p:cNvSpPr>
            <a:spLocks noGrp="1"/>
          </p:cNvSpPr>
          <p:nvPr>
            <p:ph idx="1"/>
          </p:nvPr>
        </p:nvSpPr>
        <p:spPr>
          <a:xfrm>
            <a:off x="457200" y="642918"/>
            <a:ext cx="8229600" cy="5483245"/>
          </a:xfrm>
          <a:solidFill>
            <a:schemeClr val="tx2">
              <a:lumMod val="20000"/>
              <a:lumOff val="80000"/>
            </a:schemeClr>
          </a:solidFill>
          <a:ln>
            <a:solidFill>
              <a:schemeClr val="tx2">
                <a:lumMod val="75000"/>
              </a:schemeClr>
            </a:solidFill>
          </a:ln>
        </p:spPr>
        <p:txBody>
          <a:bodyPr/>
          <a:lstStyle/>
          <a:p>
            <a:pPr marL="457200" indent="-457200">
              <a:buNone/>
            </a:pPr>
            <a:r>
              <a:rPr lang="en-US" sz="2800" b="1" dirty="0" smtClean="0">
                <a:latin typeface="Times New Roman" pitchFamily="18" charset="0"/>
                <a:cs typeface="Times New Roman" pitchFamily="18" charset="0"/>
              </a:rPr>
              <a:t>a)   a butterfly, a caterpillar, a spider, a ladybird</a:t>
            </a:r>
          </a:p>
          <a:p>
            <a:pPr marL="457200" indent="-457200">
              <a:buAutoNum type="alphaLcParenR"/>
            </a:pPr>
            <a:endParaRPr lang="en-US" sz="2800" b="1" dirty="0" smtClean="0">
              <a:latin typeface="Times New Roman" pitchFamily="18" charset="0"/>
              <a:cs typeface="Times New Roman" pitchFamily="18" charset="0"/>
            </a:endParaRPr>
          </a:p>
          <a:p>
            <a:pPr marL="457200" indent="-457200">
              <a:buNone/>
            </a:pPr>
            <a:r>
              <a:rPr lang="en-US" sz="2800" b="1" dirty="0" smtClean="0">
                <a:latin typeface="Times New Roman" pitchFamily="18" charset="0"/>
                <a:cs typeface="Times New Roman" pitchFamily="18" charset="0"/>
              </a:rPr>
              <a:t>b)   an emu, a parrot, a swallow, a nightingale</a:t>
            </a:r>
          </a:p>
          <a:p>
            <a:pPr marL="457200" indent="-457200">
              <a:buAutoNum type="alphaLcParenR"/>
            </a:pPr>
            <a:endParaRPr lang="en-US" sz="2800" b="1" dirty="0" smtClean="0">
              <a:latin typeface="Times New Roman" pitchFamily="18" charset="0"/>
              <a:cs typeface="Times New Roman" pitchFamily="18" charset="0"/>
            </a:endParaRPr>
          </a:p>
          <a:p>
            <a:pPr marL="457200" indent="-457200">
              <a:buNone/>
            </a:pPr>
            <a:r>
              <a:rPr lang="en-US" sz="2800" b="1" dirty="0" smtClean="0">
                <a:latin typeface="Times New Roman" pitchFamily="18" charset="0"/>
                <a:cs typeface="Times New Roman" pitchFamily="18" charset="0"/>
              </a:rPr>
              <a:t>c)   an elk, a squirrel, a hedgehog, a fox</a:t>
            </a:r>
          </a:p>
          <a:p>
            <a:pPr marL="457200" indent="-457200">
              <a:buAutoNum type="alphaLcParenR"/>
            </a:pPr>
            <a:endParaRPr lang="en-US" sz="2800" b="1" dirty="0" smtClean="0">
              <a:latin typeface="Times New Roman" pitchFamily="18" charset="0"/>
              <a:cs typeface="Times New Roman" pitchFamily="18" charset="0"/>
            </a:endParaRPr>
          </a:p>
          <a:p>
            <a:pPr marL="457200" indent="-457200">
              <a:buNone/>
            </a:pPr>
            <a:r>
              <a:rPr lang="en-US" sz="2800" b="1" dirty="0" smtClean="0">
                <a:latin typeface="Times New Roman" pitchFamily="18" charset="0"/>
                <a:cs typeface="Times New Roman" pitchFamily="18" charset="0"/>
              </a:rPr>
              <a:t>d)   a pine, an oak, a birch, a daffodil</a:t>
            </a:r>
          </a:p>
          <a:p>
            <a:pPr marL="457200" indent="-457200">
              <a:buNone/>
            </a:pPr>
            <a:endParaRPr lang="en-US" sz="2400" dirty="0" smtClean="0">
              <a:latin typeface="Times New Roman" pitchFamily="18" charset="0"/>
              <a:cs typeface="Times New Roman" pitchFamily="18" charset="0"/>
            </a:endParaRPr>
          </a:p>
          <a:p>
            <a:pPr marL="457200" indent="-457200" algn="ctr">
              <a:buNone/>
            </a:pPr>
            <a:r>
              <a:rPr lang="en-US" dirty="0" smtClean="0">
                <a:solidFill>
                  <a:schemeClr val="tx2">
                    <a:lumMod val="75000"/>
                  </a:schemeClr>
                </a:solidFill>
                <a:latin typeface="Times New Roman" pitchFamily="18" charset="0"/>
                <a:cs typeface="Times New Roman" pitchFamily="18" charset="0"/>
              </a:rPr>
              <a:t>Insects, birds, animals, plants are …</a:t>
            </a:r>
          </a:p>
          <a:p>
            <a:pPr marL="457200" indent="-457200" algn="ctr">
              <a:buNone/>
            </a:pPr>
            <a:r>
              <a:rPr lang="en-US" dirty="0" smtClean="0">
                <a:solidFill>
                  <a:schemeClr val="tx2">
                    <a:lumMod val="75000"/>
                  </a:schemeClr>
                </a:solidFill>
                <a:latin typeface="Times New Roman" pitchFamily="18" charset="0"/>
                <a:cs typeface="Times New Roman" pitchFamily="18" charset="0"/>
              </a:rPr>
              <a:t>LIVING THINGS</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en-US" sz="2800" dirty="0" smtClean="0">
                <a:latin typeface="Times New Roman" pitchFamily="18" charset="0"/>
                <a:cs typeface="Times New Roman" pitchFamily="18" charset="0"/>
              </a:rPr>
              <a:t>Theme:</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197493"/>
          </a:xfrm>
          <a:solidFill>
            <a:schemeClr val="accent3">
              <a:lumMod val="40000"/>
              <a:lumOff val="60000"/>
            </a:schemeClr>
          </a:solidFill>
          <a:ln>
            <a:solidFill>
              <a:schemeClr val="accent3">
                <a:lumMod val="50000"/>
              </a:schemeClr>
            </a:solidFill>
          </a:ln>
        </p:spPr>
        <p:txBody>
          <a:bodyPr>
            <a:normAutofit/>
          </a:bodyPr>
          <a:lstStyle/>
          <a:p>
            <a:pPr algn="ctr">
              <a:buNone/>
            </a:pPr>
            <a:r>
              <a:rPr lang="en-US" b="1" dirty="0" smtClean="0">
                <a:solidFill>
                  <a:srgbClr val="002060"/>
                </a:solidFill>
                <a:latin typeface="Times New Roman" pitchFamily="18" charset="0"/>
                <a:cs typeface="Times New Roman" pitchFamily="18" charset="0"/>
              </a:rPr>
              <a:t>Living Things around Us</a:t>
            </a:r>
            <a:endParaRPr lang="ru-RU" b="1" dirty="0">
              <a:solidFill>
                <a:srgbClr val="002060"/>
              </a:solidFill>
              <a:latin typeface="Times New Roman" pitchFamily="18" charset="0"/>
              <a:cs typeface="Times New Roman" pitchFamily="18" charset="0"/>
            </a:endParaRPr>
          </a:p>
        </p:txBody>
      </p:sp>
      <p:pic>
        <p:nvPicPr>
          <p:cNvPr id="2051" name="Picture 3" descr="G:\загрузка\Планета с животными.jpg"/>
          <p:cNvPicPr>
            <a:picLocks noChangeAspect="1" noChangeArrowheads="1"/>
          </p:cNvPicPr>
          <p:nvPr/>
        </p:nvPicPr>
        <p:blipFill>
          <a:blip r:embed="rId2" cstate="print"/>
          <a:srcRect/>
          <a:stretch>
            <a:fillRect/>
          </a:stretch>
        </p:blipFill>
        <p:spPr bwMode="auto">
          <a:xfrm>
            <a:off x="2571736" y="1500174"/>
            <a:ext cx="4071966" cy="4429156"/>
          </a:xfrm>
          <a:prstGeom prst="rect">
            <a:avLst/>
          </a:prstGeom>
          <a:noFill/>
          <a:ln>
            <a:solidFill>
              <a:schemeClr val="accent3">
                <a:lumMod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en-US" sz="3200" b="1" dirty="0" smtClean="0">
                <a:latin typeface="Times New Roman" pitchFamily="18" charset="0"/>
                <a:cs typeface="Times New Roman" pitchFamily="18" charset="0"/>
              </a:rPr>
              <a:t>Answer the questions:</a:t>
            </a:r>
            <a:endParaRPr lang="ru-RU" sz="32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285860"/>
            <a:ext cx="4038600" cy="4840303"/>
          </a:xfrm>
          <a:solidFill>
            <a:schemeClr val="accent5">
              <a:lumMod val="40000"/>
              <a:lumOff val="60000"/>
            </a:schemeClr>
          </a:solidFill>
          <a:ln>
            <a:solidFill>
              <a:schemeClr val="accent5">
                <a:lumMod val="50000"/>
              </a:schemeClr>
            </a:solidFill>
          </a:ln>
        </p:spPr>
        <p:txBody>
          <a:bodyPr>
            <a:normAutofit/>
          </a:bodyPr>
          <a:lstStyle/>
          <a:p>
            <a:pPr marL="514350" indent="-514350">
              <a:buAutoNum type="arabicPeriod"/>
            </a:pPr>
            <a:r>
              <a:rPr lang="en-US" sz="2400" b="1" dirty="0" smtClean="0">
                <a:latin typeface="Times New Roman" pitchFamily="18" charset="0"/>
                <a:cs typeface="Times New Roman" pitchFamily="18" charset="0"/>
              </a:rPr>
              <a:t>Why does the poet want to buy the animals?</a:t>
            </a:r>
          </a:p>
          <a:p>
            <a:pPr marL="514350" indent="-514350">
              <a:buAutoNum type="arabicPeriod"/>
            </a:pPr>
            <a:r>
              <a:rPr lang="en-US" sz="2400" b="1" dirty="0" smtClean="0">
                <a:latin typeface="Times New Roman" pitchFamily="18" charset="0"/>
                <a:cs typeface="Times New Roman" pitchFamily="18" charset="0"/>
              </a:rPr>
              <a:t>Do you think animals in a pet shop often look lonely?</a:t>
            </a:r>
          </a:p>
          <a:p>
            <a:pPr marL="514350" indent="-514350">
              <a:buAutoNum type="arabicPeriod"/>
            </a:pPr>
            <a:r>
              <a:rPr lang="en-US" sz="2400" b="1" dirty="0" smtClean="0">
                <a:latin typeface="Times New Roman" pitchFamily="18" charset="0"/>
                <a:cs typeface="Times New Roman" pitchFamily="18" charset="0"/>
              </a:rPr>
              <a:t>Why do people buy animals and keep them?</a:t>
            </a:r>
          </a:p>
          <a:p>
            <a:pPr marL="514350" indent="-514350">
              <a:buAutoNum type="arabicPeriod"/>
            </a:pPr>
            <a:r>
              <a:rPr lang="en-US" sz="2400" b="1" dirty="0" smtClean="0">
                <a:latin typeface="Times New Roman" pitchFamily="18" charset="0"/>
                <a:cs typeface="Times New Roman" pitchFamily="18" charset="0"/>
              </a:rPr>
              <a:t>What do you think about keeping animals?</a:t>
            </a:r>
          </a:p>
          <a:p>
            <a:pPr marL="514350" indent="-514350">
              <a:buAutoNum type="arabicPeriod"/>
            </a:pPr>
            <a:r>
              <a:rPr lang="en-US" sz="2400" b="1" dirty="0" smtClean="0">
                <a:latin typeface="Times New Roman" pitchFamily="18" charset="0"/>
                <a:cs typeface="Times New Roman" pitchFamily="18" charset="0"/>
              </a:rPr>
              <a:t>What animals should not become pets?</a:t>
            </a:r>
            <a:endParaRPr lang="ru-RU" sz="2400" b="1" dirty="0">
              <a:latin typeface="Times New Roman" pitchFamily="18" charset="0"/>
              <a:cs typeface="Times New Roman" pitchFamily="18" charset="0"/>
            </a:endParaRPr>
          </a:p>
        </p:txBody>
      </p:sp>
      <p:pic>
        <p:nvPicPr>
          <p:cNvPr id="1027" name="Picture 3" descr="G:\загрузка\Девочка с кошкой.jpg"/>
          <p:cNvPicPr>
            <a:picLocks noGrp="1" noChangeAspect="1" noChangeArrowheads="1"/>
          </p:cNvPicPr>
          <p:nvPr>
            <p:ph sz="half" idx="2"/>
          </p:nvPr>
        </p:nvPicPr>
        <p:blipFill>
          <a:blip r:embed="rId2" cstate="print"/>
          <a:stretch>
            <a:fillRect/>
          </a:stretch>
        </p:blipFill>
        <p:spPr bwMode="auto">
          <a:xfrm>
            <a:off x="6858016" y="2643182"/>
            <a:ext cx="2115589" cy="2069869"/>
          </a:xfrm>
          <a:prstGeom prst="rect">
            <a:avLst/>
          </a:prstGeom>
          <a:noFill/>
          <a:ln>
            <a:solidFill>
              <a:schemeClr val="accent5">
                <a:lumMod val="75000"/>
              </a:schemeClr>
            </a:solidFill>
          </a:ln>
        </p:spPr>
      </p:pic>
      <p:pic>
        <p:nvPicPr>
          <p:cNvPr id="1028" name="Picture 4" descr="G:\загрузка\Девочка с попугаем.jpg"/>
          <p:cNvPicPr>
            <a:picLocks noChangeAspect="1" noChangeArrowheads="1"/>
          </p:cNvPicPr>
          <p:nvPr/>
        </p:nvPicPr>
        <p:blipFill>
          <a:blip r:embed="rId3" cstate="print"/>
          <a:srcRect/>
          <a:stretch>
            <a:fillRect/>
          </a:stretch>
        </p:blipFill>
        <p:spPr bwMode="auto">
          <a:xfrm>
            <a:off x="4643438" y="3929066"/>
            <a:ext cx="2065191" cy="1714512"/>
          </a:xfrm>
          <a:prstGeom prst="rect">
            <a:avLst/>
          </a:prstGeom>
          <a:noFill/>
          <a:ln>
            <a:solidFill>
              <a:srgbClr val="FF0000"/>
            </a:solidFill>
          </a:ln>
        </p:spPr>
      </p:pic>
      <p:pic>
        <p:nvPicPr>
          <p:cNvPr id="1029" name="Picture 5" descr="G:\загрузка\Девочка с кроликом.jpg"/>
          <p:cNvPicPr>
            <a:picLocks noChangeAspect="1" noChangeArrowheads="1"/>
          </p:cNvPicPr>
          <p:nvPr/>
        </p:nvPicPr>
        <p:blipFill>
          <a:blip r:embed="rId4" cstate="print"/>
          <a:srcRect/>
          <a:stretch>
            <a:fillRect/>
          </a:stretch>
        </p:blipFill>
        <p:spPr bwMode="auto">
          <a:xfrm>
            <a:off x="6858016" y="1000108"/>
            <a:ext cx="2037551" cy="1500198"/>
          </a:xfrm>
          <a:prstGeom prst="rect">
            <a:avLst/>
          </a:prstGeom>
          <a:noFill/>
          <a:ln>
            <a:solidFill>
              <a:schemeClr val="accent1">
                <a:lumMod val="75000"/>
              </a:schemeClr>
            </a:solidFill>
          </a:ln>
        </p:spPr>
      </p:pic>
      <p:pic>
        <p:nvPicPr>
          <p:cNvPr id="1030" name="Picture 6" descr="G:\загрузка\Девочка с собакой.jpg"/>
          <p:cNvPicPr>
            <a:picLocks noChangeAspect="1" noChangeArrowheads="1"/>
          </p:cNvPicPr>
          <p:nvPr/>
        </p:nvPicPr>
        <p:blipFill>
          <a:blip r:embed="rId5" cstate="print"/>
          <a:srcRect/>
          <a:stretch>
            <a:fillRect/>
          </a:stretch>
        </p:blipFill>
        <p:spPr bwMode="auto">
          <a:xfrm>
            <a:off x="6858016" y="4857760"/>
            <a:ext cx="2157427" cy="1687723"/>
          </a:xfrm>
          <a:prstGeom prst="rect">
            <a:avLst/>
          </a:prstGeom>
          <a:noFill/>
          <a:ln>
            <a:solidFill>
              <a:schemeClr val="accent6">
                <a:lumMod val="75000"/>
              </a:schemeClr>
            </a:solidFill>
          </a:ln>
        </p:spPr>
      </p:pic>
      <p:pic>
        <p:nvPicPr>
          <p:cNvPr id="1031" name="Picture 7" descr="G:\загрузка\Девочка со свинкками.jpeg"/>
          <p:cNvPicPr>
            <a:picLocks noChangeAspect="1" noChangeArrowheads="1"/>
          </p:cNvPicPr>
          <p:nvPr/>
        </p:nvPicPr>
        <p:blipFill>
          <a:blip r:embed="rId6" cstate="print"/>
          <a:srcRect/>
          <a:stretch>
            <a:fillRect/>
          </a:stretch>
        </p:blipFill>
        <p:spPr bwMode="auto">
          <a:xfrm>
            <a:off x="4643438" y="1785926"/>
            <a:ext cx="2008478" cy="178595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939784"/>
          </a:xfrm>
        </p:spPr>
        <p:txBody>
          <a:bodyPr>
            <a:normAutofit/>
          </a:bodyPr>
          <a:lstStyle/>
          <a:p>
            <a:r>
              <a:rPr lang="en-US" sz="2800" b="1" dirty="0" smtClean="0">
                <a:latin typeface="Times New Roman" pitchFamily="18" charset="0"/>
                <a:cs typeface="Times New Roman" pitchFamily="18" charset="0"/>
              </a:rPr>
              <a:t>Charles Darwin (1809 – 1882)</a:t>
            </a:r>
            <a:endParaRPr lang="ru-RU" sz="2800" b="1" dirty="0">
              <a:latin typeface="Times New Roman" pitchFamily="18" charset="0"/>
              <a:cs typeface="Times New Roman" pitchFamily="18" charset="0"/>
            </a:endParaRPr>
          </a:p>
        </p:txBody>
      </p:sp>
      <p:pic>
        <p:nvPicPr>
          <p:cNvPr id="3074" name="Picture 2" descr="G:\загрузка\Дарвин.jpg"/>
          <p:cNvPicPr>
            <a:picLocks noGrp="1" noChangeAspect="1" noChangeArrowheads="1"/>
          </p:cNvPicPr>
          <p:nvPr>
            <p:ph idx="1"/>
          </p:nvPr>
        </p:nvPicPr>
        <p:blipFill>
          <a:blip r:embed="rId2" cstate="print"/>
          <a:stretch>
            <a:fillRect/>
          </a:stretch>
        </p:blipFill>
        <p:spPr bwMode="auto">
          <a:xfrm>
            <a:off x="571472" y="1214422"/>
            <a:ext cx="3007880" cy="5000660"/>
          </a:xfrm>
          <a:prstGeom prst="rect">
            <a:avLst/>
          </a:prstGeom>
          <a:noFill/>
        </p:spPr>
      </p:pic>
      <p:pic>
        <p:nvPicPr>
          <p:cNvPr id="3075" name="Picture 3" descr="G:\загрузка\Обложка 3.jpg"/>
          <p:cNvPicPr>
            <a:picLocks noChangeAspect="1" noChangeArrowheads="1"/>
          </p:cNvPicPr>
          <p:nvPr/>
        </p:nvPicPr>
        <p:blipFill>
          <a:blip r:embed="rId3" cstate="print"/>
          <a:srcRect/>
          <a:stretch>
            <a:fillRect/>
          </a:stretch>
        </p:blipFill>
        <p:spPr bwMode="auto">
          <a:xfrm>
            <a:off x="4357686" y="1285860"/>
            <a:ext cx="1568151" cy="2357454"/>
          </a:xfrm>
          <a:prstGeom prst="rect">
            <a:avLst/>
          </a:prstGeom>
          <a:noFill/>
        </p:spPr>
      </p:pic>
      <p:pic>
        <p:nvPicPr>
          <p:cNvPr id="3076" name="Picture 4" descr="G:\загрузка\Обложка 4.jpg"/>
          <p:cNvPicPr>
            <a:picLocks noChangeAspect="1" noChangeArrowheads="1"/>
          </p:cNvPicPr>
          <p:nvPr/>
        </p:nvPicPr>
        <p:blipFill>
          <a:blip r:embed="rId4" cstate="print"/>
          <a:srcRect/>
          <a:stretch>
            <a:fillRect/>
          </a:stretch>
        </p:blipFill>
        <p:spPr bwMode="auto">
          <a:xfrm>
            <a:off x="6215074" y="1285860"/>
            <a:ext cx="1524487" cy="2363899"/>
          </a:xfrm>
          <a:prstGeom prst="rect">
            <a:avLst/>
          </a:prstGeom>
          <a:noFill/>
        </p:spPr>
      </p:pic>
      <p:pic>
        <p:nvPicPr>
          <p:cNvPr id="3077" name="Picture 5" descr="G:\загрузка\Эволюция.jpg"/>
          <p:cNvPicPr>
            <a:picLocks noChangeAspect="1" noChangeArrowheads="1"/>
          </p:cNvPicPr>
          <p:nvPr/>
        </p:nvPicPr>
        <p:blipFill>
          <a:blip r:embed="rId5" cstate="print"/>
          <a:srcRect/>
          <a:stretch>
            <a:fillRect/>
          </a:stretch>
        </p:blipFill>
        <p:spPr bwMode="auto">
          <a:xfrm>
            <a:off x="3929058" y="3714752"/>
            <a:ext cx="4357718" cy="2098491"/>
          </a:xfrm>
          <a:prstGeom prst="rect">
            <a:avLst/>
          </a:prstGeom>
          <a:noFill/>
          <a:ln>
            <a:solidFill>
              <a:schemeClr val="accent1">
                <a:lumMod val="50000"/>
              </a:schemeClr>
            </a:solidFill>
          </a:ln>
        </p:spPr>
      </p:pic>
      <p:sp>
        <p:nvSpPr>
          <p:cNvPr id="8" name="Прямоугольник 7"/>
          <p:cNvSpPr/>
          <p:nvPr/>
        </p:nvSpPr>
        <p:spPr>
          <a:xfrm>
            <a:off x="3929058" y="5786454"/>
            <a:ext cx="4357718" cy="4286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Theory of Evolution</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en-US" sz="2000" b="1" dirty="0" smtClean="0">
                <a:latin typeface="Times New Roman" pitchFamily="18" charset="0"/>
                <a:cs typeface="Times New Roman" pitchFamily="18" charset="0"/>
              </a:rPr>
              <a:t>Choose the right variants to complete the sentences.</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643602"/>
          </a:xfrm>
          <a:solidFill>
            <a:schemeClr val="accent2">
              <a:lumMod val="40000"/>
              <a:lumOff val="60000"/>
            </a:schemeClr>
          </a:solidFill>
          <a:ln>
            <a:solidFill>
              <a:schemeClr val="accent2">
                <a:lumMod val="50000"/>
              </a:schemeClr>
            </a:solidFill>
          </a:ln>
        </p:spPr>
        <p:txBody>
          <a:bodyPr>
            <a:normAutofit lnSpcReduction="10000"/>
          </a:bodyPr>
          <a:lstStyle/>
          <a:p>
            <a:pPr marL="457200" indent="-457200">
              <a:buAutoNum type="arabicParenR"/>
            </a:pPr>
            <a:r>
              <a:rPr lang="en-US" sz="2000" b="1" dirty="0" smtClean="0">
                <a:latin typeface="Times New Roman" pitchFamily="18" charset="0"/>
                <a:cs typeface="Times New Roman" pitchFamily="18" charset="0"/>
              </a:rPr>
              <a:t>Charles Darwin was born … .</a:t>
            </a:r>
          </a:p>
          <a:p>
            <a:pPr marL="457200" indent="-457200">
              <a:buAutoNum type="alphaLcParenR"/>
            </a:pPr>
            <a:r>
              <a:rPr lang="en-US" sz="2000" dirty="0" smtClean="0">
                <a:latin typeface="Times New Roman" pitchFamily="18" charset="0"/>
                <a:cs typeface="Times New Roman" pitchFamily="18" charset="0"/>
              </a:rPr>
              <a:t>in the seventeenth century</a:t>
            </a:r>
          </a:p>
          <a:p>
            <a:pPr marL="457200" indent="-457200">
              <a:buAutoNum type="alphaLcParenR"/>
            </a:pPr>
            <a:r>
              <a:rPr lang="en-US" sz="2000" dirty="0" smtClean="0">
                <a:latin typeface="Times New Roman" pitchFamily="18" charset="0"/>
                <a:cs typeface="Times New Roman" pitchFamily="18" charset="0"/>
              </a:rPr>
              <a:t>in the eighteenth century</a:t>
            </a:r>
          </a:p>
          <a:p>
            <a:pPr marL="457200" indent="-457200">
              <a:buAutoNum type="alphaLcParenR"/>
            </a:pPr>
            <a:r>
              <a:rPr lang="en-US" sz="2000" dirty="0" smtClean="0">
                <a:latin typeface="Times New Roman" pitchFamily="18" charset="0"/>
                <a:cs typeface="Times New Roman" pitchFamily="18" charset="0"/>
              </a:rPr>
              <a:t>in the nineteenth century</a:t>
            </a:r>
          </a:p>
          <a:p>
            <a:pPr marL="457200" indent="-457200">
              <a:buNone/>
            </a:pPr>
            <a:r>
              <a:rPr lang="en-US" sz="2000" b="1" dirty="0" smtClean="0">
                <a:latin typeface="Times New Roman" pitchFamily="18" charset="0"/>
                <a:cs typeface="Times New Roman" pitchFamily="18" charset="0"/>
              </a:rPr>
              <a:t>2)    Charles Darwin was born in … .</a:t>
            </a:r>
          </a:p>
          <a:p>
            <a:pPr marL="457200" indent="-457200">
              <a:buAutoNum type="alphaLcParenR"/>
            </a:pPr>
            <a:r>
              <a:rPr lang="en-US" sz="2000" dirty="0" smtClean="0">
                <a:latin typeface="Times New Roman" pitchFamily="18" charset="0"/>
                <a:cs typeface="Times New Roman" pitchFamily="18" charset="0"/>
              </a:rPr>
              <a:t>Great Britain   b) the USA   c) Australia</a:t>
            </a:r>
          </a:p>
          <a:p>
            <a:pPr marL="457200" indent="-457200">
              <a:buNone/>
            </a:pPr>
            <a:r>
              <a:rPr lang="en-US" sz="2000" b="1" dirty="0" smtClean="0">
                <a:latin typeface="Times New Roman" pitchFamily="18" charset="0"/>
                <a:cs typeface="Times New Roman" pitchFamily="18" charset="0"/>
              </a:rPr>
              <a:t>3)    Some of Darwin’s relatives were interested in … .</a:t>
            </a:r>
          </a:p>
          <a:p>
            <a:pPr marL="457200" indent="-457200">
              <a:buAutoNum type="alphaLcParenR"/>
            </a:pPr>
            <a:r>
              <a:rPr lang="en-US" sz="2000" dirty="0" smtClean="0">
                <a:latin typeface="Times New Roman" pitchFamily="18" charset="0"/>
                <a:cs typeface="Times New Roman" pitchFamily="18" charset="0"/>
              </a:rPr>
              <a:t>painting   b) living things   c) writing stories </a:t>
            </a:r>
          </a:p>
          <a:p>
            <a:pPr marL="457200" indent="-457200">
              <a:buNone/>
            </a:pPr>
            <a:r>
              <a:rPr lang="en-US" sz="2000" b="1" dirty="0" smtClean="0">
                <a:latin typeface="Times New Roman" pitchFamily="18" charset="0"/>
                <a:cs typeface="Times New Roman" pitchFamily="18" charset="0"/>
              </a:rPr>
              <a:t>4)    At the beginning of the 19</a:t>
            </a:r>
            <a:r>
              <a:rPr lang="en-US" sz="2000" b="1" baseline="30000" dirty="0"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century he … .</a:t>
            </a:r>
          </a:p>
          <a:p>
            <a:pPr marL="457200" indent="-457200">
              <a:buAutoNum type="alphaLcParenR"/>
            </a:pPr>
            <a:r>
              <a:rPr lang="en-US" sz="2000" dirty="0" smtClean="0">
                <a:latin typeface="Times New Roman" pitchFamily="18" charset="0"/>
                <a:cs typeface="Times New Roman" pitchFamily="18" charset="0"/>
              </a:rPr>
              <a:t>made a voyage</a:t>
            </a:r>
          </a:p>
          <a:p>
            <a:pPr marL="457200" indent="-457200">
              <a:buAutoNum type="alphaLcParenR"/>
            </a:pPr>
            <a:r>
              <a:rPr lang="en-US" sz="2000" dirty="0" smtClean="0">
                <a:latin typeface="Times New Roman" pitchFamily="18" charset="0"/>
                <a:cs typeface="Times New Roman" pitchFamily="18" charset="0"/>
              </a:rPr>
              <a:t>had a train journey about South America</a:t>
            </a:r>
          </a:p>
          <a:p>
            <a:pPr marL="457200" indent="-457200">
              <a:buAutoNum type="alphaLcParenR"/>
            </a:pPr>
            <a:r>
              <a:rPr lang="en-US" sz="2000" dirty="0" smtClean="0">
                <a:latin typeface="Times New Roman" pitchFamily="18" charset="0"/>
                <a:cs typeface="Times New Roman" pitchFamily="18" charset="0"/>
              </a:rPr>
              <a:t>lived for some time on the Pacific Islands</a:t>
            </a:r>
          </a:p>
          <a:p>
            <a:pPr marL="457200" indent="-457200">
              <a:buAutoNum type="arabicParenR" startAt="5"/>
            </a:pPr>
            <a:r>
              <a:rPr lang="en-US" sz="2000" b="1" dirty="0" smtClean="0">
                <a:latin typeface="Times New Roman" pitchFamily="18" charset="0"/>
                <a:cs typeface="Times New Roman" pitchFamily="18" charset="0"/>
              </a:rPr>
              <a:t>Charles Darwin’s body lies … .</a:t>
            </a:r>
          </a:p>
          <a:p>
            <a:pPr marL="457200" indent="-457200">
              <a:buAutoNum type="alphaLcParenR"/>
            </a:pPr>
            <a:r>
              <a:rPr lang="en-US" sz="2000" dirty="0" smtClean="0">
                <a:latin typeface="Times New Roman" pitchFamily="18" charset="0"/>
                <a:cs typeface="Times New Roman" pitchFamily="18" charset="0"/>
              </a:rPr>
              <a:t>in one of the English cathedrals</a:t>
            </a:r>
          </a:p>
          <a:p>
            <a:pPr marL="457200" indent="-457200">
              <a:buAutoNum type="alphaLcParenR"/>
            </a:pPr>
            <a:r>
              <a:rPr lang="en-US" sz="2000" dirty="0" smtClean="0">
                <a:latin typeface="Times New Roman" pitchFamily="18" charset="0"/>
                <a:cs typeface="Times New Roman" pitchFamily="18" charset="0"/>
              </a:rPr>
              <a:t>on some Pacific island</a:t>
            </a:r>
          </a:p>
          <a:p>
            <a:pPr marL="457200" indent="-457200">
              <a:buAutoNum type="alphaLcParenR"/>
            </a:pPr>
            <a:r>
              <a:rPr lang="en-US" sz="2000" dirty="0" smtClean="0">
                <a:latin typeface="Times New Roman" pitchFamily="18" charset="0"/>
                <a:cs typeface="Times New Roman" pitchFamily="18" charset="0"/>
              </a:rPr>
              <a:t>on the Pacific coast of South America</a:t>
            </a:r>
          </a:p>
          <a:p>
            <a:pPr marL="457200" indent="-457200">
              <a:buAutoNum type="alphaLcParenR"/>
            </a:pPr>
            <a:endParaRPr lang="en-US" sz="2400" dirty="0" smtClean="0">
              <a:latin typeface="Times New Roman" pitchFamily="18" charset="0"/>
              <a:cs typeface="Times New Roman" pitchFamily="18" charset="0"/>
            </a:endParaRPr>
          </a:p>
          <a:p>
            <a:pPr marL="457200" indent="-457200">
              <a:buAutoNum type="alphaLcParenR"/>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1441438"/>
          </a:xfrm>
          <a:solidFill>
            <a:schemeClr val="accent6">
              <a:lumMod val="20000"/>
              <a:lumOff val="80000"/>
            </a:schemeClr>
          </a:solidFill>
          <a:ln>
            <a:solidFill>
              <a:schemeClr val="accent6">
                <a:lumMod val="50000"/>
              </a:schemeClr>
            </a:solidFill>
          </a:ln>
        </p:spPr>
        <p:txBody>
          <a:bodyPr>
            <a:normAutofit fontScale="90000"/>
          </a:bodyPr>
          <a:lstStyle/>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It is 9 p.m. now. Say how long it has been raining or snowing in these cities.</a:t>
            </a:r>
            <a:endParaRPr lang="ru-RU" dirty="0">
              <a:latin typeface="Times New Roman" pitchFamily="18" charset="0"/>
              <a:cs typeface="Times New Roman" pitchFamily="18" charset="0"/>
            </a:endParaRPr>
          </a:p>
        </p:txBody>
      </p:sp>
      <p:sp>
        <p:nvSpPr>
          <p:cNvPr id="12" name="Текст 11"/>
          <p:cNvSpPr>
            <a:spLocks noGrp="1"/>
          </p:cNvSpPr>
          <p:nvPr>
            <p:ph type="body" sz="half" idx="2"/>
          </p:nvPr>
        </p:nvSpPr>
        <p:spPr>
          <a:xfrm>
            <a:off x="500034" y="1928802"/>
            <a:ext cx="2928958" cy="4500594"/>
          </a:xfrm>
          <a:solidFill>
            <a:schemeClr val="accent6">
              <a:lumMod val="20000"/>
              <a:lumOff val="80000"/>
            </a:schemeClr>
          </a:solidFill>
          <a:ln>
            <a:solidFill>
              <a:schemeClr val="accent2">
                <a:lumMod val="75000"/>
              </a:schemeClr>
            </a:solidFill>
          </a:ln>
        </p:spPr>
        <p:txBody>
          <a:bodyPr>
            <a:normAutofit/>
          </a:bodyPr>
          <a:lstStyle/>
          <a:p>
            <a:r>
              <a:rPr lang="en-US" sz="1800" b="1" i="1" dirty="0" smtClean="0">
                <a:latin typeface="Times New Roman" pitchFamily="18" charset="0"/>
                <a:cs typeface="Times New Roman" pitchFamily="18" charset="0"/>
              </a:rPr>
              <a:t>Example:</a:t>
            </a:r>
          </a:p>
          <a:p>
            <a:pPr marL="342900" indent="-342900">
              <a:buAutoNum type="arabicParenR"/>
            </a:pPr>
            <a:r>
              <a:rPr lang="en-US" sz="1800" b="1" dirty="0" smtClean="0">
                <a:latin typeface="Times New Roman" pitchFamily="18" charset="0"/>
                <a:cs typeface="Times New Roman" pitchFamily="18" charset="0"/>
              </a:rPr>
              <a:t>It has been snowing in New York since 8 p.m.</a:t>
            </a:r>
          </a:p>
          <a:p>
            <a:pPr marL="342900" indent="-342900">
              <a:buAutoNum type="arabicParenR"/>
            </a:pPr>
            <a:endParaRPr lang="en-US" sz="1800" b="1" dirty="0" smtClean="0">
              <a:latin typeface="Times New Roman" pitchFamily="18" charset="0"/>
              <a:cs typeface="Times New Roman" pitchFamily="18" charset="0"/>
            </a:endParaRPr>
          </a:p>
          <a:p>
            <a:pPr marL="342900" indent="-342900">
              <a:buAutoNum type="arabicParenR"/>
            </a:pPr>
            <a:r>
              <a:rPr lang="en-US" sz="1800" b="1" dirty="0" smtClean="0">
                <a:latin typeface="Times New Roman" pitchFamily="18" charset="0"/>
                <a:cs typeface="Times New Roman" pitchFamily="18" charset="0"/>
              </a:rPr>
              <a:t>It has been snowing in New York for an hour.</a:t>
            </a:r>
            <a:endParaRPr lang="ru-RU" sz="1800" b="1" dirty="0">
              <a:latin typeface="Times New Roman" pitchFamily="18" charset="0"/>
              <a:cs typeface="Times New Roman" pitchFamily="18" charset="0"/>
            </a:endParaRPr>
          </a:p>
        </p:txBody>
      </p:sp>
      <p:pic>
        <p:nvPicPr>
          <p:cNvPr id="4098" name="Picture 2" descr="G:\загрузка\Часы.png"/>
          <p:cNvPicPr>
            <a:picLocks noChangeAspect="1" noChangeArrowheads="1"/>
          </p:cNvPicPr>
          <p:nvPr/>
        </p:nvPicPr>
        <p:blipFill>
          <a:blip r:embed="rId2" cstate="print"/>
          <a:srcRect/>
          <a:stretch>
            <a:fillRect/>
          </a:stretch>
        </p:blipFill>
        <p:spPr bwMode="auto">
          <a:xfrm>
            <a:off x="1071538" y="-142900"/>
            <a:ext cx="1357322" cy="1357322"/>
          </a:xfrm>
          <a:prstGeom prst="rect">
            <a:avLst/>
          </a:prstGeom>
          <a:noFill/>
        </p:spPr>
      </p:pic>
      <p:pic>
        <p:nvPicPr>
          <p:cNvPr id="1026" name="Picture 2" descr="G:\загрузка\CСнегопад в СЩА.png"/>
          <p:cNvPicPr>
            <a:picLocks noChangeAspect="1" noChangeArrowheads="1"/>
          </p:cNvPicPr>
          <p:nvPr/>
        </p:nvPicPr>
        <p:blipFill>
          <a:blip r:embed="rId3" cstate="print"/>
          <a:srcRect l="7901" t="4444" b="22223"/>
          <a:stretch>
            <a:fillRect/>
          </a:stretch>
        </p:blipFill>
        <p:spPr bwMode="auto">
          <a:xfrm>
            <a:off x="1142976" y="3929066"/>
            <a:ext cx="1451084" cy="2143140"/>
          </a:xfrm>
          <a:prstGeom prst="rect">
            <a:avLst/>
          </a:prstGeom>
          <a:noFill/>
        </p:spPr>
      </p:pic>
      <p:pic>
        <p:nvPicPr>
          <p:cNvPr id="1027" name="Picture 3" descr="G:\загрузка\Снегопад в Москве.jpg"/>
          <p:cNvPicPr>
            <a:picLocks noGrp="1" noChangeAspect="1" noChangeArrowheads="1"/>
          </p:cNvPicPr>
          <p:nvPr>
            <p:ph idx="1"/>
          </p:nvPr>
        </p:nvPicPr>
        <p:blipFill>
          <a:blip r:embed="rId4" cstate="print"/>
          <a:srcRect/>
          <a:stretch>
            <a:fillRect/>
          </a:stretch>
        </p:blipFill>
        <p:spPr bwMode="auto">
          <a:xfrm>
            <a:off x="4214810" y="214290"/>
            <a:ext cx="1857388" cy="1714512"/>
          </a:xfrm>
          <a:prstGeom prst="rect">
            <a:avLst/>
          </a:prstGeom>
          <a:noFill/>
        </p:spPr>
      </p:pic>
      <p:pic>
        <p:nvPicPr>
          <p:cNvPr id="1028" name="Picture 4" descr="G:\загрузка\Париж.jpg"/>
          <p:cNvPicPr>
            <a:picLocks noChangeAspect="1" noChangeArrowheads="1"/>
          </p:cNvPicPr>
          <p:nvPr/>
        </p:nvPicPr>
        <p:blipFill>
          <a:blip r:embed="rId5" cstate="print"/>
          <a:srcRect/>
          <a:stretch>
            <a:fillRect/>
          </a:stretch>
        </p:blipFill>
        <p:spPr bwMode="auto">
          <a:xfrm>
            <a:off x="6429388" y="2357430"/>
            <a:ext cx="2500330" cy="1643074"/>
          </a:xfrm>
          <a:prstGeom prst="rect">
            <a:avLst/>
          </a:prstGeom>
          <a:noFill/>
        </p:spPr>
      </p:pic>
      <p:pic>
        <p:nvPicPr>
          <p:cNvPr id="1029" name="Picture 5" descr="G:\загрузка\Питер.jpg"/>
          <p:cNvPicPr>
            <a:picLocks noChangeAspect="1" noChangeArrowheads="1"/>
          </p:cNvPicPr>
          <p:nvPr/>
        </p:nvPicPr>
        <p:blipFill>
          <a:blip r:embed="rId6" cstate="print"/>
          <a:srcRect/>
          <a:stretch>
            <a:fillRect/>
          </a:stretch>
        </p:blipFill>
        <p:spPr bwMode="auto">
          <a:xfrm>
            <a:off x="4000496" y="4500570"/>
            <a:ext cx="2059887" cy="1643074"/>
          </a:xfrm>
          <a:prstGeom prst="rect">
            <a:avLst/>
          </a:prstGeom>
          <a:noFill/>
        </p:spPr>
      </p:pic>
      <p:pic>
        <p:nvPicPr>
          <p:cNvPr id="1030" name="Picture 6" descr="G:\загрузка\Рим.jpg"/>
          <p:cNvPicPr>
            <a:picLocks noChangeAspect="1" noChangeArrowheads="1"/>
          </p:cNvPicPr>
          <p:nvPr/>
        </p:nvPicPr>
        <p:blipFill>
          <a:blip r:embed="rId7" cstate="print"/>
          <a:srcRect/>
          <a:stretch>
            <a:fillRect/>
          </a:stretch>
        </p:blipFill>
        <p:spPr bwMode="auto">
          <a:xfrm>
            <a:off x="6572264" y="214290"/>
            <a:ext cx="2085961" cy="1517432"/>
          </a:xfrm>
          <a:prstGeom prst="rect">
            <a:avLst/>
          </a:prstGeom>
          <a:noFill/>
        </p:spPr>
      </p:pic>
      <p:pic>
        <p:nvPicPr>
          <p:cNvPr id="1031" name="Picture 7" descr="G:\загрузка\Лондон.jpg"/>
          <p:cNvPicPr>
            <a:picLocks noChangeAspect="1" noChangeArrowheads="1"/>
          </p:cNvPicPr>
          <p:nvPr/>
        </p:nvPicPr>
        <p:blipFill>
          <a:blip r:embed="rId8" cstate="print"/>
          <a:srcRect/>
          <a:stretch>
            <a:fillRect/>
          </a:stretch>
        </p:blipFill>
        <p:spPr bwMode="auto">
          <a:xfrm>
            <a:off x="6715140" y="4500570"/>
            <a:ext cx="1857388" cy="1714512"/>
          </a:xfrm>
          <a:prstGeom prst="rect">
            <a:avLst/>
          </a:prstGeom>
          <a:noFill/>
        </p:spPr>
      </p:pic>
      <p:pic>
        <p:nvPicPr>
          <p:cNvPr id="1032" name="Picture 8" descr="G:\загрузка\Вашингтон.jpg"/>
          <p:cNvPicPr>
            <a:picLocks noChangeAspect="1" noChangeArrowheads="1"/>
          </p:cNvPicPr>
          <p:nvPr/>
        </p:nvPicPr>
        <p:blipFill>
          <a:blip r:embed="rId9" cstate="print"/>
          <a:srcRect/>
          <a:stretch>
            <a:fillRect/>
          </a:stretch>
        </p:blipFill>
        <p:spPr bwMode="auto">
          <a:xfrm>
            <a:off x="3857620" y="2428868"/>
            <a:ext cx="2272530" cy="1571636"/>
          </a:xfrm>
          <a:prstGeom prst="rect">
            <a:avLst/>
          </a:prstGeom>
          <a:noFill/>
        </p:spPr>
      </p:pic>
      <p:sp>
        <p:nvSpPr>
          <p:cNvPr id="22" name="Прямоугольник 21"/>
          <p:cNvSpPr/>
          <p:nvPr/>
        </p:nvSpPr>
        <p:spPr>
          <a:xfrm>
            <a:off x="4286248" y="1928802"/>
            <a:ext cx="164307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since 9 a.m.</a:t>
            </a:r>
            <a:endParaRPr lang="ru-RU" dirty="0">
              <a:solidFill>
                <a:schemeClr val="tx1"/>
              </a:solidFill>
            </a:endParaRPr>
          </a:p>
        </p:txBody>
      </p:sp>
      <p:sp>
        <p:nvSpPr>
          <p:cNvPr id="24" name="Прямоугольник 23"/>
          <p:cNvSpPr/>
          <p:nvPr/>
        </p:nvSpPr>
        <p:spPr>
          <a:xfrm>
            <a:off x="6715140" y="1785926"/>
            <a:ext cx="178595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since 11 a.m.</a:t>
            </a:r>
            <a:endParaRPr lang="ru-RU" dirty="0">
              <a:solidFill>
                <a:schemeClr val="tx1"/>
              </a:solidFill>
            </a:endParaRPr>
          </a:p>
        </p:txBody>
      </p:sp>
      <p:sp>
        <p:nvSpPr>
          <p:cNvPr id="25" name="Прямоугольник 24"/>
          <p:cNvSpPr/>
          <p:nvPr/>
        </p:nvSpPr>
        <p:spPr>
          <a:xfrm>
            <a:off x="4286248" y="4000504"/>
            <a:ext cx="155734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since 3 p.m.</a:t>
            </a:r>
            <a:endParaRPr lang="ru-RU" dirty="0">
              <a:solidFill>
                <a:schemeClr val="tx1"/>
              </a:solidFill>
            </a:endParaRPr>
          </a:p>
        </p:txBody>
      </p:sp>
      <p:sp>
        <p:nvSpPr>
          <p:cNvPr id="26" name="Прямоугольник 25"/>
          <p:cNvSpPr/>
          <p:nvPr/>
        </p:nvSpPr>
        <p:spPr>
          <a:xfrm>
            <a:off x="6715140" y="4000504"/>
            <a:ext cx="192882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 since 1 p.m.</a:t>
            </a:r>
            <a:endParaRPr lang="ru-RU" dirty="0">
              <a:solidFill>
                <a:schemeClr val="tx1"/>
              </a:solidFill>
            </a:endParaRPr>
          </a:p>
        </p:txBody>
      </p:sp>
      <p:sp>
        <p:nvSpPr>
          <p:cNvPr id="27" name="Прямоугольник 26"/>
          <p:cNvSpPr/>
          <p:nvPr/>
        </p:nvSpPr>
        <p:spPr>
          <a:xfrm>
            <a:off x="4214810" y="6143644"/>
            <a:ext cx="157163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 since 6 p.m.</a:t>
            </a:r>
            <a:endParaRPr lang="ru-RU" dirty="0">
              <a:solidFill>
                <a:schemeClr val="tx1"/>
              </a:solidFill>
            </a:endParaRPr>
          </a:p>
        </p:txBody>
      </p:sp>
      <p:sp>
        <p:nvSpPr>
          <p:cNvPr id="28" name="Прямоугольник 27"/>
          <p:cNvSpPr/>
          <p:nvPr/>
        </p:nvSpPr>
        <p:spPr>
          <a:xfrm>
            <a:off x="6858016" y="6215082"/>
            <a:ext cx="164307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 since noon</a:t>
            </a:r>
            <a:endParaRPr lang="ru-RU" dirty="0">
              <a:solidFill>
                <a:schemeClr val="tx1"/>
              </a:solidFill>
            </a:endParaRPr>
          </a:p>
        </p:txBody>
      </p:sp>
      <p:sp>
        <p:nvSpPr>
          <p:cNvPr id="29" name="Прямоугольник 28"/>
          <p:cNvSpPr/>
          <p:nvPr/>
        </p:nvSpPr>
        <p:spPr>
          <a:xfrm>
            <a:off x="1142976" y="6072206"/>
            <a:ext cx="142876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since 8 p.m.</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439718"/>
          </a:xfrm>
        </p:spPr>
        <p:txBody>
          <a:bodyPr>
            <a:normAutofit fontScale="90000"/>
          </a:bodyPr>
          <a:lstStyle/>
          <a:p>
            <a:r>
              <a:rPr lang="en-US" sz="2000" b="1" dirty="0" smtClean="0">
                <a:latin typeface="Times New Roman" pitchFamily="18" charset="0"/>
                <a:cs typeface="Times New Roman" pitchFamily="18" charset="0"/>
              </a:rPr>
              <a:t>Read the dialogues, then make your own dialogues with the words on the right.</a:t>
            </a:r>
            <a:endParaRPr lang="ru-RU" sz="20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457200" y="857232"/>
            <a:ext cx="4038600" cy="5268931"/>
          </a:xfrm>
          <a:solidFill>
            <a:schemeClr val="accent3">
              <a:lumMod val="40000"/>
              <a:lumOff val="60000"/>
            </a:schemeClr>
          </a:solidFill>
          <a:ln>
            <a:solidFill>
              <a:schemeClr val="accent3">
                <a:lumMod val="50000"/>
              </a:schemeClr>
            </a:solidFill>
          </a:ln>
        </p:spPr>
        <p:txBody>
          <a:bodyPr>
            <a:normAutofit fontScale="92500"/>
          </a:bodyPr>
          <a:lstStyle/>
          <a:p>
            <a:pPr marL="457200" indent="-457200">
              <a:buAutoNum type="arabicParenR"/>
            </a:pPr>
            <a:r>
              <a:rPr lang="en-US" sz="2300" b="1" dirty="0" smtClean="0">
                <a:latin typeface="Times New Roman" pitchFamily="18" charset="0"/>
                <a:cs typeface="Times New Roman" pitchFamily="18" charset="0"/>
              </a:rPr>
              <a:t>- Your </a:t>
            </a:r>
            <a:r>
              <a:rPr lang="en-US" sz="2300" b="1" u="sng" dirty="0" smtClean="0">
                <a:latin typeface="Times New Roman" pitchFamily="18" charset="0"/>
                <a:cs typeface="Times New Roman" pitchFamily="18" charset="0"/>
              </a:rPr>
              <a:t>dog </a:t>
            </a:r>
            <a:r>
              <a:rPr lang="en-US" sz="2300" b="1" dirty="0" smtClean="0">
                <a:latin typeface="Times New Roman" pitchFamily="18" charset="0"/>
                <a:cs typeface="Times New Roman" pitchFamily="18" charset="0"/>
              </a:rPr>
              <a:t>is so clever. Have you taught it this year?</a:t>
            </a:r>
          </a:p>
          <a:p>
            <a:pPr marL="457200" indent="-457200">
              <a:buNone/>
            </a:pPr>
            <a:r>
              <a:rPr lang="en-US" sz="2300" b="1" dirty="0" smtClean="0">
                <a:latin typeface="Times New Roman" pitchFamily="18" charset="0"/>
                <a:cs typeface="Times New Roman" pitchFamily="18" charset="0"/>
              </a:rPr>
              <a:t>      - Oh, no. I’ve been training it for years.</a:t>
            </a:r>
          </a:p>
          <a:p>
            <a:pPr marL="457200" indent="-457200">
              <a:buNone/>
            </a:pPr>
            <a:r>
              <a:rPr lang="en-US" sz="2300" b="1" dirty="0" smtClean="0">
                <a:latin typeface="Times New Roman" pitchFamily="18" charset="0"/>
                <a:cs typeface="Times New Roman" pitchFamily="18" charset="0"/>
              </a:rPr>
              <a:t>2)   - Your </a:t>
            </a:r>
            <a:r>
              <a:rPr lang="en-US" sz="2300" b="1" u="sng" dirty="0" smtClean="0">
                <a:latin typeface="Times New Roman" pitchFamily="18" charset="0"/>
                <a:cs typeface="Times New Roman" pitchFamily="18" charset="0"/>
              </a:rPr>
              <a:t>roses </a:t>
            </a:r>
            <a:r>
              <a:rPr lang="en-US" sz="2300" b="1" dirty="0" smtClean="0">
                <a:latin typeface="Times New Roman" pitchFamily="18" charset="0"/>
                <a:cs typeface="Times New Roman" pitchFamily="18" charset="0"/>
              </a:rPr>
              <a:t>are so beautiful. Have you planted them this year?</a:t>
            </a:r>
          </a:p>
          <a:p>
            <a:pPr marL="457200" indent="-457200">
              <a:buNone/>
            </a:pPr>
            <a:r>
              <a:rPr lang="en-US" sz="2300" b="1" dirty="0" smtClean="0">
                <a:latin typeface="Times New Roman" pitchFamily="18" charset="0"/>
                <a:cs typeface="Times New Roman" pitchFamily="18" charset="0"/>
              </a:rPr>
              <a:t>      - Oh, no. I’ve been growing them for years.  </a:t>
            </a:r>
          </a:p>
          <a:p>
            <a:pPr marL="457200" indent="-457200">
              <a:buNone/>
            </a:pPr>
            <a:r>
              <a:rPr lang="en-US" sz="2300" b="1" dirty="0" smtClean="0">
                <a:latin typeface="Times New Roman" pitchFamily="18" charset="0"/>
                <a:cs typeface="Times New Roman" pitchFamily="18" charset="0"/>
              </a:rPr>
              <a:t>3)   - You have a wonderful stamps collection of </a:t>
            </a:r>
            <a:r>
              <a:rPr lang="en-US" sz="2300" b="1" u="sng" dirty="0" smtClean="0">
                <a:latin typeface="Times New Roman" pitchFamily="18" charset="0"/>
                <a:cs typeface="Times New Roman" pitchFamily="18" charset="0"/>
              </a:rPr>
              <a:t>butterflies.</a:t>
            </a:r>
            <a:r>
              <a:rPr lang="en-US" sz="2300" b="1" dirty="0" smtClean="0">
                <a:latin typeface="Times New Roman" pitchFamily="18" charset="0"/>
                <a:cs typeface="Times New Roman" pitchFamily="18" charset="0"/>
              </a:rPr>
              <a:t> When did you start it?</a:t>
            </a:r>
          </a:p>
          <a:p>
            <a:pPr marL="457200" indent="-457200">
              <a:buNone/>
            </a:pPr>
            <a:r>
              <a:rPr lang="en-US" sz="2300" b="1" dirty="0" smtClean="0">
                <a:latin typeface="Times New Roman" pitchFamily="18" charset="0"/>
                <a:cs typeface="Times New Roman" pitchFamily="18" charset="0"/>
              </a:rPr>
              <a:t>      - I’ve been collecting them for years.</a:t>
            </a:r>
            <a:endParaRPr lang="ru-RU" sz="2300" b="1" dirty="0">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857232"/>
            <a:ext cx="4038600" cy="5268931"/>
          </a:xfrm>
          <a:solidFill>
            <a:schemeClr val="accent3">
              <a:lumMod val="40000"/>
              <a:lumOff val="60000"/>
            </a:schemeClr>
          </a:solidFill>
          <a:ln>
            <a:solidFill>
              <a:schemeClr val="accent3">
                <a:lumMod val="50000"/>
              </a:schemeClr>
            </a:solidFill>
          </a:ln>
        </p:spPr>
        <p:txBody>
          <a:bodyPr>
            <a:normAutofit fontScale="92500"/>
          </a:bodyPr>
          <a:lstStyle/>
          <a:p>
            <a:pPr>
              <a:buNone/>
            </a:pPr>
            <a:r>
              <a:rPr lang="en-US" sz="2100" dirty="0" smtClean="0">
                <a:latin typeface="Times New Roman" pitchFamily="18" charset="0"/>
                <a:cs typeface="Times New Roman" pitchFamily="18" charset="0"/>
              </a:rPr>
              <a:t>   </a:t>
            </a:r>
            <a:r>
              <a:rPr lang="en-US" sz="2100" b="1" dirty="0" smtClean="0">
                <a:latin typeface="Times New Roman" pitchFamily="18" charset="0"/>
                <a:cs typeface="Times New Roman" pitchFamily="18" charset="0"/>
              </a:rPr>
              <a:t>cat</a:t>
            </a:r>
          </a:p>
          <a:p>
            <a:pPr>
              <a:buNone/>
            </a:pPr>
            <a:r>
              <a:rPr lang="en-US" sz="2100" b="1" dirty="0" smtClean="0">
                <a:latin typeface="Times New Roman" pitchFamily="18" charset="0"/>
                <a:cs typeface="Times New Roman" pitchFamily="18" charset="0"/>
              </a:rPr>
              <a:t>   parrot</a:t>
            </a:r>
          </a:p>
          <a:p>
            <a:pPr>
              <a:buNone/>
            </a:pPr>
            <a:r>
              <a:rPr lang="en-US" sz="2100" b="1" dirty="0" smtClean="0">
                <a:latin typeface="Times New Roman" pitchFamily="18" charset="0"/>
                <a:cs typeface="Times New Roman" pitchFamily="18" charset="0"/>
              </a:rPr>
              <a:t>   guinea-pig</a:t>
            </a:r>
          </a:p>
          <a:p>
            <a:pPr>
              <a:buNone/>
            </a:pPr>
            <a:endParaRPr lang="en-US" sz="2100" b="1" dirty="0" smtClean="0">
              <a:latin typeface="Times New Roman" pitchFamily="18" charset="0"/>
              <a:cs typeface="Times New Roman" pitchFamily="18" charset="0"/>
            </a:endParaRPr>
          </a:p>
          <a:p>
            <a:pPr>
              <a:buNone/>
            </a:pPr>
            <a:r>
              <a:rPr lang="en-US" sz="2100" b="1" dirty="0" smtClean="0">
                <a:latin typeface="Times New Roman" pitchFamily="18" charset="0"/>
                <a:cs typeface="Times New Roman" pitchFamily="18" charset="0"/>
              </a:rPr>
              <a:t>   tulips</a:t>
            </a:r>
          </a:p>
          <a:p>
            <a:pPr>
              <a:buNone/>
            </a:pPr>
            <a:r>
              <a:rPr lang="en-US" sz="2100" b="1" dirty="0" smtClean="0">
                <a:latin typeface="Times New Roman" pitchFamily="18" charset="0"/>
                <a:cs typeface="Times New Roman" pitchFamily="18" charset="0"/>
              </a:rPr>
              <a:t>   lilies</a:t>
            </a:r>
          </a:p>
          <a:p>
            <a:pPr>
              <a:buNone/>
            </a:pPr>
            <a:r>
              <a:rPr lang="en-US" sz="2100" b="1" dirty="0" smtClean="0">
                <a:latin typeface="Times New Roman" pitchFamily="18" charset="0"/>
                <a:cs typeface="Times New Roman" pitchFamily="18" charset="0"/>
              </a:rPr>
              <a:t>   bluebells</a:t>
            </a:r>
          </a:p>
          <a:p>
            <a:pPr>
              <a:buNone/>
            </a:pPr>
            <a:endParaRPr lang="en-US" sz="2100" b="1" dirty="0" smtClean="0">
              <a:latin typeface="Times New Roman" pitchFamily="18" charset="0"/>
              <a:cs typeface="Times New Roman" pitchFamily="18" charset="0"/>
            </a:endParaRPr>
          </a:p>
          <a:p>
            <a:pPr>
              <a:buNone/>
            </a:pPr>
            <a:endParaRPr lang="en-US" sz="2100" b="1" dirty="0" smtClean="0">
              <a:latin typeface="Times New Roman" pitchFamily="18" charset="0"/>
              <a:cs typeface="Times New Roman" pitchFamily="18" charset="0"/>
            </a:endParaRPr>
          </a:p>
          <a:p>
            <a:pPr>
              <a:buNone/>
            </a:pPr>
            <a:r>
              <a:rPr lang="en-US" sz="2100" b="1" dirty="0" smtClean="0">
                <a:latin typeface="Times New Roman" pitchFamily="18" charset="0"/>
                <a:cs typeface="Times New Roman" pitchFamily="18" charset="0"/>
              </a:rPr>
              <a:t>   dragonflies</a:t>
            </a:r>
          </a:p>
          <a:p>
            <a:pPr>
              <a:buNone/>
            </a:pPr>
            <a:r>
              <a:rPr lang="en-US" sz="2100" b="1" dirty="0" smtClean="0">
                <a:latin typeface="Times New Roman" pitchFamily="18" charset="0"/>
                <a:cs typeface="Times New Roman" pitchFamily="18" charset="0"/>
              </a:rPr>
              <a:t>   budgies</a:t>
            </a:r>
          </a:p>
          <a:p>
            <a:pPr>
              <a:buNone/>
            </a:pPr>
            <a:r>
              <a:rPr lang="en-US" sz="2100" b="1" dirty="0" smtClean="0">
                <a:latin typeface="Times New Roman" pitchFamily="18" charset="0"/>
                <a:cs typeface="Times New Roman" pitchFamily="18" charset="0"/>
              </a:rPr>
              <a:t>   monkeys</a:t>
            </a:r>
            <a:endParaRPr lang="ru-RU" sz="2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7468831</TotalTime>
  <Words>1036</Words>
  <Application>Microsoft Office PowerPoint</Application>
  <PresentationFormat>Экран (4:3)</PresentationFormat>
  <Paragraphs>166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Read and find an odd word:</vt:lpstr>
      <vt:lpstr>Презентация PowerPoint</vt:lpstr>
      <vt:lpstr>Theme:</vt:lpstr>
      <vt:lpstr>Answer the questions:</vt:lpstr>
      <vt:lpstr>Charles Darwin (1809 – 1882)</vt:lpstr>
      <vt:lpstr>Choose the right variants to complete the sentences.</vt:lpstr>
      <vt:lpstr>   It is 9 p.m. now. Say how long it has been raining or snowing in these cities.</vt:lpstr>
      <vt:lpstr>Read the dialogues, then make your own dialogues with the words on the right.</vt:lpstr>
      <vt:lpstr>Phrasal verbs</vt:lpstr>
      <vt:lpstr>Complete the sentences with  up, off, out.</vt:lpstr>
      <vt:lpstr>Word Building</vt:lpstr>
      <vt:lpstr>Build the adjectives with –able and complete the sentences</vt:lpstr>
      <vt:lpstr>It’s time to relax</vt:lpstr>
      <vt:lpstr>Is keeping animals in the zoo a good idea? Read the lists of pros and cons. What is your answer to the question? </vt:lpstr>
      <vt:lpstr>Describe a zoo you have once visited or an ideal zoo.</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and choose an odd word</dc:title>
  <dc:creator>User</dc:creator>
  <cp:lastModifiedBy>Admin</cp:lastModifiedBy>
  <cp:revision>96</cp:revision>
  <dcterms:created xsi:type="dcterms:W3CDTF">2016-03-09T13:08:08Z</dcterms:created>
  <dcterms:modified xsi:type="dcterms:W3CDTF">2016-03-20T11:54:02Z</dcterms:modified>
</cp:coreProperties>
</file>