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6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3" r:id="rId8"/>
    <p:sldId id="264" r:id="rId9"/>
    <p:sldId id="278" r:id="rId10"/>
    <p:sldId id="265" r:id="rId11"/>
    <p:sldId id="266" r:id="rId12"/>
    <p:sldId id="267" r:id="rId13"/>
    <p:sldId id="269" r:id="rId14"/>
    <p:sldId id="279" r:id="rId15"/>
    <p:sldId id="280" r:id="rId16"/>
    <p:sldId id="270" r:id="rId17"/>
    <p:sldId id="271" r:id="rId18"/>
    <p:sldId id="272" r:id="rId19"/>
    <p:sldId id="273" r:id="rId20"/>
    <p:sldId id="287" r:id="rId21"/>
    <p:sldId id="276" r:id="rId22"/>
    <p:sldId id="281" r:id="rId23"/>
    <p:sldId id="282" r:id="rId24"/>
    <p:sldId id="283" r:id="rId25"/>
    <p:sldId id="284" r:id="rId26"/>
    <p:sldId id="285" r:id="rId27"/>
    <p:sldId id="286" r:id="rId28"/>
    <p:sldId id="294" r:id="rId29"/>
    <p:sldId id="288" r:id="rId30"/>
    <p:sldId id="295" r:id="rId31"/>
    <p:sldId id="289" r:id="rId32"/>
    <p:sldId id="296" r:id="rId33"/>
    <p:sldId id="290" r:id="rId34"/>
    <p:sldId id="297" r:id="rId35"/>
    <p:sldId id="291" r:id="rId36"/>
    <p:sldId id="298" r:id="rId37"/>
    <p:sldId id="292" r:id="rId38"/>
    <p:sldId id="299" r:id="rId39"/>
    <p:sldId id="293" r:id="rId40"/>
    <p:sldId id="274" r:id="rId4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33FF"/>
    <a:srgbClr val="008000"/>
    <a:srgbClr val="0000CC"/>
    <a:srgbClr val="000066"/>
    <a:srgbClr val="00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66" d="100"/>
          <a:sy n="66" d="100"/>
        </p:scale>
        <p:origin x="-636" y="-1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31.03.2016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926733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31.03.2016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505271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31.03.2016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967467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31.03.2016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870323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31.03.2016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341013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31.03.2016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854380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31.03.2016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296600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31.03.2016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94501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31.03.2016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847257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31.03.2016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276062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31.03.2016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383563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31.03.2016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689529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hyperlink" Target="https://ru.wikipedia.org/wiki/II_%D0%B2%D0%B5%D0%BA_%D0%B4%D0%BE_%D0%BD._%D1%8D." TargetMode="External"/><Relationship Id="rId3" Type="http://schemas.openxmlformats.org/officeDocument/2006/relationships/hyperlink" Target="https://ru.wikipedia.org/wiki/120_%D0%B4%D0%BE_%D0%BD._%D1%8D." TargetMode="External"/><Relationship Id="rId7" Type="http://schemas.openxmlformats.org/officeDocument/2006/relationships/hyperlink" Target="https://ru.wikipedia.org/wiki/%D0%9C%D0%B0%D1%82%D0%B5%D0%BC%D0%B0%D1%82%D0%B8%D0%BA%D0%B0" TargetMode="External"/><Relationship Id="rId2" Type="http://schemas.openxmlformats.org/officeDocument/2006/relationships/hyperlink" Target="https://ru.wikipedia.org/wiki/190_%D0%B4%D0%BE_%D0%BD._%D1%8D." TargetMode="External"/><Relationship Id="rId1" Type="http://schemas.openxmlformats.org/officeDocument/2006/relationships/slideLayout" Target="../slideLayouts/slideLayout4.xml"/><Relationship Id="rId6" Type="http://schemas.openxmlformats.org/officeDocument/2006/relationships/hyperlink" Target="https://ru.wikipedia.org/wiki/%D0%93%D0%B5%D0%BE%D0%B3%D1%80%D0%B0%D1%84" TargetMode="External"/><Relationship Id="rId5" Type="http://schemas.openxmlformats.org/officeDocument/2006/relationships/hyperlink" Target="https://ru.wikipedia.org/wiki/%D0%9C%D0%B5%D1%85%D0%B0%D0%BD%D0%B8%D0%BA%D0%B0" TargetMode="External"/><Relationship Id="rId4" Type="http://schemas.openxmlformats.org/officeDocument/2006/relationships/hyperlink" Target="https://ru.wikipedia.org/wiki/%D0%90%D1%81%D1%82%D1%80%D0%BE%D0%BD%D0%BE%D0%BC%D0%B8%D1%8F_%D0%94%D1%80%D0%B5%D0%B2%D0%BD%D0%B5%D0%B9_%D0%93%D1%80%D0%B5%D1%86%D0%B8%D0%B8" TargetMode="External"/><Relationship Id="rId9" Type="http://schemas.openxmlformats.org/officeDocument/2006/relationships/image" Target="../media/image10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4" Type="http://schemas.microsoft.com/office/2007/relationships/hdphoto" Target="../media/hdphoto4.wdp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476672"/>
            <a:ext cx="8064896" cy="2592288"/>
          </a:xfrm>
        </p:spPr>
        <p:txBody>
          <a:bodyPr>
            <a:normAutofit/>
          </a:bodyPr>
          <a:lstStyle/>
          <a:p>
            <a:r>
              <a:rPr lang="ru-RU" sz="54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Декартова система координат на плоскости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55576" y="4293096"/>
            <a:ext cx="7992888" cy="1896616"/>
          </a:xfrm>
        </p:spPr>
        <p:txBody>
          <a:bodyPr>
            <a:normAutofit fontScale="92500" lnSpcReduction="10000"/>
          </a:bodyPr>
          <a:lstStyle/>
          <a:p>
            <a:r>
              <a:rPr lang="ru-RU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Дополнение к уроку-практикуму  в 6 классе</a:t>
            </a:r>
          </a:p>
          <a:p>
            <a:r>
              <a:rPr lang="ru-RU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Серажим</a:t>
            </a:r>
            <a:r>
              <a:rPr lang="ru-RU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Н.А.</a:t>
            </a:r>
            <a:br>
              <a:rPr lang="ru-RU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учитель математики МБОУ «школа № 11          г. Феодосии Республики Крым»</a:t>
            </a:r>
            <a:endParaRPr lang="ru-RU" dirty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328299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i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- Как определить абсциссу точки на координатной плоскости?</a:t>
            </a:r>
            <a:endParaRPr lang="ru-RU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1567613"/>
            <a:ext cx="6823179" cy="540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Прямая соединительная линия 4"/>
          <p:cNvCxnSpPr/>
          <p:nvPr/>
        </p:nvCxnSpPr>
        <p:spPr>
          <a:xfrm>
            <a:off x="5220072" y="2924944"/>
            <a:ext cx="0" cy="1800200"/>
          </a:xfrm>
          <a:prstGeom prst="line">
            <a:avLst/>
          </a:prstGeom>
          <a:ln w="28575">
            <a:solidFill>
              <a:srgbClr val="FF0000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1166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30314" y="476671"/>
            <a:ext cx="8229600" cy="1265921"/>
          </a:xfrm>
        </p:spPr>
        <p:txBody>
          <a:bodyPr>
            <a:normAutofit fontScale="90000"/>
          </a:bodyPr>
          <a:lstStyle/>
          <a:p>
            <a:r>
              <a:rPr lang="ru-RU" b="1" i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- Как определить ординату точки на координатной плоскости?</a:t>
            </a:r>
            <a:br>
              <a:rPr lang="ru-RU" b="1" i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1412775"/>
            <a:ext cx="7005131" cy="554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Прямая соединительная линия 4"/>
          <p:cNvCxnSpPr/>
          <p:nvPr/>
        </p:nvCxnSpPr>
        <p:spPr>
          <a:xfrm flipH="1">
            <a:off x="3995936" y="2780928"/>
            <a:ext cx="1296144" cy="0"/>
          </a:xfrm>
          <a:prstGeom prst="line">
            <a:avLst/>
          </a:prstGeom>
          <a:ln w="38100">
            <a:solidFill>
              <a:srgbClr val="FF0000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435351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i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- Сколько координат имеет точка на координатной плоскости?</a:t>
            </a:r>
            <a:endParaRPr lang="ru-RU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1567613"/>
            <a:ext cx="6823179" cy="540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Прямая соединительная линия 4"/>
          <p:cNvCxnSpPr/>
          <p:nvPr/>
        </p:nvCxnSpPr>
        <p:spPr>
          <a:xfrm>
            <a:off x="5076056" y="2924944"/>
            <a:ext cx="0" cy="1800200"/>
          </a:xfrm>
          <a:prstGeom prst="line">
            <a:avLst/>
          </a:prstGeom>
          <a:ln w="28575">
            <a:solidFill>
              <a:srgbClr val="FF0000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Прямая соединительная линия 5"/>
          <p:cNvCxnSpPr/>
          <p:nvPr/>
        </p:nvCxnSpPr>
        <p:spPr>
          <a:xfrm flipH="1">
            <a:off x="3893332" y="2909737"/>
            <a:ext cx="1196923" cy="0"/>
          </a:xfrm>
          <a:prstGeom prst="line">
            <a:avLst/>
          </a:prstGeom>
          <a:ln w="38100">
            <a:solidFill>
              <a:srgbClr val="FF0000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5474302" y="2667958"/>
            <a:ext cx="1800200" cy="553998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ru-RU" sz="3000" b="1" i="1" dirty="0" smtClean="0">
                <a:solidFill>
                  <a:srgbClr val="FF0000"/>
                </a:solidFill>
                <a:latin typeface="Times New Roman" pitchFamily="18" charset="0"/>
              </a:rPr>
              <a:t>(3;4)</a:t>
            </a:r>
            <a:endParaRPr lang="ru-RU" sz="3000" b="1" i="1" dirty="0">
              <a:solidFill>
                <a:srgbClr val="FF0000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302280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500"/>
                            </p:stCondLst>
                            <p:childTnLst>
                              <p:par>
                                <p:cTn id="1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116632"/>
            <a:ext cx="8589640" cy="2605682"/>
          </a:xfrm>
        </p:spPr>
        <p:txBody>
          <a:bodyPr>
            <a:noAutofit/>
          </a:bodyPr>
          <a:lstStyle/>
          <a:p>
            <a:r>
              <a:rPr lang="ru-RU" sz="3200" dirty="0">
                <a:solidFill>
                  <a:srgbClr val="0000CC"/>
                </a:solidFill>
                <a:latin typeface="Arial" charset="0"/>
                <a:cs typeface="Arial" charset="0"/>
              </a:rPr>
              <a:t>Географические   координаты  определяют  положение  точки  на  поверхности  </a:t>
            </a:r>
            <a:r>
              <a:rPr lang="ru-RU" sz="3200" dirty="0" smtClean="0">
                <a:solidFill>
                  <a:srgbClr val="0000CC"/>
                </a:solidFill>
                <a:latin typeface="Arial" charset="0"/>
                <a:cs typeface="Arial" charset="0"/>
              </a:rPr>
              <a:t>(Земли</a:t>
            </a:r>
            <a:r>
              <a:rPr lang="ru-RU" sz="3200" dirty="0">
                <a:solidFill>
                  <a:srgbClr val="0000CC"/>
                </a:solidFill>
                <a:latin typeface="Arial" charset="0"/>
                <a:cs typeface="Arial" charset="0"/>
              </a:rPr>
              <a:t>) – каждая  точка  на  земной  поверхности  имеет  две  координаты:  широту  и  долготу.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3212976"/>
            <a:ext cx="8229600" cy="2913187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2636912"/>
            <a:ext cx="7331650" cy="396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339437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692696"/>
            <a:ext cx="8229600" cy="2520280"/>
          </a:xfrm>
        </p:spPr>
        <p:txBody>
          <a:bodyPr>
            <a:normAutofit fontScale="90000"/>
          </a:bodyPr>
          <a:lstStyle/>
          <a:p>
            <a:r>
              <a:rPr lang="ru-RU" sz="3600" b="1" dirty="0">
                <a:solidFill>
                  <a:srgbClr val="0000CC"/>
                </a:solidFill>
              </a:rPr>
              <a:t>Географические координаты Феодосии:</a:t>
            </a:r>
            <a:br>
              <a:rPr lang="ru-RU" sz="3600" b="1" dirty="0">
                <a:solidFill>
                  <a:srgbClr val="0000CC"/>
                </a:solidFill>
              </a:rPr>
            </a:br>
            <a:r>
              <a:rPr lang="ru-RU" sz="3600" dirty="0"/>
              <a:t>45 градусов 2.6360128300602 минуты 0 секунд северной широты </a:t>
            </a:r>
            <a:br>
              <a:rPr lang="ru-RU" sz="3600" dirty="0"/>
            </a:br>
            <a:r>
              <a:rPr lang="ru-RU" sz="3600" dirty="0"/>
              <a:t>35 градусов 22.713088989258 минут 0 секунд восточной долготы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2924944"/>
            <a:ext cx="8229600" cy="3384376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1818" t="32008" r="16658" b="41477"/>
          <a:stretch/>
        </p:blipFill>
        <p:spPr bwMode="auto">
          <a:xfrm>
            <a:off x="466833" y="3140968"/>
            <a:ext cx="8301113" cy="320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52894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395536" y="260648"/>
            <a:ext cx="4258816" cy="604867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30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Более чем за 100 лет до н.э. греческий учёный Гиппарх предложил опоясать на карте земной шар параллелями и меридианами и ввести хорошо теперь известные географические координаты: широту и долготу – и обозначить их числами</a:t>
            </a:r>
            <a:r>
              <a:rPr lang="ru-RU" sz="30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3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Объект 4"/>
          <p:cNvSpPr>
            <a:spLocks noGrp="1"/>
          </p:cNvSpPr>
          <p:nvPr>
            <p:ph sz="half" idx="2"/>
          </p:nvPr>
        </p:nvSpPr>
        <p:spPr>
          <a:xfrm>
            <a:off x="5220072" y="3752640"/>
            <a:ext cx="3672408" cy="2700696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endParaRPr lang="ru-RU" b="1" dirty="0" smtClean="0"/>
          </a:p>
          <a:p>
            <a:pPr marL="0" indent="0">
              <a:buNone/>
            </a:pPr>
            <a:r>
              <a:rPr lang="ru-RU" b="1" dirty="0" err="1" smtClean="0">
                <a:solidFill>
                  <a:srgbClr val="0000CC"/>
                </a:solidFill>
              </a:rPr>
              <a:t>Гиппа́рх</a:t>
            </a:r>
            <a:r>
              <a:rPr lang="ru-RU" b="1" dirty="0" smtClean="0">
                <a:solidFill>
                  <a:srgbClr val="0000CC"/>
                </a:solidFill>
              </a:rPr>
              <a:t> </a:t>
            </a:r>
            <a:r>
              <a:rPr lang="ru-RU" b="1" dirty="0" err="1">
                <a:solidFill>
                  <a:srgbClr val="0000CC"/>
                </a:solidFill>
              </a:rPr>
              <a:t>Нике́йский</a:t>
            </a:r>
            <a:r>
              <a:rPr lang="ru-RU" b="1" dirty="0">
                <a:solidFill>
                  <a:srgbClr val="0000CC"/>
                </a:solidFill>
              </a:rPr>
              <a:t> </a:t>
            </a:r>
            <a:endParaRPr lang="ru-RU" b="1" dirty="0" smtClean="0">
              <a:solidFill>
                <a:srgbClr val="0000CC"/>
              </a:solidFill>
            </a:endParaRPr>
          </a:p>
          <a:p>
            <a:pPr marL="0" indent="0">
              <a:buNone/>
            </a:pPr>
            <a:r>
              <a:rPr lang="ru-RU" sz="1700" b="1" dirty="0" smtClean="0">
                <a:solidFill>
                  <a:srgbClr val="0000CC"/>
                </a:solidFill>
              </a:rPr>
              <a:t>(</a:t>
            </a:r>
            <a:r>
              <a:rPr lang="ru-RU" sz="1700" b="1" dirty="0" err="1">
                <a:solidFill>
                  <a:srgbClr val="0000CC"/>
                </a:solidFill>
              </a:rPr>
              <a:t>ок</a:t>
            </a:r>
            <a:r>
              <a:rPr lang="ru-RU" sz="1700" b="1" dirty="0">
                <a:solidFill>
                  <a:srgbClr val="0000CC"/>
                </a:solidFill>
              </a:rPr>
              <a:t>. </a:t>
            </a:r>
            <a:r>
              <a:rPr lang="ru-RU" sz="1700" b="1" dirty="0">
                <a:solidFill>
                  <a:srgbClr val="0000CC"/>
                </a:solidFill>
                <a:hlinkClick r:id="rId2" tooltip="190 до н. э."/>
              </a:rPr>
              <a:t>190 до н. э.</a:t>
            </a:r>
            <a:r>
              <a:rPr lang="ru-RU" sz="1700" b="1" dirty="0">
                <a:solidFill>
                  <a:srgbClr val="0000CC"/>
                </a:solidFill>
              </a:rPr>
              <a:t> — </a:t>
            </a:r>
            <a:r>
              <a:rPr lang="ru-RU" sz="1700" b="1" dirty="0" err="1">
                <a:solidFill>
                  <a:srgbClr val="0000CC"/>
                </a:solidFill>
              </a:rPr>
              <a:t>ок</a:t>
            </a:r>
            <a:r>
              <a:rPr lang="ru-RU" sz="1700" b="1" dirty="0">
                <a:solidFill>
                  <a:srgbClr val="0000CC"/>
                </a:solidFill>
              </a:rPr>
              <a:t>. </a:t>
            </a:r>
            <a:r>
              <a:rPr lang="ru-RU" sz="1700" b="1" dirty="0">
                <a:solidFill>
                  <a:srgbClr val="0000CC"/>
                </a:solidFill>
                <a:hlinkClick r:id="rId3" tooltip="120 до н. э."/>
              </a:rPr>
              <a:t>120 до н. э.</a:t>
            </a:r>
            <a:r>
              <a:rPr lang="ru-RU" sz="1700" b="1" dirty="0">
                <a:solidFill>
                  <a:srgbClr val="0000CC"/>
                </a:solidFill>
              </a:rPr>
              <a:t>; </a:t>
            </a:r>
            <a:r>
              <a:rPr lang="ru-RU" sz="1700" b="1" dirty="0" smtClean="0">
                <a:solidFill>
                  <a:srgbClr val="0000CC"/>
                </a:solidFill>
              </a:rPr>
              <a:t>)</a:t>
            </a:r>
            <a:r>
              <a:rPr lang="ru-RU" sz="1700" b="1" dirty="0">
                <a:solidFill>
                  <a:srgbClr val="0000CC"/>
                </a:solidFill>
              </a:rPr>
              <a:t> </a:t>
            </a:r>
            <a:r>
              <a:rPr lang="ru-RU" b="1" dirty="0">
                <a:solidFill>
                  <a:srgbClr val="0000CC"/>
                </a:solidFill>
              </a:rPr>
              <a:t>— </a:t>
            </a:r>
            <a:r>
              <a:rPr lang="ru-RU" b="1" dirty="0">
                <a:solidFill>
                  <a:srgbClr val="0000CC"/>
                </a:solidFill>
                <a:hlinkClick r:id="rId4" tooltip="Астрономия Древней Греции"/>
              </a:rPr>
              <a:t>древнегреческий астроном</a:t>
            </a:r>
            <a:r>
              <a:rPr lang="ru-RU" b="1" dirty="0">
                <a:solidFill>
                  <a:srgbClr val="0000CC"/>
                </a:solidFill>
              </a:rPr>
              <a:t>, </a:t>
            </a:r>
            <a:r>
              <a:rPr lang="ru-RU" b="1" dirty="0">
                <a:solidFill>
                  <a:srgbClr val="0000CC"/>
                </a:solidFill>
                <a:hlinkClick r:id="rId5" tooltip="Механика"/>
              </a:rPr>
              <a:t>механик</a:t>
            </a:r>
            <a:r>
              <a:rPr lang="ru-RU" b="1" dirty="0">
                <a:solidFill>
                  <a:srgbClr val="0000CC"/>
                </a:solidFill>
              </a:rPr>
              <a:t>, </a:t>
            </a:r>
            <a:r>
              <a:rPr lang="ru-RU" b="1" dirty="0" smtClean="0">
                <a:solidFill>
                  <a:srgbClr val="0000CC"/>
                </a:solidFill>
              </a:rPr>
              <a:t/>
            </a:r>
            <a:br>
              <a:rPr lang="ru-RU" b="1" dirty="0" smtClean="0">
                <a:solidFill>
                  <a:srgbClr val="0000CC"/>
                </a:solidFill>
              </a:rPr>
            </a:br>
            <a:r>
              <a:rPr lang="ru-RU" b="1" dirty="0" smtClean="0">
                <a:solidFill>
                  <a:srgbClr val="0000CC"/>
                </a:solidFill>
                <a:hlinkClick r:id="rId6" tooltip="Географ"/>
              </a:rPr>
              <a:t>географ</a:t>
            </a:r>
            <a:r>
              <a:rPr lang="ru-RU" b="1" dirty="0">
                <a:solidFill>
                  <a:srgbClr val="0000CC"/>
                </a:solidFill>
              </a:rPr>
              <a:t> </a:t>
            </a:r>
            <a:r>
              <a:rPr lang="ru-RU" b="1" dirty="0" smtClean="0">
                <a:solidFill>
                  <a:srgbClr val="0000CC"/>
                </a:solidFill>
              </a:rPr>
              <a:t>и </a:t>
            </a:r>
            <a:r>
              <a:rPr lang="ru-RU" b="1" dirty="0" smtClean="0">
                <a:solidFill>
                  <a:srgbClr val="0000CC"/>
                </a:solidFill>
                <a:hlinkClick r:id="rId7" tooltip="Математика"/>
              </a:rPr>
              <a:t>математик</a:t>
            </a:r>
            <a:r>
              <a:rPr lang="ru-RU" b="1" dirty="0">
                <a:solidFill>
                  <a:srgbClr val="0000CC"/>
                </a:solidFill>
              </a:rPr>
              <a:t> </a:t>
            </a:r>
            <a:r>
              <a:rPr lang="ru-RU" b="1" dirty="0" smtClean="0">
                <a:solidFill>
                  <a:srgbClr val="0000CC"/>
                </a:solidFill>
              </a:rPr>
              <a:t/>
            </a:r>
            <a:br>
              <a:rPr lang="ru-RU" b="1" dirty="0" smtClean="0">
                <a:solidFill>
                  <a:srgbClr val="0000CC"/>
                </a:solidFill>
              </a:rPr>
            </a:br>
            <a:r>
              <a:rPr lang="ru-RU" b="1" dirty="0" smtClean="0">
                <a:solidFill>
                  <a:srgbClr val="0000CC"/>
                </a:solidFill>
                <a:hlinkClick r:id="rId8" tooltip="II век до н. э."/>
              </a:rPr>
              <a:t>II </a:t>
            </a:r>
            <a:r>
              <a:rPr lang="ru-RU" b="1" dirty="0">
                <a:solidFill>
                  <a:srgbClr val="0000CC"/>
                </a:solidFill>
                <a:hlinkClick r:id="rId8" tooltip="II век до н. э."/>
              </a:rPr>
              <a:t>века до н. э</a:t>
            </a:r>
            <a:endParaRPr lang="ru-RU" b="1" dirty="0">
              <a:solidFill>
                <a:srgbClr val="0000CC"/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404664"/>
            <a:ext cx="3018698" cy="36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939990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274638"/>
            <a:ext cx="8280920" cy="3010346"/>
          </a:xfrm>
        </p:spPr>
        <p:txBody>
          <a:bodyPr>
            <a:noAutofit/>
          </a:bodyPr>
          <a:lstStyle/>
          <a:p>
            <a:r>
              <a:rPr lang="ru-RU" sz="2800" b="1" dirty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Метод  координат  применяют для  определения  положения  точки  на  линии   железной  дороги:  указывают  номер  километрового  столба.  Этот  номер – является  координатой  точки на  железнодорожной  </a:t>
            </a:r>
            <a:r>
              <a:rPr lang="ru-RU" sz="2800" b="1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линии</a:t>
            </a:r>
            <a:r>
              <a:rPr lang="ru-RU" sz="2800" b="1" dirty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/>
            </a:r>
            <a:br>
              <a:rPr lang="ru-RU" sz="2800" b="1" dirty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</a:br>
            <a:endParaRPr lang="ru-RU" sz="2800" b="1" dirty="0">
              <a:solidFill>
                <a:srgbClr val="008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3068960"/>
            <a:ext cx="8229600" cy="3057203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4321" y="2852936"/>
            <a:ext cx="6217137" cy="417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852905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89" y="0"/>
            <a:ext cx="10260000" cy="684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14514"/>
            <a:ext cx="8604448" cy="1858218"/>
          </a:xfrm>
        </p:spPr>
        <p:txBody>
          <a:bodyPr>
            <a:normAutofit fontScale="90000"/>
          </a:bodyPr>
          <a:lstStyle/>
          <a:p>
            <a:r>
              <a:rPr lang="ru-RU" dirty="0">
                <a:solidFill>
                  <a:srgbClr val="FFFF00"/>
                </a:solidFill>
              </a:rPr>
              <a:t> </a:t>
            </a:r>
            <a:r>
              <a:rPr lang="ru-RU" sz="4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Чтобы правильно занять свое место в театре, кинотеатре, нужно знать две координаты - ряд и место.</a:t>
            </a:r>
            <a:endParaRPr lang="ru-RU" sz="40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2348880"/>
            <a:ext cx="8229600" cy="3777283"/>
          </a:xfrm>
        </p:spPr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562575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260648"/>
            <a:ext cx="3754760" cy="5865515"/>
          </a:xfrm>
        </p:spPr>
        <p:txBody>
          <a:bodyPr/>
          <a:lstStyle/>
          <a:p>
            <a:r>
              <a:rPr lang="ru-RU" sz="2800" b="1" dirty="0">
                <a:solidFill>
                  <a:srgbClr val="0000CC"/>
                </a:solidFill>
                <a:latin typeface="Arial" charset="0"/>
                <a:cs typeface="Arial" charset="0"/>
              </a:rPr>
              <a:t>Своеобразные  координаты  используют  в  шахматах,  где  положение  фигуры  на  доске  определяется  с  помощью буквы  и  числа. </a:t>
            </a:r>
            <a:r>
              <a:rPr lang="ru-RU" sz="2800" b="1" dirty="0" smtClean="0">
                <a:solidFill>
                  <a:srgbClr val="0000CC"/>
                </a:solidFill>
                <a:latin typeface="Arial" charset="0"/>
                <a:cs typeface="Arial" charset="0"/>
              </a:rPr>
              <a:t/>
            </a:r>
            <a:br>
              <a:rPr lang="ru-RU" sz="2800" b="1" dirty="0" smtClean="0">
                <a:solidFill>
                  <a:srgbClr val="0000CC"/>
                </a:solidFill>
                <a:latin typeface="Arial" charset="0"/>
                <a:cs typeface="Arial" charset="0"/>
              </a:rPr>
            </a:br>
            <a:endParaRPr lang="ru-RU" sz="2800" b="1" dirty="0" smtClean="0">
              <a:solidFill>
                <a:srgbClr val="0000CC"/>
              </a:solidFill>
              <a:latin typeface="Arial" charset="0"/>
              <a:cs typeface="Arial" charset="0"/>
            </a:endParaRPr>
          </a:p>
          <a:p>
            <a:endParaRPr lang="ru-RU" sz="2800" dirty="0">
              <a:latin typeface="Arial" charset="0"/>
              <a:cs typeface="Arial" charset="0"/>
            </a:endParaRPr>
          </a:p>
          <a:p>
            <a:r>
              <a:rPr lang="ru-RU" sz="2800" b="1" dirty="0">
                <a:solidFill>
                  <a:srgbClr val="0000CC"/>
                </a:solidFill>
                <a:latin typeface="Arial" charset="0"/>
                <a:cs typeface="Arial" charset="0"/>
              </a:rPr>
              <a:t>Игра  «Морской  бой»</a:t>
            </a:r>
          </a:p>
          <a:p>
            <a:endParaRPr lang="ru-RU" dirty="0"/>
          </a:p>
        </p:txBody>
      </p:sp>
      <p:pic>
        <p:nvPicPr>
          <p:cNvPr id="1026" name="Picture 2" descr="http://svyato.net/uploads/posts/2011-03/1301264643_2140-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09207" y="26965"/>
            <a:ext cx="4375739" cy="298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2" descr="http://pozitivstyle.ru/images/106.png"/>
          <p:cNvPicPr>
            <a:picLocks noChangeAspect="1" noChangeArrowheads="1"/>
          </p:cNvPicPr>
          <p:nvPr/>
        </p:nvPicPr>
        <p:blipFill>
          <a:blip r:embed="rId3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77919" y="3140968"/>
            <a:ext cx="43795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700729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8520" y="0"/>
            <a:ext cx="97536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2" descr="http://cdni.wired.co.uk/620x413/s_v/shutterstock_108035954%20(1)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5657" y="-32296"/>
            <a:ext cx="9727873" cy="64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Заголовок 1"/>
          <p:cNvSpPr txBox="1">
            <a:spLocks/>
          </p:cNvSpPr>
          <p:nvPr/>
        </p:nvSpPr>
        <p:spPr>
          <a:xfrm>
            <a:off x="467544" y="404664"/>
            <a:ext cx="8229600" cy="21462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 помощью координатной сетки летчики, моряки определяют местоположение объектов.</a:t>
            </a:r>
            <a:br>
              <a:rPr lang="ru-RU" sz="3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ru-RU" sz="36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6207504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500"/>
                            </p:stCondLst>
                            <p:childTnLst>
                              <p:par>
                                <p:cTn id="8" presetID="10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b="1" i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- Что такое координатная ось?</a:t>
            </a:r>
            <a:endParaRPr lang="ru-RU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ru-RU" dirty="0"/>
          </a:p>
        </p:txBody>
      </p:sp>
      <p:grpSp>
        <p:nvGrpSpPr>
          <p:cNvPr id="12" name="Группа 11"/>
          <p:cNvGrpSpPr/>
          <p:nvPr/>
        </p:nvGrpSpPr>
        <p:grpSpPr>
          <a:xfrm>
            <a:off x="987527" y="3747845"/>
            <a:ext cx="7416824" cy="1006371"/>
            <a:chOff x="971600" y="4280075"/>
            <a:chExt cx="7416824" cy="1006371"/>
          </a:xfrm>
        </p:grpSpPr>
        <p:cxnSp>
          <p:nvCxnSpPr>
            <p:cNvPr id="5" name="Прямая со стрелкой 4"/>
            <p:cNvCxnSpPr/>
            <p:nvPr/>
          </p:nvCxnSpPr>
          <p:spPr>
            <a:xfrm>
              <a:off x="971600" y="4424091"/>
              <a:ext cx="7416824" cy="72008"/>
            </a:xfrm>
            <a:prstGeom prst="straightConnector1">
              <a:avLst/>
            </a:prstGeom>
            <a:ln w="5715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Прямая соединительная линия 6"/>
            <p:cNvCxnSpPr/>
            <p:nvPr/>
          </p:nvCxnSpPr>
          <p:spPr>
            <a:xfrm>
              <a:off x="3275856" y="4293096"/>
              <a:ext cx="0" cy="360040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Прямая соединительная линия 8"/>
            <p:cNvCxnSpPr/>
            <p:nvPr/>
          </p:nvCxnSpPr>
          <p:spPr>
            <a:xfrm>
              <a:off x="3995936" y="4280075"/>
              <a:ext cx="0" cy="360040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TextBox 9"/>
            <p:cNvSpPr txBox="1"/>
            <p:nvPr/>
          </p:nvSpPr>
          <p:spPr>
            <a:xfrm>
              <a:off x="3049336" y="4640115"/>
              <a:ext cx="50405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3600" b="1" dirty="0" smtClean="0">
                  <a:solidFill>
                    <a:srgbClr val="000066"/>
                  </a:solidFill>
                  <a:latin typeface="Times New Roman" pitchFamily="18" charset="0"/>
                  <a:cs typeface="Times New Roman" pitchFamily="18" charset="0"/>
                </a:rPr>
                <a:t>0</a:t>
              </a:r>
              <a:endParaRPr lang="ru-RU" sz="36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3779912" y="4640114"/>
              <a:ext cx="79208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3600" b="1" dirty="0" smtClean="0">
                  <a:solidFill>
                    <a:srgbClr val="000066"/>
                  </a:solidFill>
                </a:rPr>
                <a:t>1</a:t>
              </a:r>
              <a:endParaRPr lang="ru-RU" sz="3600" b="1" dirty="0">
                <a:solidFill>
                  <a:srgbClr val="000066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168557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Определите координаты точек</a:t>
            </a:r>
            <a:endParaRPr lang="ru-RU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556792"/>
            <a:ext cx="8398518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Овал 3"/>
          <p:cNvSpPr/>
          <p:nvPr/>
        </p:nvSpPr>
        <p:spPr>
          <a:xfrm>
            <a:off x="1403648" y="2384884"/>
            <a:ext cx="72008" cy="7200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Овал 5"/>
          <p:cNvSpPr/>
          <p:nvPr/>
        </p:nvSpPr>
        <p:spPr>
          <a:xfrm>
            <a:off x="3491880" y="4855656"/>
            <a:ext cx="72008" cy="7200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Овал 6"/>
          <p:cNvSpPr/>
          <p:nvPr/>
        </p:nvSpPr>
        <p:spPr>
          <a:xfrm>
            <a:off x="5253299" y="2059215"/>
            <a:ext cx="72008" cy="7200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6300192" y="3839940"/>
            <a:ext cx="72008" cy="7200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Овал 8"/>
          <p:cNvSpPr/>
          <p:nvPr/>
        </p:nvSpPr>
        <p:spPr>
          <a:xfrm>
            <a:off x="6303009" y="5553236"/>
            <a:ext cx="72008" cy="7200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Овал 9"/>
          <p:cNvSpPr/>
          <p:nvPr/>
        </p:nvSpPr>
        <p:spPr>
          <a:xfrm>
            <a:off x="4162735" y="5197313"/>
            <a:ext cx="72008" cy="7200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1510454" y="1872117"/>
            <a:ext cx="7200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i="1" dirty="0" smtClean="0">
                <a:solidFill>
                  <a:srgbClr val="0000CC"/>
                </a:solidFill>
              </a:rPr>
              <a:t>А</a:t>
            </a:r>
            <a:endParaRPr lang="ru-RU" sz="3200" b="1" i="1" dirty="0">
              <a:solidFill>
                <a:srgbClr val="0000CC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870494" y="1933671"/>
            <a:ext cx="11173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i="1" dirty="0" smtClean="0">
                <a:solidFill>
                  <a:srgbClr val="0000CC"/>
                </a:solidFill>
              </a:rPr>
              <a:t>(- 8; 4)</a:t>
            </a:r>
            <a:endParaRPr lang="ru-RU" sz="2400" b="1" i="1" dirty="0">
              <a:solidFill>
                <a:srgbClr val="0000CC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399044" y="1766827"/>
            <a:ext cx="4320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i="1" dirty="0" smtClean="0">
                <a:solidFill>
                  <a:srgbClr val="0000CC"/>
                </a:solidFill>
              </a:rPr>
              <a:t>В</a:t>
            </a:r>
            <a:endParaRPr lang="ru-RU" sz="3200" b="1" i="1" dirty="0">
              <a:solidFill>
                <a:srgbClr val="0000CC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771491" y="1868201"/>
            <a:ext cx="9731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i="1" dirty="0" smtClean="0">
                <a:solidFill>
                  <a:srgbClr val="0000CC"/>
                </a:solidFill>
              </a:rPr>
              <a:t>(3; 5)</a:t>
            </a:r>
            <a:endParaRPr lang="ru-RU" sz="2400" b="1" i="1" dirty="0">
              <a:solidFill>
                <a:srgbClr val="0000CC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131728" y="3228520"/>
            <a:ext cx="48657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i="1" dirty="0" smtClean="0">
                <a:solidFill>
                  <a:srgbClr val="0000CC"/>
                </a:solidFill>
              </a:rPr>
              <a:t>С</a:t>
            </a:r>
            <a:endParaRPr lang="ru-RU" sz="3600" b="1" i="1" dirty="0">
              <a:solidFill>
                <a:srgbClr val="0000CC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516216" y="3374721"/>
            <a:ext cx="105003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i="1" dirty="0" smtClean="0">
                <a:solidFill>
                  <a:srgbClr val="0000CC"/>
                </a:solidFill>
              </a:rPr>
              <a:t>( 6; 0)</a:t>
            </a:r>
            <a:endParaRPr lang="ru-RU" sz="2400" b="1" i="1" dirty="0">
              <a:solidFill>
                <a:srgbClr val="0000CC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131728" y="4927664"/>
            <a:ext cx="7445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i="1" dirty="0" smtClean="0">
                <a:solidFill>
                  <a:srgbClr val="0000CC"/>
                </a:solidFill>
              </a:rPr>
              <a:t>D</a:t>
            </a:r>
            <a:endParaRPr lang="ru-RU" sz="3600" b="1" i="1" dirty="0">
              <a:solidFill>
                <a:srgbClr val="0000CC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6516216" y="5085184"/>
            <a:ext cx="119405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i="1" dirty="0" smtClean="0">
                <a:solidFill>
                  <a:srgbClr val="0000CC"/>
                </a:solidFill>
              </a:rPr>
              <a:t>( </a:t>
            </a:r>
            <a:r>
              <a:rPr lang="ru-RU" sz="2400" b="1" i="1" dirty="0" smtClean="0">
                <a:solidFill>
                  <a:srgbClr val="0000CC"/>
                </a:solidFill>
              </a:rPr>
              <a:t>6;</a:t>
            </a:r>
            <a:r>
              <a:rPr lang="en-US" sz="2400" b="1" i="1" dirty="0" smtClean="0">
                <a:solidFill>
                  <a:srgbClr val="0000CC"/>
                </a:solidFill>
              </a:rPr>
              <a:t> - 5)</a:t>
            </a:r>
            <a:endParaRPr lang="ru-RU" sz="2400" b="1" i="1" dirty="0">
              <a:solidFill>
                <a:srgbClr val="0000CC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3701749" y="4927663"/>
            <a:ext cx="38282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i="1" dirty="0" smtClean="0">
                <a:solidFill>
                  <a:srgbClr val="0000CC"/>
                </a:solidFill>
              </a:rPr>
              <a:t>Е</a:t>
            </a:r>
            <a:endParaRPr lang="ru-RU" sz="3600" b="1" i="1" dirty="0">
              <a:solidFill>
                <a:srgbClr val="0000CC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3204224" y="5394411"/>
            <a:ext cx="10801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i="1" dirty="0" smtClean="0">
                <a:solidFill>
                  <a:srgbClr val="0000CC"/>
                </a:solidFill>
              </a:rPr>
              <a:t>(0; - 4)</a:t>
            </a:r>
            <a:endParaRPr lang="ru-RU" sz="2400" b="1" i="1" dirty="0">
              <a:solidFill>
                <a:srgbClr val="0000CC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3061308" y="4437693"/>
            <a:ext cx="5400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i="1" dirty="0" smtClean="0">
                <a:solidFill>
                  <a:srgbClr val="0000CC"/>
                </a:solidFill>
              </a:rPr>
              <a:t>К</a:t>
            </a:r>
            <a:endParaRPr lang="ru-RU" sz="3200" b="1" i="1" dirty="0">
              <a:solidFill>
                <a:srgbClr val="0000CC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2377232" y="4837726"/>
            <a:ext cx="11866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i="1" dirty="0" smtClean="0">
                <a:solidFill>
                  <a:srgbClr val="0000CC"/>
                </a:solidFill>
              </a:rPr>
              <a:t>(- 2; - 3)</a:t>
            </a:r>
            <a:endParaRPr lang="ru-RU" sz="2400" b="1" i="1" dirty="0">
              <a:solidFill>
                <a:srgbClr val="0000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45049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7" grpId="0" animBg="1"/>
      <p:bldP spid="8" grpId="0" animBg="1"/>
      <p:bldP spid="9" grpId="0" animBg="1"/>
      <p:bldP spid="10" grpId="0" animBg="1"/>
      <p:bldP spid="5" grpId="0"/>
      <p:bldP spid="11" grpId="0"/>
      <p:bldP spid="12" grpId="0"/>
      <p:bldP spid="14" grpId="0"/>
      <p:bldP spid="16" grpId="0"/>
      <p:bldP spid="17" grpId="0"/>
      <p:bldP spid="18" grpId="0"/>
      <p:bldP spid="19" grpId="0"/>
      <p:bldP spid="20" grpId="0"/>
      <p:bldP spid="23" grpId="0"/>
      <p:bldP spid="24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Задание № 1</a:t>
            </a:r>
            <a:endParaRPr lang="ru-RU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785395"/>
          </a:xfrm>
        </p:spPr>
        <p:txBody>
          <a:bodyPr/>
          <a:lstStyle/>
          <a:p>
            <a:pPr marL="0" indent="0" algn="ctr">
              <a:buNone/>
            </a:pPr>
            <a:r>
              <a:rPr lang="ru-RU" b="1" i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Вариант 1</a:t>
            </a:r>
          </a:p>
          <a:p>
            <a:pPr marL="0" indent="0">
              <a:buNone/>
            </a:pPr>
            <a:r>
              <a:rPr lang="ru-RU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Отметьте </a:t>
            </a:r>
            <a:r>
              <a:rPr lang="ru-RU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на координатной плоскости точки и последовательно соедините их </a:t>
            </a:r>
            <a:r>
              <a:rPr lang="ru-RU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отрезками:</a:t>
            </a:r>
          </a:p>
          <a:p>
            <a:pPr marL="0" indent="0">
              <a:buNone/>
            </a:pPr>
            <a:r>
              <a:rPr lang="ru-RU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(  ̶  7; 3),  (  ̶  3;  ̶  3), ( 4; 4), ( 8;  ̶  4), (  ̶  8;  ̶  6). </a:t>
            </a:r>
            <a:endParaRPr lang="ru-RU" b="1" dirty="0" smtClean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Найдите координаты точек пересечения отрезков с осями координат. </a:t>
            </a:r>
          </a:p>
        </p:txBody>
      </p:sp>
    </p:spTree>
    <p:extLst>
      <p:ext uri="{BB962C8B-B14F-4D97-AF65-F5344CB8AC3E}">
        <p14:creationId xmlns:p14="http://schemas.microsoft.com/office/powerpoint/2010/main" val="26287422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Решение</a:t>
            </a:r>
            <a:endParaRPr lang="ru-RU" b="1" i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914" y="1681799"/>
            <a:ext cx="8954820" cy="48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95536" y="260648"/>
            <a:ext cx="83529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i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Точки пересечения с осью абсцисс: А (-5; 0), О (0; 0), Е (6; 0)</a:t>
            </a:r>
            <a:endParaRPr lang="ru-RU" sz="2400" b="1" i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Овал 4"/>
          <p:cNvSpPr/>
          <p:nvPr/>
        </p:nvSpPr>
        <p:spPr>
          <a:xfrm flipV="1">
            <a:off x="2280889" y="4042229"/>
            <a:ext cx="117726" cy="103140"/>
          </a:xfrm>
          <a:prstGeom prst="ellipse">
            <a:avLst/>
          </a:prstGeom>
          <a:ln>
            <a:solidFill>
              <a:srgbClr val="00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0000CC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339752" y="3440484"/>
            <a:ext cx="20162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i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А</a:t>
            </a:r>
          </a:p>
        </p:txBody>
      </p:sp>
      <p:sp>
        <p:nvSpPr>
          <p:cNvPr id="7" name="Овал 6"/>
          <p:cNvSpPr/>
          <p:nvPr/>
        </p:nvSpPr>
        <p:spPr>
          <a:xfrm>
            <a:off x="4121944" y="4045292"/>
            <a:ext cx="108000" cy="108000"/>
          </a:xfrm>
          <a:prstGeom prst="ellipse">
            <a:avLst/>
          </a:prstGeom>
          <a:ln>
            <a:solidFill>
              <a:srgbClr val="00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TextBox 7"/>
          <p:cNvSpPr txBox="1"/>
          <p:nvPr/>
        </p:nvSpPr>
        <p:spPr>
          <a:xfrm>
            <a:off x="3686022" y="3509024"/>
            <a:ext cx="28803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i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О</a:t>
            </a:r>
            <a:endParaRPr lang="ru-RU" sz="3200" b="1" i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Овал 10"/>
          <p:cNvSpPr/>
          <p:nvPr/>
        </p:nvSpPr>
        <p:spPr>
          <a:xfrm flipH="1" flipV="1">
            <a:off x="6395058" y="4086816"/>
            <a:ext cx="94867" cy="103140"/>
          </a:xfrm>
          <a:prstGeom prst="ellipse">
            <a:avLst/>
          </a:prstGeom>
          <a:ln>
            <a:solidFill>
              <a:srgbClr val="00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6442490" y="3440484"/>
            <a:ext cx="50577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i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Е</a:t>
            </a:r>
            <a:endParaRPr lang="ru-RU" sz="3200" b="1" i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95536" y="836712"/>
            <a:ext cx="83529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i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Точки пересечения с осью </a:t>
            </a:r>
            <a:r>
              <a:rPr lang="ru-RU" sz="2400" b="1" i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ординат: О </a:t>
            </a:r>
            <a:r>
              <a:rPr lang="ru-RU" sz="2400" b="1" i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(0</a:t>
            </a:r>
            <a:r>
              <a:rPr lang="ru-RU" sz="2400" b="1" i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; 0</a:t>
            </a:r>
            <a:r>
              <a:rPr lang="ru-RU" sz="2400" b="1" i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), </a:t>
            </a:r>
            <a:r>
              <a:rPr lang="ru-RU" sz="2400" b="1" i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М ( 0; -5 )</a:t>
            </a:r>
            <a:endParaRPr lang="ru-RU" sz="2400" b="1" i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Овал 18"/>
          <p:cNvSpPr/>
          <p:nvPr/>
        </p:nvSpPr>
        <p:spPr>
          <a:xfrm>
            <a:off x="4157936" y="4073361"/>
            <a:ext cx="72008" cy="72008"/>
          </a:xfrm>
          <a:prstGeom prst="ellipse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Овал 20"/>
          <p:cNvSpPr/>
          <p:nvPr/>
        </p:nvSpPr>
        <p:spPr>
          <a:xfrm>
            <a:off x="4123686" y="5888142"/>
            <a:ext cx="108000" cy="108000"/>
          </a:xfrm>
          <a:prstGeom prst="ellipse">
            <a:avLst/>
          </a:prstGeom>
          <a:solidFill>
            <a:srgbClr val="FFFF00"/>
          </a:solidFill>
          <a:ln>
            <a:solidFill>
              <a:srgbClr val="00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TextBox 19"/>
          <p:cNvSpPr txBox="1"/>
          <p:nvPr/>
        </p:nvSpPr>
        <p:spPr>
          <a:xfrm>
            <a:off x="3635896" y="5373216"/>
            <a:ext cx="4320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i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М</a:t>
            </a:r>
            <a:endParaRPr lang="ru-RU" sz="2800" b="1" i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Овал 21"/>
          <p:cNvSpPr/>
          <p:nvPr/>
        </p:nvSpPr>
        <p:spPr>
          <a:xfrm>
            <a:off x="1187624" y="6237312"/>
            <a:ext cx="108000" cy="1080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24" name="Прямая соединительная линия 23"/>
          <p:cNvCxnSpPr/>
          <p:nvPr/>
        </p:nvCxnSpPr>
        <p:spPr>
          <a:xfrm flipH="1">
            <a:off x="1187624" y="5517232"/>
            <a:ext cx="5976664" cy="77408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311104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50"/>
                            </p:stCondLst>
                            <p:childTnLst>
                              <p:par>
                                <p:cTn id="19" presetID="1" presetClass="entr" presetSubtype="0" fill="hold" grpId="0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4" dur="2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500"/>
                            </p:stCondLst>
                            <p:childTnLst>
                              <p:par>
                                <p:cTn id="26" presetID="1" presetClass="entr" presetSubtype="0" fill="hold" grpId="0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250"/>
                            </p:stCondLst>
                            <p:childTnLst>
                              <p:par>
                                <p:cTn id="29" presetID="1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000"/>
                            </p:stCondLst>
                            <p:childTnLst>
                              <p:par>
                                <p:cTn id="39" presetID="1" presetClass="entr" presetSubtype="0" fill="hold" grpId="0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750"/>
                            </p:stCondLst>
                            <p:childTnLst>
                              <p:par>
                                <p:cTn id="42" presetID="1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5" grpId="0" animBg="1"/>
      <p:bldP spid="7" grpId="0" animBg="1"/>
      <p:bldP spid="8" grpId="0"/>
      <p:bldP spid="11" grpId="0" animBg="1"/>
      <p:bldP spid="9" grpId="0"/>
      <p:bldP spid="12" grpId="0"/>
      <p:bldP spid="19" grpId="0" animBg="1"/>
      <p:bldP spid="21" grpId="0" animBg="1"/>
      <p:bldP spid="20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1268760"/>
            <a:ext cx="8579296" cy="5073427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№ 15</a:t>
            </a:r>
            <a:br>
              <a:rPr lang="ru-RU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Отметьте на координатной плоскости точки и последовательно соедините их отрезками:</a:t>
            </a:r>
          </a:p>
          <a:p>
            <a:pPr marL="0" indent="0">
              <a:buNone/>
            </a:pPr>
            <a:r>
              <a:rPr lang="ru-RU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(-11; 8)	</a:t>
            </a:r>
            <a:r>
              <a:rPr lang="ru-RU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(-</a:t>
            </a:r>
            <a:r>
              <a:rPr lang="ru-RU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4; 5)	</a:t>
            </a:r>
            <a:r>
              <a:rPr lang="ru-RU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(-</a:t>
            </a:r>
            <a:r>
              <a:rPr lang="ru-RU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2; 0)	</a:t>
            </a:r>
            <a:r>
              <a:rPr lang="ru-RU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1; 2)		(2; 1)</a:t>
            </a:r>
          </a:p>
          <a:p>
            <a:pPr marL="0" indent="0">
              <a:buNone/>
            </a:pPr>
            <a:r>
              <a:rPr lang="ru-RU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(2; 0</a:t>
            </a:r>
            <a:r>
              <a:rPr lang="ru-RU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ru-RU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3; -1)	</a:t>
            </a:r>
            <a:r>
              <a:rPr lang="ru-RU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1; 0)		(0; -1</a:t>
            </a:r>
            <a:r>
              <a:rPr lang="ru-RU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r>
              <a:rPr lang="ru-RU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	(1; -2)</a:t>
            </a:r>
          </a:p>
          <a:p>
            <a:pPr marL="0" indent="0">
              <a:buNone/>
            </a:pPr>
            <a:r>
              <a:rPr lang="ru-RU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(5; -3)	</a:t>
            </a:r>
            <a:r>
              <a:rPr lang="ru-RU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9; -7)	</a:t>
            </a:r>
            <a:r>
              <a:rPr lang="ru-RU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1; -7</a:t>
            </a:r>
            <a:r>
              <a:rPr lang="ru-RU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r>
              <a:rPr lang="ru-RU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     (-</a:t>
            </a:r>
            <a:r>
              <a:rPr lang="ru-RU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2; -3</a:t>
            </a:r>
            <a:r>
              <a:rPr lang="ru-RU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)     (-</a:t>
            </a:r>
            <a:r>
              <a:rPr lang="ru-RU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3; </a:t>
            </a:r>
            <a:r>
              <a:rPr lang="ru-RU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- 4</a:t>
            </a:r>
            <a:r>
              <a:rPr lang="ru-RU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 marL="0" indent="0">
              <a:buNone/>
            </a:pPr>
            <a:r>
              <a:rPr lang="ru-RU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(-7; -5)	(-9; -7</a:t>
            </a:r>
            <a:r>
              <a:rPr lang="ru-RU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)     (-</a:t>
            </a:r>
            <a:r>
              <a:rPr lang="ru-RU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12; -5</a:t>
            </a:r>
            <a:r>
              <a:rPr lang="ru-RU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)    (-</a:t>
            </a:r>
            <a:r>
              <a:rPr lang="ru-RU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12; -2</a:t>
            </a:r>
            <a:r>
              <a:rPr lang="ru-RU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)     (-</a:t>
            </a:r>
            <a:r>
              <a:rPr lang="ru-RU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8; -3)</a:t>
            </a:r>
          </a:p>
          <a:p>
            <a:pPr marL="0" indent="0">
              <a:buNone/>
            </a:pPr>
            <a:r>
              <a:rPr lang="ru-RU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(-6; -2)	(-11; 3)	(-11; 8) </a:t>
            </a:r>
          </a:p>
          <a:p>
            <a:endParaRPr lang="ru-RU" dirty="0"/>
          </a:p>
        </p:txBody>
      </p:sp>
      <p:cxnSp>
        <p:nvCxnSpPr>
          <p:cNvPr id="5" name="Прямая со стрелкой 4"/>
          <p:cNvCxnSpPr/>
          <p:nvPr/>
        </p:nvCxnSpPr>
        <p:spPr>
          <a:xfrm>
            <a:off x="1806080" y="3140968"/>
            <a:ext cx="288032" cy="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Прямая со стрелкой 5"/>
          <p:cNvCxnSpPr/>
          <p:nvPr/>
        </p:nvCxnSpPr>
        <p:spPr>
          <a:xfrm>
            <a:off x="3692894" y="3140968"/>
            <a:ext cx="288032" cy="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971600" y="417442"/>
            <a:ext cx="64087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Задание № </a:t>
            </a:r>
            <a:r>
              <a:rPr lang="ru-RU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val="11089246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476672"/>
            <a:ext cx="8229600" cy="5649491"/>
          </a:xfrm>
        </p:spPr>
        <p:txBody>
          <a:bodyPr/>
          <a:lstStyle/>
          <a:p>
            <a:pPr marL="0" indent="0" algn="ctr">
              <a:buNone/>
            </a:pPr>
            <a:r>
              <a:rPr lang="ru-RU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Результат выполнения задания </a:t>
            </a:r>
            <a:r>
              <a:rPr lang="ru-RU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вариант № </a:t>
            </a:r>
            <a:r>
              <a:rPr lang="ru-RU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15 на </a:t>
            </a:r>
            <a:r>
              <a:rPr lang="ru-RU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ПК</a:t>
            </a:r>
            <a:endParaRPr lang="ru-RU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5" name="Рисунок 4"/>
          <p:cNvPicPr/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5769"/>
          <a:stretch/>
        </p:blipFill>
        <p:spPr bwMode="auto">
          <a:xfrm>
            <a:off x="1190870" y="1517376"/>
            <a:ext cx="7073081" cy="5340624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4814442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260648"/>
            <a:ext cx="8363272" cy="6192688"/>
          </a:xfrm>
        </p:spPr>
        <p:txBody>
          <a:bodyPr>
            <a:normAutofit fontScale="62500" lnSpcReduction="20000"/>
          </a:bodyPr>
          <a:lstStyle/>
          <a:p>
            <a:pPr marL="0" indent="0" algn="ctr">
              <a:buNone/>
            </a:pPr>
            <a:r>
              <a:rPr lang="ru-RU" sz="4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№ 16</a:t>
            </a:r>
          </a:p>
          <a:p>
            <a:pPr marL="0" indent="0" algn="ctr">
              <a:buNone/>
            </a:pPr>
            <a:r>
              <a:rPr lang="ru-RU" sz="4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Отметьте на координатной плоскости точки и последовательно соедините их отрезками:</a:t>
            </a:r>
          </a:p>
          <a:p>
            <a:pPr marL="0" indent="0">
              <a:buNone/>
            </a:pPr>
            <a:r>
              <a:rPr lang="ru-RU" dirty="0"/>
              <a:t/>
            </a:r>
            <a:br>
              <a:rPr lang="ru-RU" dirty="0"/>
            </a:br>
            <a:r>
              <a:rPr lang="ru-RU" sz="51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(13; -1)	   (13; 4)	</a:t>
            </a:r>
            <a:r>
              <a:rPr lang="ru-RU" sz="51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   (</a:t>
            </a:r>
            <a:r>
              <a:rPr lang="ru-RU" sz="51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11; 6</a:t>
            </a:r>
            <a:r>
              <a:rPr lang="ru-RU" sz="51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r>
              <a:rPr lang="ru-RU" sz="51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51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   (</a:t>
            </a:r>
            <a:r>
              <a:rPr lang="ru-RU" sz="51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9; 7)	       </a:t>
            </a:r>
            <a:r>
              <a:rPr lang="ru-RU" sz="51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0" indent="0">
              <a:buNone/>
            </a:pPr>
            <a:r>
              <a:rPr lang="ru-RU" sz="51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51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(5; 7</a:t>
            </a:r>
            <a:r>
              <a:rPr lang="ru-RU" sz="51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)           (</a:t>
            </a:r>
            <a:r>
              <a:rPr lang="ru-RU" sz="51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3; 6)	</a:t>
            </a:r>
            <a:r>
              <a:rPr lang="ru-RU" sz="51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ru-RU" sz="51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(2; 7)	  </a:t>
            </a:r>
            <a:r>
              <a:rPr lang="ru-RU" sz="51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51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(0; 8)   	</a:t>
            </a:r>
            <a:endParaRPr lang="ru-RU" sz="5100" b="1" dirty="0" smtClean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sz="51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(-</a:t>
            </a:r>
            <a:r>
              <a:rPr lang="ru-RU" sz="51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2; 8) 	</a:t>
            </a:r>
            <a:r>
              <a:rPr lang="ru-RU" sz="51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 (-</a:t>
            </a:r>
            <a:r>
              <a:rPr lang="ru-RU" sz="51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4; 6</a:t>
            </a:r>
            <a:r>
              <a:rPr lang="ru-RU" sz="51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)         (-</a:t>
            </a:r>
            <a:r>
              <a:rPr lang="ru-RU" sz="51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4; 4) 	</a:t>
            </a:r>
            <a:r>
              <a:rPr lang="ru-RU" sz="51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   (-</a:t>
            </a:r>
            <a:r>
              <a:rPr lang="ru-RU" sz="51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3; 2</a:t>
            </a:r>
            <a:r>
              <a:rPr lang="ru-RU" sz="51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 marL="0" indent="0">
              <a:buNone/>
            </a:pPr>
            <a:r>
              <a:rPr lang="ru-RU" sz="51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(-</a:t>
            </a:r>
            <a:r>
              <a:rPr lang="ru-RU" sz="51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4; 0)	</a:t>
            </a:r>
            <a:r>
              <a:rPr lang="ru-RU" sz="51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(-</a:t>
            </a:r>
            <a:r>
              <a:rPr lang="ru-RU" sz="51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11; -4</a:t>
            </a:r>
            <a:r>
              <a:rPr lang="ru-RU" sz="51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r>
              <a:rPr lang="ru-RU" sz="51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51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     (-</a:t>
            </a:r>
            <a:r>
              <a:rPr lang="ru-RU" sz="51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10; -5</a:t>
            </a:r>
            <a:r>
              <a:rPr lang="ru-RU" sz="51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)      (-</a:t>
            </a:r>
            <a:r>
              <a:rPr lang="ru-RU" sz="51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4; -2</a:t>
            </a:r>
            <a:r>
              <a:rPr lang="ru-RU" sz="51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)    </a:t>
            </a:r>
          </a:p>
          <a:p>
            <a:pPr marL="0" indent="0">
              <a:buNone/>
            </a:pPr>
            <a:r>
              <a:rPr lang="ru-RU" sz="51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(-</a:t>
            </a:r>
            <a:r>
              <a:rPr lang="ru-RU" sz="51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1; 0)	</a:t>
            </a:r>
            <a:r>
              <a:rPr lang="ru-RU" sz="51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 (-</a:t>
            </a:r>
            <a:r>
              <a:rPr lang="ru-RU" sz="51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1; -7)	</a:t>
            </a:r>
            <a:r>
              <a:rPr lang="ru-RU" sz="51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   (</a:t>
            </a:r>
            <a:r>
              <a:rPr lang="ru-RU" sz="51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2; -7)	 </a:t>
            </a:r>
            <a:r>
              <a:rPr lang="ru-RU" sz="51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  (</a:t>
            </a:r>
            <a:r>
              <a:rPr lang="ru-RU" sz="51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2; -3)</a:t>
            </a:r>
          </a:p>
          <a:p>
            <a:pPr marL="0" indent="0">
              <a:buNone/>
            </a:pPr>
            <a:r>
              <a:rPr lang="ru-RU" sz="51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(3; -4</a:t>
            </a:r>
            <a:r>
              <a:rPr lang="ru-RU" sz="51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r>
              <a:rPr lang="ru-RU" sz="51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51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          (</a:t>
            </a:r>
            <a:r>
              <a:rPr lang="ru-RU" sz="51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4; -7) 	</a:t>
            </a:r>
            <a:r>
              <a:rPr lang="ru-RU" sz="51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   (</a:t>
            </a:r>
            <a:r>
              <a:rPr lang="ru-RU" sz="51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6; -7) 	</a:t>
            </a:r>
            <a:r>
              <a:rPr lang="ru-RU" sz="51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   (</a:t>
            </a:r>
            <a:r>
              <a:rPr lang="ru-RU" sz="51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6; -2</a:t>
            </a:r>
            <a:r>
              <a:rPr lang="ru-RU" sz="51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ru-RU" sz="51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51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         </a:t>
            </a:r>
          </a:p>
          <a:p>
            <a:pPr marL="0" indent="0">
              <a:buNone/>
            </a:pPr>
            <a:r>
              <a:rPr lang="ru-RU" sz="51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51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8; - 3</a:t>
            </a:r>
            <a:r>
              <a:rPr lang="ru-RU" sz="51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)          (</a:t>
            </a:r>
            <a:r>
              <a:rPr lang="ru-RU" sz="51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8; - 7)	</a:t>
            </a:r>
            <a:r>
              <a:rPr lang="ru-RU" sz="51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   (</a:t>
            </a:r>
            <a:r>
              <a:rPr lang="ru-RU" sz="51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11; -7)	</a:t>
            </a:r>
            <a:r>
              <a:rPr lang="ru-RU" sz="51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   (</a:t>
            </a:r>
            <a:r>
              <a:rPr lang="ru-RU" sz="51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11; -3)	</a:t>
            </a:r>
            <a:endParaRPr lang="ru-RU" sz="5100" b="1" dirty="0" smtClean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sz="51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51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13; 1)	</a:t>
            </a:r>
            <a:r>
              <a:rPr lang="ru-RU" sz="51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   (</a:t>
            </a:r>
            <a:r>
              <a:rPr lang="ru-RU" sz="51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13; -1)</a:t>
            </a:r>
          </a:p>
          <a:p>
            <a:pPr marL="0" indent="0">
              <a:buNone/>
            </a:pPr>
            <a:endParaRPr lang="ru-RU" dirty="0"/>
          </a:p>
        </p:txBody>
      </p:sp>
      <p:cxnSp>
        <p:nvCxnSpPr>
          <p:cNvPr id="5" name="Прямая со стрелкой 4"/>
          <p:cNvCxnSpPr/>
          <p:nvPr/>
        </p:nvCxnSpPr>
        <p:spPr>
          <a:xfrm>
            <a:off x="1855416" y="1916832"/>
            <a:ext cx="720080" cy="0"/>
          </a:xfrm>
          <a:prstGeom prst="straightConnector1">
            <a:avLst/>
          </a:prstGeom>
          <a:ln w="28575">
            <a:solidFill>
              <a:srgbClr val="0000CC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Прямая со стрелкой 5"/>
          <p:cNvCxnSpPr/>
          <p:nvPr/>
        </p:nvCxnSpPr>
        <p:spPr>
          <a:xfrm>
            <a:off x="3923928" y="1906018"/>
            <a:ext cx="422605" cy="0"/>
          </a:xfrm>
          <a:prstGeom prst="straightConnector1">
            <a:avLst/>
          </a:prstGeom>
          <a:ln w="28575">
            <a:solidFill>
              <a:srgbClr val="0000CC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932969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548680"/>
            <a:ext cx="8229600" cy="5577483"/>
          </a:xfrm>
        </p:spPr>
        <p:txBody>
          <a:bodyPr/>
          <a:lstStyle/>
          <a:p>
            <a:pPr marL="0" indent="0" algn="ctr">
              <a:buNone/>
            </a:pPr>
            <a:r>
              <a:rPr lang="ru-RU" b="1" i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Результат выполнения задания </a:t>
            </a:r>
            <a:r>
              <a:rPr lang="ru-RU" b="1" i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i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i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вариант </a:t>
            </a:r>
            <a:r>
              <a:rPr lang="ru-RU" b="1" i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№ 16 на </a:t>
            </a:r>
            <a:r>
              <a:rPr lang="ru-RU" b="1" i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ПК</a:t>
            </a:r>
          </a:p>
          <a:p>
            <a:pPr marL="0" indent="0" algn="ctr">
              <a:buNone/>
            </a:pPr>
            <a:endParaRPr lang="ru-RU" b="1" i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555"/>
          <a:stretch/>
        </p:blipFill>
        <p:spPr bwMode="auto">
          <a:xfrm>
            <a:off x="1115616" y="1656631"/>
            <a:ext cx="7001073" cy="5201369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40902308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04664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Задание № </a:t>
            </a:r>
            <a:r>
              <a:rPr lang="ru-RU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55576" y="1628800"/>
            <a:ext cx="8136904" cy="4824536"/>
          </a:xfrm>
        </p:spPr>
        <p:txBody>
          <a:bodyPr/>
          <a:lstStyle/>
          <a:p>
            <a:pPr marL="0" indent="0">
              <a:buNone/>
            </a:pPr>
            <a:r>
              <a:rPr lang="ru-RU" b="1" dirty="0">
                <a:solidFill>
                  <a:srgbClr val="0000CC"/>
                </a:solidFill>
              </a:rPr>
              <a:t>№ 1. Отметьте точки указанным цветом и соедините их последовательно. </a:t>
            </a:r>
          </a:p>
          <a:p>
            <a:pPr marL="0" indent="0">
              <a:buNone/>
            </a:pPr>
            <a:r>
              <a:rPr lang="ru-RU" b="1" dirty="0">
                <a:solidFill>
                  <a:srgbClr val="FF0000"/>
                </a:solidFill>
              </a:rPr>
              <a:t>Красным:  (5;  ̶  5),	( 2;  ̶  7), 	( 2; 2), 	</a:t>
            </a:r>
            <a:r>
              <a:rPr lang="ru-RU" b="1" dirty="0" smtClean="0">
                <a:solidFill>
                  <a:srgbClr val="FF0000"/>
                </a:solidFill>
              </a:rPr>
              <a:t/>
            </a:r>
            <a:br>
              <a:rPr lang="ru-RU" b="1" dirty="0" smtClean="0">
                <a:solidFill>
                  <a:srgbClr val="FF0000"/>
                </a:solidFill>
              </a:rPr>
            </a:br>
            <a:r>
              <a:rPr lang="ru-RU" b="1" dirty="0" smtClean="0">
                <a:solidFill>
                  <a:srgbClr val="FF0000"/>
                </a:solidFill>
              </a:rPr>
              <a:t>( </a:t>
            </a:r>
            <a:r>
              <a:rPr lang="ru-RU" b="1" dirty="0">
                <a:solidFill>
                  <a:srgbClr val="FF0000"/>
                </a:solidFill>
              </a:rPr>
              <a:t>4; 2), </a:t>
            </a:r>
            <a:r>
              <a:rPr lang="ru-RU" b="1" dirty="0" smtClean="0">
                <a:solidFill>
                  <a:srgbClr val="FF0000"/>
                </a:solidFill>
              </a:rPr>
              <a:t>    ( </a:t>
            </a:r>
            <a:r>
              <a:rPr lang="ru-RU" b="1" dirty="0">
                <a:solidFill>
                  <a:srgbClr val="FF0000"/>
                </a:solidFill>
              </a:rPr>
              <a:t>5; 3</a:t>
            </a:r>
            <a:r>
              <a:rPr lang="ru-RU" b="1" dirty="0" smtClean="0">
                <a:solidFill>
                  <a:srgbClr val="FF0000"/>
                </a:solidFill>
              </a:rPr>
              <a:t>),        ( </a:t>
            </a:r>
            <a:r>
              <a:rPr lang="ru-RU" b="1" dirty="0">
                <a:solidFill>
                  <a:srgbClr val="FF0000"/>
                </a:solidFill>
              </a:rPr>
              <a:t>0; 3),        </a:t>
            </a:r>
            <a:r>
              <a:rPr lang="ru-RU" b="1" dirty="0" smtClean="0">
                <a:solidFill>
                  <a:srgbClr val="FF0000"/>
                </a:solidFill>
              </a:rPr>
              <a:t> </a:t>
            </a:r>
            <a:r>
              <a:rPr lang="ru-RU" b="1" dirty="0">
                <a:solidFill>
                  <a:srgbClr val="FF0000"/>
                </a:solidFill>
              </a:rPr>
              <a:t>(  ̶  4; 1),	</a:t>
            </a:r>
            <a:r>
              <a:rPr lang="ru-RU" b="1" dirty="0" smtClean="0">
                <a:solidFill>
                  <a:srgbClr val="FF0000"/>
                </a:solidFill>
              </a:rPr>
              <a:t/>
            </a:r>
            <a:br>
              <a:rPr lang="ru-RU" b="1" dirty="0" smtClean="0">
                <a:solidFill>
                  <a:srgbClr val="FF0000"/>
                </a:solidFill>
              </a:rPr>
            </a:br>
            <a:r>
              <a:rPr lang="ru-RU" b="1" dirty="0" smtClean="0">
                <a:solidFill>
                  <a:srgbClr val="FF0000"/>
                </a:solidFill>
              </a:rPr>
              <a:t>(  </a:t>
            </a:r>
            <a:r>
              <a:rPr lang="ru-RU" b="1" dirty="0">
                <a:solidFill>
                  <a:srgbClr val="FF0000"/>
                </a:solidFill>
              </a:rPr>
              <a:t>̶  4; 0),	</a:t>
            </a:r>
            <a:r>
              <a:rPr lang="ru-RU" b="1" dirty="0" smtClean="0">
                <a:solidFill>
                  <a:srgbClr val="FF0000"/>
                </a:solidFill>
              </a:rPr>
              <a:t>( ̶  1</a:t>
            </a:r>
            <a:r>
              <a:rPr lang="ru-RU" b="1" dirty="0">
                <a:solidFill>
                  <a:srgbClr val="FF0000"/>
                </a:solidFill>
              </a:rPr>
              <a:t>; 0),	(0;  ̶  1</a:t>
            </a:r>
            <a:r>
              <a:rPr lang="ru-RU" b="1" dirty="0" smtClean="0">
                <a:solidFill>
                  <a:srgbClr val="FF0000"/>
                </a:solidFill>
              </a:rPr>
              <a:t>),       (  </a:t>
            </a:r>
            <a:r>
              <a:rPr lang="ru-RU" b="1" dirty="0">
                <a:solidFill>
                  <a:srgbClr val="FF0000"/>
                </a:solidFill>
              </a:rPr>
              <a:t>̶ 1; ̶  2),	 </a:t>
            </a:r>
            <a:r>
              <a:rPr lang="ru-RU" b="1" dirty="0" smtClean="0">
                <a:solidFill>
                  <a:srgbClr val="FF0000"/>
                </a:solidFill>
              </a:rPr>
              <a:t/>
            </a:r>
            <a:br>
              <a:rPr lang="ru-RU" b="1" dirty="0" smtClean="0">
                <a:solidFill>
                  <a:srgbClr val="FF0000"/>
                </a:solidFill>
              </a:rPr>
            </a:br>
            <a:r>
              <a:rPr lang="ru-RU" b="1" dirty="0" smtClean="0">
                <a:solidFill>
                  <a:srgbClr val="FF0000"/>
                </a:solidFill>
              </a:rPr>
              <a:t>(  </a:t>
            </a:r>
            <a:r>
              <a:rPr lang="ru-RU" b="1" dirty="0">
                <a:solidFill>
                  <a:srgbClr val="FF0000"/>
                </a:solidFill>
              </a:rPr>
              <a:t>̶ 1;  ̶  7), 	(  ̶  0,5 ;  ̶  8)</a:t>
            </a:r>
          </a:p>
          <a:p>
            <a:pPr marL="0" indent="0">
              <a:buNone/>
            </a:pPr>
            <a:r>
              <a:rPr lang="ru-RU" b="1" dirty="0"/>
              <a:t>Чёрным:   (1; 3),	</a:t>
            </a:r>
            <a:r>
              <a:rPr lang="ru-RU" b="1" dirty="0" smtClean="0"/>
              <a:t>( </a:t>
            </a:r>
            <a:r>
              <a:rPr lang="ru-RU" b="1" dirty="0"/>
              <a:t>2; 4), 	( 5; 5).</a:t>
            </a:r>
          </a:p>
          <a:p>
            <a:pPr marL="0" indent="0">
              <a:buNone/>
            </a:pPr>
            <a:endParaRPr lang="ru-RU" b="1" dirty="0">
              <a:solidFill>
                <a:srgbClr val="0000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26146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260648"/>
            <a:ext cx="8229600" cy="5865515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41" y="260648"/>
            <a:ext cx="8262647" cy="622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8241951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Задание № 3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ru-RU" sz="35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№ 2. Отметьте точки указанным цветом и соедините их последовательно. </a:t>
            </a:r>
          </a:p>
          <a:p>
            <a:pPr marL="0" indent="0">
              <a:buNone/>
            </a:pPr>
            <a:r>
              <a:rPr lang="ru-RU" sz="3500" b="1" dirty="0">
                <a:latin typeface="Times New Roman" pitchFamily="18" charset="0"/>
                <a:cs typeface="Times New Roman" pitchFamily="18" charset="0"/>
              </a:rPr>
              <a:t>Чёрным: </a:t>
            </a:r>
            <a:r>
              <a:rPr lang="ru-RU" sz="3500" b="1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3500" b="1" dirty="0">
                <a:latin typeface="Times New Roman" pitchFamily="18" charset="0"/>
                <a:cs typeface="Times New Roman" pitchFamily="18" charset="0"/>
              </a:rPr>
              <a:t>1; 4</a:t>
            </a:r>
            <a:r>
              <a:rPr lang="ru-RU" sz="3500" b="1" dirty="0" smtClean="0">
                <a:latin typeface="Times New Roman" pitchFamily="18" charset="0"/>
                <a:cs typeface="Times New Roman" pitchFamily="18" charset="0"/>
              </a:rPr>
              <a:t>),</a:t>
            </a:r>
            <a:r>
              <a:rPr lang="ru-RU" sz="35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500" b="1" dirty="0" smtClean="0">
                <a:latin typeface="Times New Roman" pitchFamily="18" charset="0"/>
                <a:cs typeface="Times New Roman" pitchFamily="18" charset="0"/>
              </a:rPr>
              <a:t>  (  </a:t>
            </a:r>
            <a:r>
              <a:rPr lang="ru-RU" sz="3500" b="1" dirty="0">
                <a:latin typeface="Times New Roman" pitchFamily="18" charset="0"/>
                <a:cs typeface="Times New Roman" pitchFamily="18" charset="0"/>
              </a:rPr>
              <a:t>̶  2; 5), </a:t>
            </a:r>
            <a:r>
              <a:rPr lang="ru-RU" sz="3500" b="1" dirty="0" smtClean="0">
                <a:latin typeface="Times New Roman" pitchFamily="18" charset="0"/>
                <a:cs typeface="Times New Roman" pitchFamily="18" charset="0"/>
              </a:rPr>
              <a:t> (   </a:t>
            </a:r>
            <a:r>
              <a:rPr lang="ru-RU" sz="3500" b="1" dirty="0">
                <a:latin typeface="Times New Roman" pitchFamily="18" charset="0"/>
                <a:cs typeface="Times New Roman" pitchFamily="18" charset="0"/>
              </a:rPr>
              <a:t>̶  4; 5</a:t>
            </a:r>
            <a:r>
              <a:rPr lang="ru-RU" sz="3500" b="1" dirty="0" smtClean="0">
                <a:latin typeface="Times New Roman" pitchFamily="18" charset="0"/>
                <a:cs typeface="Times New Roman" pitchFamily="18" charset="0"/>
              </a:rPr>
              <a:t>),  (  </a:t>
            </a:r>
            <a:r>
              <a:rPr lang="ru-RU" sz="3500" b="1" dirty="0">
                <a:latin typeface="Times New Roman" pitchFamily="18" charset="0"/>
                <a:cs typeface="Times New Roman" pitchFamily="18" charset="0"/>
              </a:rPr>
              <a:t>̶  2; 6 ).</a:t>
            </a:r>
          </a:p>
          <a:p>
            <a:pPr marL="0" indent="0">
              <a:buNone/>
            </a:pPr>
            <a:r>
              <a:rPr lang="ru-RU" sz="35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Красным: </a:t>
            </a:r>
            <a:r>
              <a:rPr lang="ru-RU" sz="35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(  </a:t>
            </a:r>
            <a:r>
              <a:rPr lang="ru-RU" sz="35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̶  4;  ̶  5</a:t>
            </a:r>
            <a:r>
              <a:rPr lang="ru-RU" sz="35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),    ( </a:t>
            </a:r>
            <a:r>
              <a:rPr lang="ru-RU" sz="35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1;  ̶  5), </a:t>
            </a:r>
            <a:r>
              <a:rPr lang="ru-RU" sz="35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( </a:t>
            </a:r>
            <a:r>
              <a:rPr lang="ru-RU" sz="35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3;  ̶   5,5)</a:t>
            </a:r>
          </a:p>
          <a:p>
            <a:pPr marL="0" indent="0">
              <a:buNone/>
            </a:pPr>
            <a:r>
              <a:rPr lang="ru-RU" sz="3500" b="1" dirty="0">
                <a:latin typeface="Times New Roman" pitchFamily="18" charset="0"/>
                <a:cs typeface="Times New Roman" pitchFamily="18" charset="0"/>
              </a:rPr>
              <a:t>Чёрным:	(  ̶  1; 3),	(  ̶  3; 5)</a:t>
            </a:r>
          </a:p>
          <a:p>
            <a:pPr marL="0" indent="0">
              <a:buNone/>
            </a:pPr>
            <a:r>
              <a:rPr lang="ru-RU" sz="3500" b="1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Зелёным:    ( 3;  0,5</a:t>
            </a:r>
            <a:r>
              <a:rPr lang="ru-RU" sz="35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),</a:t>
            </a:r>
            <a:r>
              <a:rPr lang="ru-RU" sz="3500" b="1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5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( </a:t>
            </a:r>
            <a:r>
              <a:rPr lang="ru-RU" sz="3500" b="1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1;  ̶  1),	</a:t>
            </a:r>
            <a:r>
              <a:rPr lang="ru-RU" sz="35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(  </a:t>
            </a:r>
            <a:r>
              <a:rPr lang="ru-RU" sz="3500" b="1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2;  1),	 </a:t>
            </a:r>
            <a:r>
              <a:rPr lang="ru-RU" sz="35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5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5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             (  </a:t>
            </a:r>
            <a:r>
              <a:rPr lang="ru-RU" sz="3500" b="1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1;  1), 	(  3;  2)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884608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i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- Как она может располагаться?</a:t>
            </a:r>
            <a:endParaRPr lang="ru-RU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grpSp>
        <p:nvGrpSpPr>
          <p:cNvPr id="4" name="Группа 3"/>
          <p:cNvGrpSpPr/>
          <p:nvPr/>
        </p:nvGrpSpPr>
        <p:grpSpPr>
          <a:xfrm>
            <a:off x="987527" y="3747845"/>
            <a:ext cx="7416824" cy="1006371"/>
            <a:chOff x="971600" y="4280075"/>
            <a:chExt cx="7416824" cy="1006371"/>
          </a:xfrm>
        </p:grpSpPr>
        <p:cxnSp>
          <p:nvCxnSpPr>
            <p:cNvPr id="5" name="Прямая со стрелкой 4"/>
            <p:cNvCxnSpPr/>
            <p:nvPr/>
          </p:nvCxnSpPr>
          <p:spPr>
            <a:xfrm>
              <a:off x="971600" y="4424091"/>
              <a:ext cx="7416824" cy="72008"/>
            </a:xfrm>
            <a:prstGeom prst="straightConnector1">
              <a:avLst/>
            </a:prstGeom>
            <a:ln w="5715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Прямая соединительная линия 5"/>
            <p:cNvCxnSpPr/>
            <p:nvPr/>
          </p:nvCxnSpPr>
          <p:spPr>
            <a:xfrm>
              <a:off x="3275856" y="4293096"/>
              <a:ext cx="0" cy="360040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Прямая соединительная линия 6"/>
            <p:cNvCxnSpPr/>
            <p:nvPr/>
          </p:nvCxnSpPr>
          <p:spPr>
            <a:xfrm>
              <a:off x="3995936" y="4280075"/>
              <a:ext cx="0" cy="360040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TextBox 7"/>
            <p:cNvSpPr txBox="1"/>
            <p:nvPr/>
          </p:nvSpPr>
          <p:spPr>
            <a:xfrm>
              <a:off x="3049336" y="4640115"/>
              <a:ext cx="50405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3600" b="1" dirty="0" smtClean="0">
                  <a:solidFill>
                    <a:srgbClr val="000066"/>
                  </a:solidFill>
                  <a:latin typeface="Times New Roman" pitchFamily="18" charset="0"/>
                  <a:cs typeface="Times New Roman" pitchFamily="18" charset="0"/>
                </a:rPr>
                <a:t>0</a:t>
              </a:r>
              <a:endParaRPr lang="ru-RU" sz="36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3779912" y="4640114"/>
              <a:ext cx="79208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3600" b="1" dirty="0" smtClean="0">
                  <a:solidFill>
                    <a:srgbClr val="000066"/>
                  </a:solidFill>
                </a:rPr>
                <a:t>1</a:t>
              </a:r>
              <a:endParaRPr lang="ru-RU" sz="3600" b="1" dirty="0">
                <a:solidFill>
                  <a:srgbClr val="000066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774375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8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260648"/>
            <a:ext cx="8229600" cy="5865515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23" y="260648"/>
            <a:ext cx="8274716" cy="622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8216263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Задание № 3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268760"/>
            <a:ext cx="8363272" cy="518457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b="1" dirty="0">
                <a:solidFill>
                  <a:srgbClr val="3333FF"/>
                </a:solidFill>
              </a:rPr>
              <a:t>№ 3. Отметьте точки указанным цветом и соедините их последовательно. </a:t>
            </a:r>
          </a:p>
          <a:p>
            <a:pPr marL="0" indent="0">
              <a:buNone/>
            </a:pPr>
            <a:r>
              <a:rPr lang="ru-RU" b="1" dirty="0">
                <a:solidFill>
                  <a:srgbClr val="008000"/>
                </a:solidFill>
              </a:rPr>
              <a:t>Зелёным:    (  ̶  4;  0,5</a:t>
            </a:r>
            <a:r>
              <a:rPr lang="ru-RU" b="1" dirty="0" smtClean="0">
                <a:solidFill>
                  <a:srgbClr val="008000"/>
                </a:solidFill>
              </a:rPr>
              <a:t>), </a:t>
            </a:r>
            <a:r>
              <a:rPr lang="ru-RU" b="1" dirty="0">
                <a:solidFill>
                  <a:srgbClr val="008000"/>
                </a:solidFill>
              </a:rPr>
              <a:t>	(  ̶  3; 1),	(  ̶   3;  0 </a:t>
            </a:r>
            <a:r>
              <a:rPr lang="ru-RU" b="1" dirty="0" smtClean="0">
                <a:solidFill>
                  <a:srgbClr val="008000"/>
                </a:solidFill>
              </a:rPr>
              <a:t>), </a:t>
            </a:r>
            <a:br>
              <a:rPr lang="ru-RU" b="1" dirty="0" smtClean="0">
                <a:solidFill>
                  <a:srgbClr val="008000"/>
                </a:solidFill>
              </a:rPr>
            </a:br>
            <a:r>
              <a:rPr lang="ru-RU" b="1" dirty="0" smtClean="0">
                <a:solidFill>
                  <a:srgbClr val="008000"/>
                </a:solidFill>
              </a:rPr>
              <a:t>(  </a:t>
            </a:r>
            <a:r>
              <a:rPr lang="ru-RU" b="1" dirty="0">
                <a:solidFill>
                  <a:srgbClr val="008000"/>
                </a:solidFill>
              </a:rPr>
              <a:t>̶   2;  1),  </a:t>
            </a:r>
            <a:r>
              <a:rPr lang="ru-RU" b="1" dirty="0" smtClean="0">
                <a:solidFill>
                  <a:srgbClr val="008000"/>
                </a:solidFill>
              </a:rPr>
              <a:t>    </a:t>
            </a:r>
            <a:r>
              <a:rPr lang="ru-RU" b="1" dirty="0">
                <a:solidFill>
                  <a:srgbClr val="008000"/>
                </a:solidFill>
              </a:rPr>
              <a:t>(  ̶   2;  ̶   1), </a:t>
            </a:r>
            <a:r>
              <a:rPr lang="ru-RU" b="1" dirty="0" smtClean="0">
                <a:solidFill>
                  <a:srgbClr val="008000"/>
                </a:solidFill>
              </a:rPr>
              <a:t>           </a:t>
            </a:r>
            <a:r>
              <a:rPr lang="ru-RU" b="1" dirty="0">
                <a:solidFill>
                  <a:srgbClr val="008000"/>
                </a:solidFill>
              </a:rPr>
              <a:t>( 0; 1),	  (  1; 4), </a:t>
            </a:r>
            <a:r>
              <a:rPr lang="ru-RU" b="1" dirty="0" smtClean="0">
                <a:solidFill>
                  <a:srgbClr val="008000"/>
                </a:solidFill>
              </a:rPr>
              <a:t/>
            </a:r>
            <a:br>
              <a:rPr lang="ru-RU" b="1" dirty="0" smtClean="0">
                <a:solidFill>
                  <a:srgbClr val="008000"/>
                </a:solidFill>
              </a:rPr>
            </a:br>
            <a:r>
              <a:rPr lang="ru-RU" b="1" dirty="0" smtClean="0">
                <a:solidFill>
                  <a:srgbClr val="008000"/>
                </a:solidFill>
              </a:rPr>
              <a:t> </a:t>
            </a:r>
            <a:r>
              <a:rPr lang="ru-RU" b="1" dirty="0">
                <a:solidFill>
                  <a:srgbClr val="008000"/>
                </a:solidFill>
              </a:rPr>
              <a:t>(  2; 3),	   (  4; 6 ), 	  </a:t>
            </a:r>
            <a:r>
              <a:rPr lang="ru-RU" b="1" dirty="0" smtClean="0">
                <a:solidFill>
                  <a:srgbClr val="008000"/>
                </a:solidFill>
              </a:rPr>
              <a:t>         ( </a:t>
            </a:r>
            <a:r>
              <a:rPr lang="ru-RU" b="1" dirty="0">
                <a:solidFill>
                  <a:srgbClr val="008000"/>
                </a:solidFill>
              </a:rPr>
              <a:t>5; 5).</a:t>
            </a:r>
          </a:p>
          <a:p>
            <a:pPr marL="0" indent="0">
              <a:buNone/>
            </a:pPr>
            <a:r>
              <a:rPr lang="ru-RU" b="1" dirty="0">
                <a:solidFill>
                  <a:srgbClr val="FF0000"/>
                </a:solidFill>
              </a:rPr>
              <a:t>Красным:  </a:t>
            </a:r>
            <a:r>
              <a:rPr lang="ru-RU" b="1" dirty="0" smtClean="0">
                <a:solidFill>
                  <a:srgbClr val="FF0000"/>
                </a:solidFill>
              </a:rPr>
              <a:t>(  </a:t>
            </a:r>
            <a:r>
              <a:rPr lang="ru-RU" b="1" dirty="0">
                <a:solidFill>
                  <a:srgbClr val="FF0000"/>
                </a:solidFill>
              </a:rPr>
              <a:t>̶  4;  ̶  5,5 </a:t>
            </a:r>
            <a:r>
              <a:rPr lang="ru-RU" b="1" dirty="0" smtClean="0">
                <a:solidFill>
                  <a:srgbClr val="FF0000"/>
                </a:solidFill>
              </a:rPr>
              <a:t>),  (  </a:t>
            </a:r>
            <a:r>
              <a:rPr lang="ru-RU" b="1" dirty="0">
                <a:solidFill>
                  <a:srgbClr val="FF0000"/>
                </a:solidFill>
              </a:rPr>
              <a:t>̶   3;  ̶  6), 	</a:t>
            </a:r>
            <a:r>
              <a:rPr lang="ru-RU" b="1" dirty="0" smtClean="0">
                <a:solidFill>
                  <a:srgbClr val="FF0000"/>
                </a:solidFill>
              </a:rPr>
              <a:t>(  </a:t>
            </a:r>
            <a:r>
              <a:rPr lang="ru-RU" b="1" dirty="0">
                <a:solidFill>
                  <a:srgbClr val="FF0000"/>
                </a:solidFill>
              </a:rPr>
              <a:t>̶  2;  ̶   6</a:t>
            </a:r>
            <a:r>
              <a:rPr lang="ru-RU" b="1" dirty="0" smtClean="0">
                <a:solidFill>
                  <a:srgbClr val="FF0000"/>
                </a:solidFill>
              </a:rPr>
              <a:t>), </a:t>
            </a:r>
            <a:r>
              <a:rPr lang="ru-RU" b="1" dirty="0">
                <a:solidFill>
                  <a:srgbClr val="FF0000"/>
                </a:solidFill>
              </a:rPr>
              <a:t>(  ̶  2;  ̶   7),	</a:t>
            </a:r>
            <a:r>
              <a:rPr lang="ru-RU" b="1" dirty="0" smtClean="0">
                <a:solidFill>
                  <a:srgbClr val="FF0000"/>
                </a:solidFill>
              </a:rPr>
              <a:t>     (  </a:t>
            </a:r>
            <a:r>
              <a:rPr lang="ru-RU" b="1" dirty="0">
                <a:solidFill>
                  <a:srgbClr val="FF0000"/>
                </a:solidFill>
              </a:rPr>
              <a:t>̶  3;  ̶   7),	</a:t>
            </a:r>
            <a:r>
              <a:rPr lang="ru-RU" b="1" dirty="0" smtClean="0">
                <a:solidFill>
                  <a:srgbClr val="FF0000"/>
                </a:solidFill>
              </a:rPr>
              <a:t>(  </a:t>
            </a:r>
            <a:r>
              <a:rPr lang="ru-RU" b="1" dirty="0">
                <a:solidFill>
                  <a:srgbClr val="FF0000"/>
                </a:solidFill>
              </a:rPr>
              <a:t>̶  3;  ̶   8).</a:t>
            </a:r>
          </a:p>
          <a:p>
            <a:pPr marL="0" indent="0">
              <a:buNone/>
            </a:pPr>
            <a:r>
              <a:rPr lang="ru-RU" b="1" dirty="0">
                <a:solidFill>
                  <a:srgbClr val="008000"/>
                </a:solidFill>
              </a:rPr>
              <a:t>Зелёным:	(  ̶  4; 2),	 (  ̶  1; 3),	(  ̶  3; 3),       </a:t>
            </a:r>
            <a:r>
              <a:rPr lang="ru-RU" b="1" dirty="0" smtClean="0">
                <a:solidFill>
                  <a:srgbClr val="008000"/>
                </a:solidFill>
              </a:rPr>
              <a:t/>
            </a:r>
            <a:br>
              <a:rPr lang="ru-RU" b="1" dirty="0" smtClean="0">
                <a:solidFill>
                  <a:srgbClr val="008000"/>
                </a:solidFill>
              </a:rPr>
            </a:br>
            <a:r>
              <a:rPr lang="ru-RU" b="1" dirty="0" smtClean="0">
                <a:solidFill>
                  <a:srgbClr val="008000"/>
                </a:solidFill>
              </a:rPr>
              <a:t> </a:t>
            </a:r>
            <a:r>
              <a:rPr lang="ru-RU" b="1" dirty="0">
                <a:solidFill>
                  <a:srgbClr val="008000"/>
                </a:solidFill>
              </a:rPr>
              <a:t>( </a:t>
            </a:r>
            <a:r>
              <a:rPr lang="ru-RU" b="1" dirty="0" smtClean="0">
                <a:solidFill>
                  <a:srgbClr val="008000"/>
                </a:solidFill>
              </a:rPr>
              <a:t>1</a:t>
            </a:r>
            <a:r>
              <a:rPr lang="ru-RU" b="1" dirty="0">
                <a:solidFill>
                  <a:srgbClr val="008000"/>
                </a:solidFill>
              </a:rPr>
              <a:t>; 5),	  (  0; 6),	(  2; 8).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897020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88640"/>
            <a:ext cx="8229600" cy="5937523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24" y="208607"/>
            <a:ext cx="8324256" cy="619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9017457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Задание № 3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340768"/>
            <a:ext cx="8291264" cy="504056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b="1" dirty="0">
                <a:solidFill>
                  <a:srgbClr val="3333FF"/>
                </a:solidFill>
              </a:rPr>
              <a:t>№  4. Отметьте точки указанным цветом и соедините их последовательно. </a:t>
            </a:r>
          </a:p>
          <a:p>
            <a:pPr marL="0" indent="0">
              <a:buNone/>
            </a:pPr>
            <a:r>
              <a:rPr lang="ru-RU" b="1" dirty="0">
                <a:solidFill>
                  <a:srgbClr val="FF0000"/>
                </a:solidFill>
              </a:rPr>
              <a:t>Красным: </a:t>
            </a:r>
            <a:r>
              <a:rPr lang="ru-RU" b="1" dirty="0" smtClean="0">
                <a:solidFill>
                  <a:srgbClr val="FF0000"/>
                </a:solidFill>
              </a:rPr>
              <a:t> </a:t>
            </a:r>
            <a:r>
              <a:rPr lang="ru-RU" b="1" dirty="0">
                <a:solidFill>
                  <a:srgbClr val="FF0000"/>
                </a:solidFill>
              </a:rPr>
              <a:t>(  ̶  0,5;  7</a:t>
            </a:r>
            <a:r>
              <a:rPr lang="ru-RU" b="1" dirty="0" smtClean="0">
                <a:solidFill>
                  <a:srgbClr val="FF0000"/>
                </a:solidFill>
              </a:rPr>
              <a:t>),</a:t>
            </a:r>
            <a:r>
              <a:rPr lang="ru-RU" b="1" dirty="0">
                <a:solidFill>
                  <a:srgbClr val="FF0000"/>
                </a:solidFill>
              </a:rPr>
              <a:t> </a:t>
            </a:r>
            <a:r>
              <a:rPr lang="ru-RU" b="1" dirty="0" smtClean="0">
                <a:solidFill>
                  <a:srgbClr val="FF0000"/>
                </a:solidFill>
              </a:rPr>
              <a:t>  (  </a:t>
            </a:r>
            <a:r>
              <a:rPr lang="ru-RU" b="1" dirty="0">
                <a:solidFill>
                  <a:srgbClr val="FF0000"/>
                </a:solidFill>
              </a:rPr>
              <a:t>0; 6</a:t>
            </a:r>
            <a:r>
              <a:rPr lang="ru-RU" b="1" dirty="0" smtClean="0">
                <a:solidFill>
                  <a:srgbClr val="FF0000"/>
                </a:solidFill>
              </a:rPr>
              <a:t>),   (  </a:t>
            </a:r>
            <a:r>
              <a:rPr lang="ru-RU" b="1" dirty="0">
                <a:solidFill>
                  <a:srgbClr val="FF0000"/>
                </a:solidFill>
              </a:rPr>
              <a:t>2;  3 </a:t>
            </a:r>
            <a:r>
              <a:rPr lang="ru-RU" b="1" dirty="0" smtClean="0">
                <a:solidFill>
                  <a:srgbClr val="FF0000"/>
                </a:solidFill>
              </a:rPr>
              <a:t>),</a:t>
            </a:r>
            <a:br>
              <a:rPr lang="ru-RU" b="1" dirty="0" smtClean="0">
                <a:solidFill>
                  <a:srgbClr val="FF0000"/>
                </a:solidFill>
              </a:rPr>
            </a:br>
            <a:r>
              <a:rPr lang="ru-RU" b="1" dirty="0" smtClean="0">
                <a:solidFill>
                  <a:srgbClr val="FF0000"/>
                </a:solidFill>
              </a:rPr>
              <a:t>(  </a:t>
            </a:r>
            <a:r>
              <a:rPr lang="ru-RU" b="1" dirty="0">
                <a:solidFill>
                  <a:srgbClr val="FF0000"/>
                </a:solidFill>
              </a:rPr>
              <a:t>̶   2;  5), 	  (  ̶   4;  5), 	</a:t>
            </a:r>
            <a:r>
              <a:rPr lang="ru-RU" b="1" dirty="0" smtClean="0">
                <a:solidFill>
                  <a:srgbClr val="FF0000"/>
                </a:solidFill>
              </a:rPr>
              <a:t>   </a:t>
            </a:r>
            <a:r>
              <a:rPr lang="ru-RU" b="1" dirty="0">
                <a:solidFill>
                  <a:srgbClr val="FF0000"/>
                </a:solidFill>
              </a:rPr>
              <a:t>(  ̶   4;  4),	  (  1;  ̶  1), 	</a:t>
            </a:r>
            <a:r>
              <a:rPr lang="ru-RU" b="1" dirty="0" smtClean="0">
                <a:solidFill>
                  <a:srgbClr val="FF0000"/>
                </a:solidFill>
              </a:rPr>
              <a:t/>
            </a:r>
            <a:br>
              <a:rPr lang="ru-RU" b="1" dirty="0" smtClean="0">
                <a:solidFill>
                  <a:srgbClr val="FF0000"/>
                </a:solidFill>
              </a:rPr>
            </a:br>
            <a:r>
              <a:rPr lang="ru-RU" b="1" dirty="0" smtClean="0">
                <a:solidFill>
                  <a:srgbClr val="FF0000"/>
                </a:solidFill>
              </a:rPr>
              <a:t>(  </a:t>
            </a:r>
            <a:r>
              <a:rPr lang="ru-RU" b="1" dirty="0">
                <a:solidFill>
                  <a:srgbClr val="FF0000"/>
                </a:solidFill>
              </a:rPr>
              <a:t>3;  ̶ 2),	   (  3; 0 ), 	  ( 1; 0</a:t>
            </a:r>
            <a:r>
              <a:rPr lang="ru-RU" b="1" dirty="0" smtClean="0">
                <a:solidFill>
                  <a:srgbClr val="FF0000"/>
                </a:solidFill>
              </a:rPr>
              <a:t>),         ( </a:t>
            </a:r>
            <a:r>
              <a:rPr lang="ru-RU" b="1" dirty="0">
                <a:solidFill>
                  <a:srgbClr val="FF0000"/>
                </a:solidFill>
              </a:rPr>
              <a:t>1; 1 ),	</a:t>
            </a:r>
            <a:r>
              <a:rPr lang="ru-RU" b="1" dirty="0" smtClean="0">
                <a:solidFill>
                  <a:srgbClr val="FF0000"/>
                </a:solidFill>
              </a:rPr>
              <a:t/>
            </a:r>
            <a:br>
              <a:rPr lang="ru-RU" b="1" dirty="0" smtClean="0">
                <a:solidFill>
                  <a:srgbClr val="FF0000"/>
                </a:solidFill>
              </a:rPr>
            </a:br>
            <a:r>
              <a:rPr lang="ru-RU" b="1" dirty="0" smtClean="0">
                <a:solidFill>
                  <a:srgbClr val="FF0000"/>
                </a:solidFill>
              </a:rPr>
              <a:t>(  </a:t>
            </a:r>
            <a:r>
              <a:rPr lang="ru-RU" b="1" dirty="0">
                <a:solidFill>
                  <a:srgbClr val="FF0000"/>
                </a:solidFill>
              </a:rPr>
              <a:t>̶   2;  3),	( 3; 1 ),	( 4; 1 ),	( 4; 4 </a:t>
            </a:r>
            <a:r>
              <a:rPr lang="ru-RU" b="1" dirty="0" smtClean="0">
                <a:solidFill>
                  <a:srgbClr val="FF0000"/>
                </a:solidFill>
              </a:rPr>
              <a:t>),   ( </a:t>
            </a:r>
            <a:r>
              <a:rPr lang="ru-RU" b="1" dirty="0">
                <a:solidFill>
                  <a:srgbClr val="FF0000"/>
                </a:solidFill>
              </a:rPr>
              <a:t>5; 4 </a:t>
            </a:r>
            <a:r>
              <a:rPr lang="ru-RU" b="1" dirty="0" smtClean="0">
                <a:solidFill>
                  <a:srgbClr val="FF0000"/>
                </a:solidFill>
              </a:rPr>
              <a:t>).</a:t>
            </a:r>
            <a:endParaRPr lang="ru-RU" b="1" dirty="0">
              <a:solidFill>
                <a:srgbClr val="3333FF"/>
              </a:solidFill>
            </a:endParaRPr>
          </a:p>
          <a:p>
            <a:pPr marL="0" indent="0">
              <a:buNone/>
            </a:pPr>
            <a:r>
              <a:rPr lang="ru-RU" b="1" dirty="0">
                <a:solidFill>
                  <a:srgbClr val="008000"/>
                </a:solidFill>
              </a:rPr>
              <a:t>Зелёным:	(  ̶  2;  ̶  6),	 (  3 ;  ̶  6),	(  3 ;  ̶  5), 	</a:t>
            </a:r>
            <a:r>
              <a:rPr lang="ru-RU" b="1" dirty="0" smtClean="0">
                <a:solidFill>
                  <a:srgbClr val="008000"/>
                </a:solidFill>
              </a:rPr>
              <a:t/>
            </a:r>
            <a:br>
              <a:rPr lang="ru-RU" b="1" dirty="0" smtClean="0">
                <a:solidFill>
                  <a:srgbClr val="008000"/>
                </a:solidFill>
              </a:rPr>
            </a:br>
            <a:r>
              <a:rPr lang="ru-RU" b="1" dirty="0" smtClean="0">
                <a:solidFill>
                  <a:srgbClr val="008000"/>
                </a:solidFill>
              </a:rPr>
              <a:t>(  </a:t>
            </a:r>
            <a:r>
              <a:rPr lang="ru-RU" b="1" dirty="0">
                <a:solidFill>
                  <a:srgbClr val="008000"/>
                </a:solidFill>
              </a:rPr>
              <a:t>4 ;  ̶  6),	(  5 ;  ̶  6).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28934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260648"/>
            <a:ext cx="8229600" cy="5865515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3" y="332655"/>
            <a:ext cx="8291033" cy="619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60632209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Задание № 3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4857403"/>
          </a:xfrm>
        </p:spPr>
        <p:txBody>
          <a:bodyPr/>
          <a:lstStyle/>
          <a:p>
            <a:pPr marL="0" indent="0">
              <a:buNone/>
            </a:pPr>
            <a:r>
              <a:rPr lang="ru-RU" b="1" dirty="0">
                <a:solidFill>
                  <a:srgbClr val="3333FF"/>
                </a:solidFill>
              </a:rPr>
              <a:t>№  5. Отметьте точки указанным цветом и соедините их последовательно. </a:t>
            </a:r>
          </a:p>
          <a:p>
            <a:pPr marL="0" indent="0">
              <a:buNone/>
            </a:pPr>
            <a:r>
              <a:rPr lang="ru-RU" b="1" dirty="0">
                <a:solidFill>
                  <a:srgbClr val="FF0000"/>
                </a:solidFill>
              </a:rPr>
              <a:t>Красным:    (  ̶  4;  4),	   (  1 ;  4),	   (  1;  3 ),	 </a:t>
            </a:r>
            <a:r>
              <a:rPr lang="ru-RU" b="1" dirty="0" smtClean="0">
                <a:solidFill>
                  <a:srgbClr val="FF0000"/>
                </a:solidFill>
              </a:rPr>
              <a:t/>
            </a:r>
            <a:br>
              <a:rPr lang="ru-RU" b="1" dirty="0" smtClean="0">
                <a:solidFill>
                  <a:srgbClr val="FF0000"/>
                </a:solidFill>
              </a:rPr>
            </a:br>
            <a:r>
              <a:rPr lang="ru-RU" b="1" dirty="0" smtClean="0">
                <a:solidFill>
                  <a:srgbClr val="FF0000"/>
                </a:solidFill>
              </a:rPr>
              <a:t>( 2</a:t>
            </a:r>
            <a:r>
              <a:rPr lang="ru-RU" b="1" dirty="0">
                <a:solidFill>
                  <a:srgbClr val="FF0000"/>
                </a:solidFill>
              </a:rPr>
              <a:t>;  2), 	  (  3;  2).</a:t>
            </a:r>
            <a:r>
              <a:rPr lang="ru-RU" b="1" dirty="0">
                <a:solidFill>
                  <a:srgbClr val="3333FF"/>
                </a:solidFill>
              </a:rPr>
              <a:t>	</a:t>
            </a:r>
          </a:p>
          <a:p>
            <a:pPr marL="0" indent="0">
              <a:buNone/>
            </a:pPr>
            <a:r>
              <a:rPr lang="ru-RU" b="1" dirty="0">
                <a:solidFill>
                  <a:srgbClr val="3333FF"/>
                </a:solidFill>
              </a:rPr>
              <a:t> </a:t>
            </a:r>
            <a:r>
              <a:rPr lang="ru-RU" b="1" dirty="0">
                <a:solidFill>
                  <a:srgbClr val="008000"/>
                </a:solidFill>
              </a:rPr>
              <a:t>Зелёным:   ( 3 ;  ̶   4),	  (  2;  ̶  3), 	 (  2 ;  ̶  5),	   </a:t>
            </a:r>
            <a:r>
              <a:rPr lang="ru-RU" b="1" dirty="0" smtClean="0">
                <a:solidFill>
                  <a:srgbClr val="008000"/>
                </a:solidFill>
              </a:rPr>
              <a:t/>
            </a:r>
            <a:br>
              <a:rPr lang="ru-RU" b="1" dirty="0" smtClean="0">
                <a:solidFill>
                  <a:srgbClr val="008000"/>
                </a:solidFill>
              </a:rPr>
            </a:br>
            <a:r>
              <a:rPr lang="ru-RU" b="1" dirty="0" smtClean="0">
                <a:solidFill>
                  <a:srgbClr val="008000"/>
                </a:solidFill>
              </a:rPr>
              <a:t>(  </a:t>
            </a:r>
            <a:r>
              <a:rPr lang="ru-RU" b="1" dirty="0">
                <a:solidFill>
                  <a:srgbClr val="008000"/>
                </a:solidFill>
              </a:rPr>
              <a:t>0 ;  ̶  2 ),      ( 0 ;  ̶ 5</a:t>
            </a:r>
            <a:r>
              <a:rPr lang="ru-RU" b="1" dirty="0" smtClean="0">
                <a:solidFill>
                  <a:srgbClr val="008000"/>
                </a:solidFill>
              </a:rPr>
              <a:t>),     (  </a:t>
            </a:r>
            <a:r>
              <a:rPr lang="ru-RU" b="1" dirty="0">
                <a:solidFill>
                  <a:srgbClr val="008000"/>
                </a:solidFill>
              </a:rPr>
              <a:t>̶  1;  ̶  4),	</a:t>
            </a:r>
            <a:r>
              <a:rPr lang="ru-RU" b="1" dirty="0" smtClean="0">
                <a:solidFill>
                  <a:srgbClr val="008000"/>
                </a:solidFill>
              </a:rPr>
              <a:t>(  </a:t>
            </a:r>
            <a:r>
              <a:rPr lang="ru-RU" b="1" dirty="0">
                <a:solidFill>
                  <a:srgbClr val="008000"/>
                </a:solidFill>
              </a:rPr>
              <a:t>̶  1;  ̶  6),      (  ̶  2;  ̶  4),	(  ̶  2;  ̶  6),	(  ̶  3;  ̶  3),	(  ̶  3;  ̶  6),	</a:t>
            </a:r>
            <a:br>
              <a:rPr lang="ru-RU" b="1" dirty="0">
                <a:solidFill>
                  <a:srgbClr val="008000"/>
                </a:solidFill>
              </a:rPr>
            </a:br>
            <a:r>
              <a:rPr lang="ru-RU" b="1" dirty="0">
                <a:solidFill>
                  <a:srgbClr val="008000"/>
                </a:solidFill>
              </a:rPr>
              <a:t>(  ̶  4;  ̶  5),	(  ̶  4;  ̶  6),	(  3 ;  ̶  6).</a:t>
            </a:r>
          </a:p>
        </p:txBody>
      </p:sp>
    </p:spTree>
    <p:extLst>
      <p:ext uri="{BB962C8B-B14F-4D97-AF65-F5344CB8AC3E}">
        <p14:creationId xmlns:p14="http://schemas.microsoft.com/office/powerpoint/2010/main" val="41439108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260648"/>
            <a:ext cx="8229600" cy="5865515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3" y="260648"/>
            <a:ext cx="8279634" cy="630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01989139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Задание № 3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340768"/>
            <a:ext cx="8435280" cy="4968552"/>
          </a:xfrm>
        </p:spPr>
        <p:txBody>
          <a:bodyPr/>
          <a:lstStyle/>
          <a:p>
            <a:pPr marL="0" indent="0">
              <a:buNone/>
            </a:pPr>
            <a:r>
              <a:rPr lang="ru-RU" b="1" dirty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№  6. Отметьте точки указанным цветом и соедините их последовательно. </a:t>
            </a:r>
          </a:p>
          <a:p>
            <a:pPr marL="0" indent="0">
              <a:buNone/>
            </a:pPr>
            <a:r>
              <a:rPr lang="ru-RU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Красным:    (  ̶  4;  2</a:t>
            </a: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),</a:t>
            </a:r>
            <a:r>
              <a:rPr lang="ru-RU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( </a:t>
            </a:r>
            <a:r>
              <a:rPr lang="ru-RU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̶  1 ;  2),	</a:t>
            </a: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(  </a:t>
            </a:r>
            <a:r>
              <a:rPr lang="ru-RU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3;  ̶  4 </a:t>
            </a: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), ( </a:t>
            </a:r>
            <a:r>
              <a:rPr lang="ru-RU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4;  ̶  4 ),	</a:t>
            </a: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(  </a:t>
            </a:r>
            <a:r>
              <a:rPr lang="ru-RU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0; </a:t>
            </a: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3),   ( </a:t>
            </a:r>
            <a:r>
              <a:rPr lang="ru-RU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̶  1 ; </a:t>
            </a: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4),  ( </a:t>
            </a:r>
            <a:r>
              <a:rPr lang="ru-RU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̶  3 ;  4</a:t>
            </a: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), ( </a:t>
            </a:r>
            <a:r>
              <a:rPr lang="ru-RU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̶  3 ;  7).</a:t>
            </a:r>
          </a:p>
          <a:p>
            <a:pPr marL="0" indent="0">
              <a:buNone/>
            </a:pPr>
            <a:r>
              <a:rPr lang="ru-RU" b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Зелёным:   (  ̶  4;  ̶  4</a:t>
            </a:r>
            <a:r>
              <a:rPr lang="ru-RU" b="1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),   (  </a:t>
            </a:r>
            <a:r>
              <a:rPr lang="ru-RU" b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̶  3;  ̶  5),	</a:t>
            </a:r>
            <a:r>
              <a:rPr lang="ru-RU" b="1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(  </a:t>
            </a:r>
            <a:r>
              <a:rPr lang="ru-RU" b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̶  3;  ̶  4),	   (  ̶  1;  ̶  6),	</a:t>
            </a:r>
            <a:r>
              <a:rPr lang="ru-RU" b="1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 (  </a:t>
            </a:r>
            <a:r>
              <a:rPr lang="ru-RU" b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̶  1;  ̶  4</a:t>
            </a:r>
            <a:r>
              <a:rPr lang="ru-RU" b="1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),     (  </a:t>
            </a:r>
            <a:r>
              <a:rPr lang="ru-RU" b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0 ;  ̶  5),	  (  0 ;  ̶  4),      ( 1;  ̶  5 ),	    ( 2;  ̶  4 ),     ( 3;  ̶  6 ),     </a:t>
            </a:r>
            <a:r>
              <a:rPr lang="ru-RU" b="1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b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(  ̶  4;  ̶  6</a:t>
            </a:r>
            <a:r>
              <a:rPr lang="ru-RU" b="1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).</a:t>
            </a:r>
            <a:endParaRPr lang="ru-RU" b="1" dirty="0">
              <a:solidFill>
                <a:srgbClr val="008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566387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260648"/>
            <a:ext cx="8229600" cy="5865515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25" y="260647"/>
            <a:ext cx="8255694" cy="612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76627662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354162"/>
          </a:xfrm>
        </p:spPr>
        <p:txBody>
          <a:bodyPr>
            <a:normAutofit fontScale="90000"/>
          </a:bodyPr>
          <a:lstStyle/>
          <a:p>
            <a:r>
              <a:rPr lang="ru-RU" b="1" dirty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После соединения  6 листов </a:t>
            </a:r>
            <a:r>
              <a:rPr lang="ru-RU" b="1" dirty="0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получим </a:t>
            </a:r>
            <a:r>
              <a:rPr lang="ru-RU" b="1" dirty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следующую картинку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5" name="Объект 4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2806" y="1341438"/>
            <a:ext cx="4391441" cy="551656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8137284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074242"/>
          </a:xfrm>
        </p:spPr>
        <p:txBody>
          <a:bodyPr>
            <a:normAutofit fontScale="90000"/>
          </a:bodyPr>
          <a:lstStyle/>
          <a:p>
            <a:r>
              <a:rPr lang="ru-RU" b="1" i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- Что называют  координатой точки, если точка  расположена на </a:t>
            </a:r>
            <a:r>
              <a:rPr lang="ru-RU" b="1" i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координатной </a:t>
            </a:r>
            <a:r>
              <a:rPr lang="ru-RU" b="1" i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оси?</a:t>
            </a:r>
            <a:endParaRPr lang="ru-RU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2420888"/>
            <a:ext cx="8229600" cy="3705275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0575" y="3460901"/>
            <a:ext cx="7562850" cy="1695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495927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Литература:</a:t>
            </a:r>
            <a:endParaRPr lang="ru-RU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772816"/>
            <a:ext cx="8229600" cy="4425355"/>
          </a:xfrm>
        </p:spPr>
        <p:txBody>
          <a:bodyPr>
            <a:normAutofit/>
          </a:bodyPr>
          <a:lstStyle/>
          <a:p>
            <a:r>
              <a:rPr lang="ru-RU" sz="3000" dirty="0">
                <a:solidFill>
                  <a:srgbClr val="0000CC"/>
                </a:solidFill>
                <a:latin typeface="Arial" charset="0"/>
                <a:cs typeface="Arial" charset="0"/>
              </a:rPr>
              <a:t>БДЭ. «Математика»</a:t>
            </a:r>
          </a:p>
          <a:p>
            <a:r>
              <a:rPr lang="ru-RU" sz="3000" dirty="0" err="1">
                <a:solidFill>
                  <a:srgbClr val="0000CC"/>
                </a:solidFill>
                <a:latin typeface="Arial" charset="0"/>
                <a:cs typeface="Arial" charset="0"/>
              </a:rPr>
              <a:t>Матвиевская</a:t>
            </a:r>
            <a:r>
              <a:rPr lang="ru-RU" sz="3000" dirty="0">
                <a:solidFill>
                  <a:srgbClr val="0000CC"/>
                </a:solidFill>
                <a:latin typeface="Arial" charset="0"/>
                <a:cs typeface="Arial" charset="0"/>
              </a:rPr>
              <a:t> Г.П. Рене Декарт. - М.: Просвещение, 1987.</a:t>
            </a:r>
          </a:p>
          <a:p>
            <a:r>
              <a:rPr lang="ru-RU" sz="3000" dirty="0" smtClean="0">
                <a:solidFill>
                  <a:srgbClr val="0000CC"/>
                </a:solidFill>
                <a:latin typeface="Arial" charset="0"/>
                <a:cs typeface="Arial" charset="0"/>
              </a:rPr>
              <a:t>Белл </a:t>
            </a:r>
            <a:r>
              <a:rPr lang="ru-RU" sz="3000" dirty="0">
                <a:solidFill>
                  <a:srgbClr val="0000CC"/>
                </a:solidFill>
                <a:latin typeface="Arial" charset="0"/>
                <a:cs typeface="Arial" charset="0"/>
              </a:rPr>
              <a:t>Э.Т. Творцы математики. - М.: Наука, 1979.</a:t>
            </a:r>
          </a:p>
          <a:p>
            <a:r>
              <a:rPr lang="ru-RU" sz="3000" dirty="0" smtClean="0">
                <a:solidFill>
                  <a:srgbClr val="0000CC"/>
                </a:solidFill>
                <a:latin typeface="Arial" charset="0"/>
                <a:cs typeface="Arial" charset="0"/>
              </a:rPr>
              <a:t>Энциклопедический </a:t>
            </a:r>
            <a:r>
              <a:rPr lang="ru-RU" sz="3000" dirty="0" smtClean="0">
                <a:solidFill>
                  <a:srgbClr val="0000CC"/>
                </a:solidFill>
                <a:latin typeface="Arial" charset="0"/>
                <a:cs typeface="Arial" charset="0"/>
              </a:rPr>
              <a:t>словарь юного математика.-М.: Педагогика, 1985.</a:t>
            </a:r>
          </a:p>
          <a:p>
            <a:endParaRPr lang="ru-RU" sz="3000" dirty="0">
              <a:latin typeface="Arial" charset="0"/>
              <a:cs typeface="Arial" charset="0"/>
            </a:endParaRPr>
          </a:p>
          <a:p>
            <a:endParaRPr lang="ru-RU" dirty="0">
              <a:latin typeface="Arial" charset="0"/>
              <a:cs typeface="Arial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243372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i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- Что такое прямоугольная система координат?</a:t>
            </a:r>
            <a:endParaRPr lang="ru-RU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3126" y="1673561"/>
            <a:ext cx="6905625" cy="5514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019287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786210"/>
          </a:xfrm>
        </p:spPr>
        <p:txBody>
          <a:bodyPr>
            <a:normAutofit fontScale="90000"/>
          </a:bodyPr>
          <a:lstStyle/>
          <a:p>
            <a:r>
              <a:rPr lang="ru-RU" b="1" i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- Какое ещё название имеет прямоугольная система координат? Почему?</a:t>
            </a:r>
            <a:endParaRPr lang="ru-RU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5382" y="0"/>
            <a:ext cx="6441228" cy="7884000"/>
          </a:xfrm>
        </p:spPr>
      </p:pic>
      <p:sp>
        <p:nvSpPr>
          <p:cNvPr id="5" name="TextBox 4"/>
          <p:cNvSpPr txBox="1"/>
          <p:nvPr/>
        </p:nvSpPr>
        <p:spPr>
          <a:xfrm>
            <a:off x="1259632" y="5019913"/>
            <a:ext cx="655272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800" b="1" dirty="0">
                <a:solidFill>
                  <a:schemeClr val="bg1"/>
                </a:solidFill>
              </a:rPr>
              <a:t>Рене́ Дека́рт </a:t>
            </a:r>
            <a:r>
              <a:rPr lang="ru-RU" sz="2800" b="1" dirty="0" smtClean="0">
                <a:solidFill>
                  <a:schemeClr val="bg1"/>
                </a:solidFill>
              </a:rPr>
              <a:t>(1596-</a:t>
            </a:r>
            <a:r>
              <a:rPr lang="ru-RU" sz="2800" b="1" dirty="0">
                <a:solidFill>
                  <a:schemeClr val="bg1"/>
                </a:solidFill>
              </a:rPr>
              <a:t>1650</a:t>
            </a:r>
            <a:r>
              <a:rPr lang="ru-RU" sz="2800" b="1" dirty="0" smtClean="0">
                <a:solidFill>
                  <a:schemeClr val="bg1"/>
                </a:solidFill>
              </a:rPr>
              <a:t>)    французский философ, математик, физик, механик и физиолог. </a:t>
            </a:r>
            <a:endParaRPr lang="ru-RU" sz="28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8628040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i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- Как называют и обозначают горизонтальную ось?</a:t>
            </a:r>
            <a:endParaRPr lang="ru-RU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1700807"/>
            <a:ext cx="6372225" cy="5495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6" name="Прямая со стрелкой 5"/>
          <p:cNvCxnSpPr/>
          <p:nvPr/>
        </p:nvCxnSpPr>
        <p:spPr>
          <a:xfrm>
            <a:off x="1475656" y="4581128"/>
            <a:ext cx="6192688" cy="0"/>
          </a:xfrm>
          <a:prstGeom prst="straightConnector1">
            <a:avLst/>
          </a:prstGeom>
          <a:ln w="762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7272300" y="3789040"/>
            <a:ext cx="792088" cy="57600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ru-RU" sz="3000" b="1" i="1" dirty="0">
                <a:solidFill>
                  <a:srgbClr val="FF0000"/>
                </a:solidFill>
              </a:rPr>
              <a:t>х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661768" y="4869160"/>
            <a:ext cx="327588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</a:t>
            </a: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сь  абсцисс</a:t>
            </a:r>
            <a:endParaRPr lang="ru-RU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38634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afterEffect">
                                  <p:stCondLst>
                                    <p:cond delay="4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4500"/>
                            </p:stCondLst>
                            <p:childTnLst>
                              <p:par>
                                <p:cTn id="9" presetID="26" presetClass="emph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6000"/>
                            </p:stCondLst>
                            <p:childTnLst>
                              <p:par>
                                <p:cTn id="13" presetID="1" presetClass="entr" presetSubtype="0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04664"/>
            <a:ext cx="8229600" cy="1512168"/>
          </a:xfrm>
        </p:spPr>
        <p:txBody>
          <a:bodyPr>
            <a:normAutofit fontScale="90000"/>
          </a:bodyPr>
          <a:lstStyle/>
          <a:p>
            <a:r>
              <a:rPr lang="ru-RU" b="1" i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- Как называют и обозначают вертикальную ось?</a:t>
            </a:r>
            <a:br>
              <a:rPr lang="ru-RU" b="1" i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1556792"/>
            <a:ext cx="6838950" cy="557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Прямая со стрелкой 4"/>
          <p:cNvCxnSpPr/>
          <p:nvPr/>
        </p:nvCxnSpPr>
        <p:spPr>
          <a:xfrm flipV="1">
            <a:off x="4355976" y="1556792"/>
            <a:ext cx="0" cy="5400600"/>
          </a:xfrm>
          <a:prstGeom prst="straightConnector1">
            <a:avLst/>
          </a:prstGeom>
          <a:ln w="76200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4932040" y="1700808"/>
            <a:ext cx="828997" cy="477054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ru-RU" sz="2500" b="1" i="1" dirty="0" smtClean="0">
                <a:ln w="11430">
                  <a:solidFill>
                    <a:srgbClr val="FFFF00"/>
                  </a:solidFill>
                </a:ln>
                <a:solidFill>
                  <a:srgbClr val="FFFF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</a:rPr>
              <a:t>у</a:t>
            </a:r>
            <a:endParaRPr lang="ru-RU" sz="2500" b="1" i="1" dirty="0">
              <a:ln w="11430">
                <a:solidFill>
                  <a:srgbClr val="FFFF00"/>
                </a:solidFill>
              </a:ln>
              <a:solidFill>
                <a:srgbClr val="FFFF0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564227" y="2177862"/>
            <a:ext cx="33123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 </a:t>
            </a:r>
            <a:r>
              <a:rPr lang="ru-RU" sz="36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ось ординат</a:t>
            </a:r>
            <a:endParaRPr lang="ru-RU" sz="36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5332756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100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i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- Что такое координатная плоскость?</a:t>
            </a:r>
            <a:endParaRPr lang="ru-RU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Texturizer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9837"/>
          <a:stretch/>
        </p:blipFill>
        <p:spPr bwMode="auto">
          <a:xfrm>
            <a:off x="971600" y="1495635"/>
            <a:ext cx="7311883" cy="536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000282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25" presetClass="emph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3" dur="5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14" dur="5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15" dur="5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set>
                                      <p:cBhvr>
                                        <p:cTn id="16" dur="5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598</TotalTime>
  <Words>694</Words>
  <Application>Microsoft Office PowerPoint</Application>
  <PresentationFormat>Экран (4:3)</PresentationFormat>
  <Paragraphs>114</Paragraphs>
  <Slides>40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40</vt:i4>
      </vt:variant>
    </vt:vector>
  </HeadingPairs>
  <TitlesOfParts>
    <vt:vector size="41" baseType="lpstr">
      <vt:lpstr>Тема Office</vt:lpstr>
      <vt:lpstr>Декартова система координат на плоскости</vt:lpstr>
      <vt:lpstr>- Что такое координатная ось?</vt:lpstr>
      <vt:lpstr>- Как она может располагаться?</vt:lpstr>
      <vt:lpstr>- Что называют  координатой точки, если точка  расположена на координатной оси?</vt:lpstr>
      <vt:lpstr>- Что такое прямоугольная система координат?</vt:lpstr>
      <vt:lpstr>- Какое ещё название имеет прямоугольная система координат? Почему?</vt:lpstr>
      <vt:lpstr>- Как называют и обозначают горизонтальную ось?</vt:lpstr>
      <vt:lpstr>- Как называют и обозначают вертикальную ось? </vt:lpstr>
      <vt:lpstr>- Что такое координатная плоскость?</vt:lpstr>
      <vt:lpstr>- Как определить абсциссу точки на координатной плоскости?</vt:lpstr>
      <vt:lpstr>- Как определить ординату точки на координатной плоскости? </vt:lpstr>
      <vt:lpstr>- Сколько координат имеет точка на координатной плоскости?</vt:lpstr>
      <vt:lpstr>Географические   координаты  определяют  положение  точки  на  поверхности  (Земли) – каждая  точка  на  земной  поверхности  имеет  две  координаты:  широту  и  долготу. </vt:lpstr>
      <vt:lpstr>Географические координаты Феодосии: 45 градусов 2.6360128300602 минуты 0 секунд северной широты  35 градусов 22.713088989258 минут 0 секунд восточной долготы </vt:lpstr>
      <vt:lpstr>Презентация PowerPoint</vt:lpstr>
      <vt:lpstr>Метод  координат  применяют для  определения  положения  точки  на  линии   железной  дороги:  указывают  номер  километрового  столба.  Этот  номер – является  координатой  точки на  железнодорожной  линии </vt:lpstr>
      <vt:lpstr> Чтобы правильно занять свое место в театре, кинотеатре, нужно знать две координаты - ряд и место.</vt:lpstr>
      <vt:lpstr>Презентация PowerPoint</vt:lpstr>
      <vt:lpstr>Презентация PowerPoint</vt:lpstr>
      <vt:lpstr>Определите координаты точек</vt:lpstr>
      <vt:lpstr>Задание № 1</vt:lpstr>
      <vt:lpstr>Решение</vt:lpstr>
      <vt:lpstr>Презентация PowerPoint</vt:lpstr>
      <vt:lpstr>Презентация PowerPoint</vt:lpstr>
      <vt:lpstr>Презентация PowerPoint</vt:lpstr>
      <vt:lpstr>Презентация PowerPoint</vt:lpstr>
      <vt:lpstr>Задание № 3 </vt:lpstr>
      <vt:lpstr>Презентация PowerPoint</vt:lpstr>
      <vt:lpstr>Задание № 3</vt:lpstr>
      <vt:lpstr>Презентация PowerPoint</vt:lpstr>
      <vt:lpstr>Задание № 3</vt:lpstr>
      <vt:lpstr>Презентация PowerPoint</vt:lpstr>
      <vt:lpstr>Задание № 3</vt:lpstr>
      <vt:lpstr>Презентация PowerPoint</vt:lpstr>
      <vt:lpstr>Задание № 3</vt:lpstr>
      <vt:lpstr>Презентация PowerPoint</vt:lpstr>
      <vt:lpstr>Задание № 3</vt:lpstr>
      <vt:lpstr>Презентация PowerPoint</vt:lpstr>
      <vt:lpstr>После соединения  6 листов получим следующую картинку </vt:lpstr>
      <vt:lpstr>Литература: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Декартова система координат на плоскости</dc:title>
  <dc:creator>Mizhares</dc:creator>
  <cp:lastModifiedBy>Mizhares</cp:lastModifiedBy>
  <cp:revision>71</cp:revision>
  <dcterms:created xsi:type="dcterms:W3CDTF">2015-12-04T18:33:36Z</dcterms:created>
  <dcterms:modified xsi:type="dcterms:W3CDTF">2016-03-31T17:48:17Z</dcterms:modified>
</cp:coreProperties>
</file>