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ppt" ContentType="application/vnd.ms-powerpoint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embeddings/oleObject1.bin" ContentType="application/vnd.openxmlformats-officedocument.oleObject"/>
  <Override PartName="/ppt/notesSlides/notesSlide1.xml" ContentType="application/vnd.openxmlformats-officedocument.presentationml.notesSlide+xml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74" r:id="rId2"/>
    <p:sldId id="301" r:id="rId3"/>
    <p:sldId id="302" r:id="rId4"/>
    <p:sldId id="284" r:id="rId5"/>
    <p:sldId id="278" r:id="rId6"/>
    <p:sldId id="281" r:id="rId7"/>
    <p:sldId id="282" r:id="rId8"/>
    <p:sldId id="280" r:id="rId9"/>
    <p:sldId id="283" r:id="rId10"/>
    <p:sldId id="299" r:id="rId11"/>
    <p:sldId id="277" r:id="rId12"/>
    <p:sldId id="300" r:id="rId13"/>
    <p:sldId id="287" r:id="rId14"/>
    <p:sldId id="297" r:id="rId15"/>
    <p:sldId id="296" r:id="rId16"/>
    <p:sldId id="295" r:id="rId17"/>
    <p:sldId id="294" r:id="rId18"/>
    <p:sldId id="293" r:id="rId19"/>
    <p:sldId id="292" r:id="rId20"/>
    <p:sldId id="291" r:id="rId21"/>
    <p:sldId id="290" r:id="rId22"/>
    <p:sldId id="289" r:id="rId23"/>
    <p:sldId id="272" r:id="rId24"/>
    <p:sldId id="303" r:id="rId25"/>
    <p:sldId id="273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b="1" i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i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i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i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i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b="1" i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b="1" i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b="1" i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b="1" i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66FFFF"/>
    <a:srgbClr val="FF0000"/>
    <a:srgbClr val="94CCFE"/>
    <a:srgbClr val="3F8DFF"/>
    <a:srgbClr val="4747FF"/>
    <a:srgbClr val="3399FF"/>
    <a:srgbClr val="97FFFF"/>
    <a:srgbClr val="00EAE4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42" autoAdjust="0"/>
    <p:restoredTop sz="94660"/>
  </p:normalViewPr>
  <p:slideViewPr>
    <p:cSldViewPr>
      <p:cViewPr>
        <p:scale>
          <a:sx n="66" d="100"/>
          <a:sy n="66" d="100"/>
        </p:scale>
        <p:origin x="-1968" y="-8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Relationship Id="rId2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4" Type="http://schemas.openxmlformats.org/officeDocument/2006/relationships/image" Target="../media/image39.wmf"/><Relationship Id="rId5" Type="http://schemas.openxmlformats.org/officeDocument/2006/relationships/image" Target="../media/image40.wmf"/><Relationship Id="rId1" Type="http://schemas.openxmlformats.org/officeDocument/2006/relationships/image" Target="../media/image36.wmf"/><Relationship Id="rId2" Type="http://schemas.openxmlformats.org/officeDocument/2006/relationships/image" Target="../media/image3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4C416D-9332-4BFE-A3DC-0191D6669210}" type="datetimeFigureOut">
              <a:rPr lang="ru-RU" smtClean="0"/>
              <a:pPr/>
              <a:t>09.01.16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D5C43D-E698-4537-BEF4-43ACFA33D1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4062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E72037-8CA5-43D2-8BE6-42C0E83E5093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115E52-494E-4CBC-8EFF-BCDAF297A7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xmlns:p14="http://schemas.microsoft.com/office/powerpoint/2010/main"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B07CA9-20A2-40EB-A6C4-ABB773AF76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xmlns:p14="http://schemas.microsoft.com/office/powerpoint/2010/main"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DCED04-C47B-4913-BE92-5B90BBC6A7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xmlns:p14="http://schemas.microsoft.com/office/powerpoint/2010/main" advClick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52400"/>
            <a:ext cx="7467600" cy="1219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228600" y="1676400"/>
            <a:ext cx="4229100" cy="4876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10100" y="1676400"/>
            <a:ext cx="4229100" cy="2362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10100" y="4191000"/>
            <a:ext cx="4229100" cy="2362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D010077-2A4F-4DFC-8FF6-D490A90C12A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52400"/>
            <a:ext cx="7467600" cy="1219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228600" y="1676400"/>
            <a:ext cx="4229100" cy="4876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10100" y="1676400"/>
            <a:ext cx="4229100" cy="4876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12BA7DD-1DC0-4919-BCDF-D4A609B3BEF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0A723F-6F2C-49CD-8192-DD874630AE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xmlns:p14="http://schemas.microsoft.com/office/powerpoint/2010/main"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6F10C5-79FB-45A3-97C3-1643429A96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xmlns:p14="http://schemas.microsoft.com/office/powerpoint/2010/main"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8A6CF3-6BAB-43BF-8492-7EEDE9098D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xmlns:p14="http://schemas.microsoft.com/office/powerpoint/2010/main"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647BEE-7BEB-4851-81B4-69903C94EE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xmlns:p14="http://schemas.microsoft.com/office/powerpoint/2010/main"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0D1321-5710-4A46-8289-AB28FA8AA9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xmlns:p14="http://schemas.microsoft.com/office/powerpoint/2010/main"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6BA458-5270-4502-A45F-5AA703D63A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xmlns:p14="http://schemas.microsoft.com/office/powerpoint/2010/main"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B6BC0C-FD1F-4673-BB68-5CCD35DD87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xmlns:p14="http://schemas.microsoft.com/office/powerpoint/2010/main"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399732-E3C0-43A8-8512-6DFB714D9A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xmlns:p14="http://schemas.microsoft.com/office/powerpoint/2010/main" advClick="0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i="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 i="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i="0" smtClean="0">
                <a:latin typeface="+mn-lt"/>
              </a:defRPr>
            </a:lvl1pPr>
          </a:lstStyle>
          <a:p>
            <a:pPr>
              <a:defRPr/>
            </a:pPr>
            <a:fld id="{3106F2D7-E89D-45C0-ABB6-32BC7CF8A6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xmlns:p14="http://schemas.microsoft.com/office/powerpoint/2010/main" advClick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9.wmf"/><Relationship Id="rId5" Type="http://schemas.openxmlformats.org/officeDocument/2006/relationships/oleObject" Target="../embeddings/oleObject3.bin"/><Relationship Id="rId6" Type="http://schemas.openxmlformats.org/officeDocument/2006/relationships/image" Target="../media/image10.wmf"/><Relationship Id="rId7" Type="http://schemas.openxmlformats.org/officeDocument/2006/relationships/image" Target="../media/image11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Relationship Id="rId3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8.bin"/><Relationship Id="rId12" Type="http://schemas.openxmlformats.org/officeDocument/2006/relationships/image" Target="../media/image40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7.xml"/><Relationship Id="rId3" Type="http://schemas.openxmlformats.org/officeDocument/2006/relationships/oleObject" Target="../embeddings/oleObject4.bin"/><Relationship Id="rId4" Type="http://schemas.openxmlformats.org/officeDocument/2006/relationships/image" Target="../media/image36.wmf"/><Relationship Id="rId5" Type="http://schemas.openxmlformats.org/officeDocument/2006/relationships/oleObject" Target="../embeddings/oleObject5.bin"/><Relationship Id="rId6" Type="http://schemas.openxmlformats.org/officeDocument/2006/relationships/image" Target="../media/image37.wmf"/><Relationship Id="rId7" Type="http://schemas.openxmlformats.org/officeDocument/2006/relationships/oleObject" Target="../embeddings/oleObject6.bin"/><Relationship Id="rId8" Type="http://schemas.openxmlformats.org/officeDocument/2006/relationships/image" Target="../media/image38.wmf"/><Relationship Id="rId9" Type="http://schemas.openxmlformats.org/officeDocument/2006/relationships/oleObject" Target="../embeddings/oleObject7.bin"/><Relationship Id="rId10" Type="http://schemas.openxmlformats.org/officeDocument/2006/relationships/image" Target="../media/image39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4" Type="http://schemas.openxmlformats.org/officeDocument/2006/relationships/image" Target="../media/image41.w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oleObject" Target="../embeddings/____________Microsoft_PowerPoint_97_-_20031.ppt"/><Relationship Id="rId5" Type="http://schemas.openxmlformats.org/officeDocument/2006/relationships/image" Target="../media/image5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4"/>
          <p:cNvSpPr>
            <a:spLocks noChangeArrowheads="1"/>
          </p:cNvSpPr>
          <p:nvPr/>
        </p:nvSpPr>
        <p:spPr bwMode="auto">
          <a:xfrm>
            <a:off x="971600" y="1772816"/>
            <a:ext cx="7345363" cy="151288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0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dirty="0" smtClean="0">
                <a:solidFill>
                  <a:srgbClr val="002060"/>
                </a:solidFill>
              </a:rPr>
              <a:t>Решение задач на смеси, </a:t>
            </a:r>
          </a:p>
          <a:p>
            <a:pPr algn="ctr"/>
            <a:r>
              <a:rPr lang="ru-RU" sz="4400" dirty="0">
                <a:solidFill>
                  <a:srgbClr val="002060"/>
                </a:solidFill>
              </a:rPr>
              <a:t>с</a:t>
            </a:r>
            <a:r>
              <a:rPr lang="ru-RU" sz="4400" dirty="0" smtClean="0">
                <a:solidFill>
                  <a:srgbClr val="002060"/>
                </a:solidFill>
              </a:rPr>
              <a:t>плавы и растворы</a:t>
            </a:r>
            <a:endParaRPr lang="ru-RU" sz="4400" dirty="0">
              <a:solidFill>
                <a:srgbClr val="002060"/>
              </a:solidFill>
            </a:endParaRPr>
          </a:p>
        </p:txBody>
      </p:sp>
      <p:sp>
        <p:nvSpPr>
          <p:cNvPr id="12295" name="AutoShape 184"/>
          <p:cNvSpPr>
            <a:spLocks noChangeArrowheads="1"/>
          </p:cNvSpPr>
          <p:nvPr/>
        </p:nvSpPr>
        <p:spPr bwMode="auto">
          <a:xfrm>
            <a:off x="1547664" y="404813"/>
            <a:ext cx="6246961" cy="64792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60">
            <a:solidFill>
              <a:srgbClr val="008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0" i="0" dirty="0" smtClean="0">
                <a:solidFill>
                  <a:srgbClr val="003366"/>
                </a:solidFill>
              </a:rPr>
              <a:t>Из опыта подготовки к ГИА и ЕГЭ</a:t>
            </a:r>
            <a:endParaRPr lang="ru-RU" b="0" i="0" dirty="0">
              <a:solidFill>
                <a:srgbClr val="003366"/>
              </a:solidFill>
            </a:endParaRPr>
          </a:p>
        </p:txBody>
      </p:sp>
      <p:sp>
        <p:nvSpPr>
          <p:cNvPr id="12296" name="AutoShape 187"/>
          <p:cNvSpPr>
            <a:spLocks noChangeArrowheads="1"/>
          </p:cNvSpPr>
          <p:nvPr/>
        </p:nvSpPr>
        <p:spPr bwMode="auto">
          <a:xfrm>
            <a:off x="2411760" y="5373216"/>
            <a:ext cx="4392488" cy="112918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60">
            <a:solidFill>
              <a:srgbClr val="008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2000" b="0" i="0" dirty="0" smtClean="0">
              <a:solidFill>
                <a:srgbClr val="003366"/>
              </a:solidFill>
            </a:endParaRPr>
          </a:p>
          <a:p>
            <a:pPr algn="ctr"/>
            <a:r>
              <a:rPr lang="ru-RU" sz="2000" b="0" i="0" dirty="0" smtClean="0">
                <a:solidFill>
                  <a:srgbClr val="003366"/>
                </a:solidFill>
              </a:rPr>
              <a:t>Филиппова Оксана Николаевна</a:t>
            </a:r>
          </a:p>
          <a:p>
            <a:pPr algn="ctr"/>
            <a:r>
              <a:rPr lang="ru-RU" sz="2000" b="0" i="0" dirty="0" smtClean="0">
                <a:solidFill>
                  <a:srgbClr val="003366"/>
                </a:solidFill>
              </a:rPr>
              <a:t>учитель математики </a:t>
            </a:r>
            <a:r>
              <a:rPr lang="en-US" sz="2000" b="0" i="0" dirty="0" smtClean="0">
                <a:solidFill>
                  <a:srgbClr val="003366"/>
                </a:solidFill>
              </a:rPr>
              <a:t> </a:t>
            </a:r>
            <a:r>
              <a:rPr lang="ru-RU" sz="2000" b="0" i="0" dirty="0" smtClean="0">
                <a:solidFill>
                  <a:srgbClr val="003366"/>
                </a:solidFill>
              </a:rPr>
              <a:t>МОУ Лицей </a:t>
            </a:r>
            <a:endParaRPr lang="en-US" sz="2000" b="0" i="0" dirty="0" smtClean="0">
              <a:solidFill>
                <a:srgbClr val="003366"/>
              </a:solidFill>
            </a:endParaRPr>
          </a:p>
          <a:p>
            <a:pPr algn="ctr"/>
            <a:r>
              <a:rPr lang="ru-RU" sz="2000" b="0" i="0" dirty="0" smtClean="0">
                <a:solidFill>
                  <a:srgbClr val="003366"/>
                </a:solidFill>
              </a:rPr>
              <a:t>г. Усть-Кут Иркутской области</a:t>
            </a:r>
          </a:p>
          <a:p>
            <a:pPr algn="ctr"/>
            <a:endParaRPr lang="ru-RU" sz="2000" b="0" i="0" dirty="0">
              <a:solidFill>
                <a:srgbClr val="003366"/>
              </a:solidFill>
            </a:endParaRPr>
          </a:p>
        </p:txBody>
      </p:sp>
      <p:pic>
        <p:nvPicPr>
          <p:cNvPr id="37" name="Рисунок 36" descr="slitk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4077072"/>
            <a:ext cx="1584176" cy="106263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8" name="Picture 2" descr="http://t1.gstatic.com/images?q=tbn:ANd9GcSePduMf5DFVb2mDoJgdOB39MCPkHaajlOgX306sH1PUcxq5zyUoW-6aR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3861048"/>
            <a:ext cx="1906967" cy="129614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95536" y="476672"/>
            <a:ext cx="7834064" cy="1512168"/>
          </a:xfrm>
        </p:spPr>
        <p:txBody>
          <a:bodyPr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Определите, какая масса 10% и 70% раствора лимонной кислоты потребуется для приготовления 100г 20% раствора.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14350" name="Object 14"/>
          <p:cNvGraphicFramePr>
            <a:graphicFrameLocks noChangeAspect="1"/>
          </p:cNvGraphicFramePr>
          <p:nvPr/>
        </p:nvGraphicFramePr>
        <p:xfrm>
          <a:off x="467544" y="2492896"/>
          <a:ext cx="5715000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093" name="Формула" r:id="rId3" imgW="2908300" imgH="1181100" progId="Equation.3">
                  <p:embed/>
                </p:oleObj>
              </mc:Choice>
              <mc:Fallback>
                <p:oleObj name="Формула" r:id="rId3" imgW="2908300" imgH="118110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2492896"/>
                        <a:ext cx="5715000" cy="2286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30" name="Object 34"/>
          <p:cNvGraphicFramePr>
            <a:graphicFrameLocks noChangeAspect="1"/>
          </p:cNvGraphicFramePr>
          <p:nvPr/>
        </p:nvGraphicFramePr>
        <p:xfrm>
          <a:off x="4067944" y="5157192"/>
          <a:ext cx="4462463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094" name="Формула" r:id="rId5" imgW="2946240" imgH="660240" progId="Equation.3">
                  <p:embed/>
                </p:oleObj>
              </mc:Choice>
              <mc:Fallback>
                <p:oleObj name="Формула" r:id="rId5" imgW="2946240" imgH="660240" progId="Equation.3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944" y="5157192"/>
                        <a:ext cx="4462463" cy="1000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24"/>
          <p:cNvPicPr>
            <a:picLocks noChangeAspect="1" noChangeArrowheads="1"/>
          </p:cNvPicPr>
          <p:nvPr/>
        </p:nvPicPr>
        <p:blipFill>
          <a:blip r:embed="rId7" cstate="print"/>
          <a:srcRect l="20998" r="10498" b="26030"/>
          <a:stretch>
            <a:fillRect/>
          </a:stretch>
        </p:blipFill>
        <p:spPr>
          <a:xfrm>
            <a:off x="6732240" y="2132856"/>
            <a:ext cx="1714500" cy="1382713"/>
          </a:xfrm>
          <a:prstGeom prst="rect">
            <a:avLst/>
          </a:prstGeom>
          <a:noFill/>
          <a:ln w="1905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19672" y="3356992"/>
            <a:ext cx="4896544" cy="648072"/>
          </a:xfrm>
          <a:prstGeom prst="rect">
            <a:avLst/>
          </a:prstGeom>
          <a:noFill/>
        </p:spPr>
      </p:pic>
      <p:sp>
        <p:nvSpPr>
          <p:cNvPr id="36867" name="AutoShape 3"/>
          <p:cNvSpPr>
            <a:spLocks noChangeArrowheads="1"/>
          </p:cNvSpPr>
          <p:nvPr/>
        </p:nvSpPr>
        <p:spPr bwMode="auto">
          <a:xfrm>
            <a:off x="827584" y="2348880"/>
            <a:ext cx="1349499" cy="48577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6871" name="AutoShape 7"/>
          <p:cNvSpPr>
            <a:spLocks noChangeArrowheads="1"/>
          </p:cNvSpPr>
          <p:nvPr/>
        </p:nvSpPr>
        <p:spPr bwMode="auto">
          <a:xfrm>
            <a:off x="5580112" y="2276872"/>
            <a:ext cx="1495425" cy="52387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971600" y="2348880"/>
            <a:ext cx="1080120" cy="432048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6875" name="Text Box 11"/>
          <p:cNvSpPr txBox="1">
            <a:spLocks noChangeArrowheads="1"/>
          </p:cNvSpPr>
          <p:nvPr/>
        </p:nvSpPr>
        <p:spPr bwMode="auto">
          <a:xfrm>
            <a:off x="2051720" y="1844824"/>
            <a:ext cx="720080" cy="504056"/>
          </a:xfrm>
          <a:prstGeom prst="rect">
            <a:avLst/>
          </a:prstGeom>
          <a:solidFill>
            <a:srgbClr val="CCFFFF">
              <a:alpha val="5098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0,5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6869" name="AutoShape 5"/>
          <p:cNvSpPr>
            <a:spLocks noChangeArrowheads="1"/>
          </p:cNvSpPr>
          <p:nvPr/>
        </p:nvSpPr>
        <p:spPr bwMode="auto">
          <a:xfrm>
            <a:off x="2771800" y="2348880"/>
            <a:ext cx="1368152" cy="48577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2915816" y="2348880"/>
            <a:ext cx="1080120" cy="382017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6873" name="Text Box 9"/>
          <p:cNvSpPr txBox="1">
            <a:spLocks noChangeArrowheads="1"/>
          </p:cNvSpPr>
          <p:nvPr/>
        </p:nvSpPr>
        <p:spPr bwMode="auto">
          <a:xfrm>
            <a:off x="4211960" y="1772816"/>
            <a:ext cx="720080" cy="545654"/>
          </a:xfrm>
          <a:prstGeom prst="rect">
            <a:avLst/>
          </a:prstGeom>
          <a:solidFill>
            <a:srgbClr val="CCFFFF">
              <a:alpha val="47059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0,2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6872" name="Text Box 8"/>
          <p:cNvSpPr txBox="1">
            <a:spLocks noChangeArrowheads="1"/>
          </p:cNvSpPr>
          <p:nvPr/>
        </p:nvSpPr>
        <p:spPr bwMode="auto">
          <a:xfrm>
            <a:off x="5652120" y="2276872"/>
            <a:ext cx="1266825" cy="4476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6874" name="Text Box 10"/>
          <p:cNvSpPr txBox="1">
            <a:spLocks noChangeArrowheads="1"/>
          </p:cNvSpPr>
          <p:nvPr/>
        </p:nvSpPr>
        <p:spPr bwMode="auto">
          <a:xfrm>
            <a:off x="7092280" y="1844824"/>
            <a:ext cx="721866" cy="473646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dirty="0" smtClean="0"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6876" name="Rectangle 12"/>
          <p:cNvSpPr>
            <a:spLocks noChangeArrowheads="1"/>
          </p:cNvSpPr>
          <p:nvPr/>
        </p:nvSpPr>
        <p:spPr bwMode="auto">
          <a:xfrm>
            <a:off x="-324544" y="234888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6877" name="Rectangle 13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/>
            </a:r>
            <a:br>
              <a:rPr kumimoji="0" lang="ru-RU" sz="24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</a:br>
            <a:endParaRPr kumimoji="0" lang="ru-RU" sz="24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6878" name="Rectangle 1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6879" name="Rectangle 1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	</a:t>
            </a:r>
          </a:p>
        </p:txBody>
      </p:sp>
      <p:sp>
        <p:nvSpPr>
          <p:cNvPr id="36880" name="Rectangle 16"/>
          <p:cNvSpPr>
            <a:spLocks noChangeArrowheads="1"/>
          </p:cNvSpPr>
          <p:nvPr/>
        </p:nvSpPr>
        <p:spPr bwMode="auto">
          <a:xfrm>
            <a:off x="5004048" y="1526015"/>
            <a:ext cx="360040" cy="1615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42975" algn="l"/>
              </a:tabLst>
            </a:pPr>
            <a:r>
              <a:rPr kumimoji="0" lang="ru-RU" sz="1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	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       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=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42975" algn="l"/>
              </a:tabLst>
            </a:pP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339752" y="2420888"/>
            <a:ext cx="33054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+</a:t>
            </a:r>
            <a:endParaRPr lang="ru-RU" dirty="0"/>
          </a:p>
        </p:txBody>
      </p:sp>
      <p:pic>
        <p:nvPicPr>
          <p:cNvPr id="36882" name="Picture 1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63888" y="4941168"/>
            <a:ext cx="1680187" cy="576064"/>
          </a:xfrm>
          <a:prstGeom prst="rect">
            <a:avLst/>
          </a:prstGeom>
          <a:noFill/>
        </p:spPr>
      </p:pic>
      <p:sp>
        <p:nvSpPr>
          <p:cNvPr id="36884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6885" name="Rectangle 21"/>
          <p:cNvSpPr>
            <a:spLocks noChangeArrowheads="1"/>
          </p:cNvSpPr>
          <p:nvPr/>
        </p:nvSpPr>
        <p:spPr bwMode="auto">
          <a:xfrm>
            <a:off x="971600" y="4797152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42975" algn="l"/>
              </a:tabLst>
            </a:pPr>
            <a:endParaRPr kumimoji="0" lang="ru-RU" sz="24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6886" name="Rectangle 22"/>
          <p:cNvSpPr>
            <a:spLocks noChangeArrowheads="1"/>
          </p:cNvSpPr>
          <p:nvPr/>
        </p:nvSpPr>
        <p:spPr bwMode="auto">
          <a:xfrm>
            <a:off x="3851920" y="5517232"/>
            <a:ext cx="107593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42975" algn="l"/>
              </a:tabLst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х=0,3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67544" y="6093296"/>
            <a:ext cx="12540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cs typeface="Times New Roman" pitchFamily="18" charset="0"/>
              </a:rPr>
              <a:t>Ответ:</a:t>
            </a:r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1763688" y="6093296"/>
            <a:ext cx="7489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cs typeface="Times New Roman" pitchFamily="18" charset="0"/>
              </a:rPr>
              <a:t>30%</a:t>
            </a:r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323528" y="188640"/>
            <a:ext cx="84249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  <a:cs typeface="Times New Roman" pitchFamily="18" charset="0"/>
              </a:rPr>
              <a:t>Задача 6 </a:t>
            </a:r>
            <a:r>
              <a:rPr lang="ru-RU" dirty="0" smtClean="0">
                <a:cs typeface="Times New Roman" pitchFamily="18" charset="0"/>
              </a:rPr>
              <a:t>Даны </a:t>
            </a:r>
            <a:r>
              <a:rPr lang="ru-RU" dirty="0">
                <a:cs typeface="Times New Roman" pitchFamily="18" charset="0"/>
              </a:rPr>
              <a:t>2 куска с различным содержанием золота. Первый, массой 1 кг, содержит 50% золота. Второй, массой 2 кг, содержит 20%  золота. Сколько процентов золота будет содержать сплав из этих кусков?</a:t>
            </a:r>
          </a:p>
        </p:txBody>
      </p:sp>
      <p:sp>
        <p:nvSpPr>
          <p:cNvPr id="28" name="Rectangle 2"/>
          <p:cNvSpPr txBox="1">
            <a:spLocks noChangeArrowheads="1"/>
          </p:cNvSpPr>
          <p:nvPr/>
        </p:nvSpPr>
        <p:spPr>
          <a:xfrm>
            <a:off x="4355976" y="5949280"/>
            <a:ext cx="4416029" cy="642938"/>
          </a:xfrm>
          <a:prstGeom prst="rect">
            <a:avLst/>
          </a:prstGeom>
        </p:spPr>
        <p:txBody>
          <a:bodyPr rtlCol="0">
            <a:normAutofit fontScale="5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sng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600" b="0" i="0" u="sng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Решение задач методом чаш</a:t>
            </a:r>
          </a:p>
        </p:txBody>
      </p:sp>
      <p:sp>
        <p:nvSpPr>
          <p:cNvPr id="962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626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96259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420" y="4077072"/>
            <a:ext cx="2880320" cy="576064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6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96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6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6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animBg="1"/>
      <p:bldP spid="36871" grpId="0" animBg="1"/>
      <p:bldP spid="36868" grpId="0" animBg="1"/>
      <p:bldP spid="36869" grpId="0" animBg="1"/>
      <p:bldP spid="36870" grpId="0" animBg="1"/>
      <p:bldP spid="36872" grpId="0" animBg="1"/>
      <p:bldP spid="19" grpId="0"/>
      <p:bldP spid="36886" grpId="0"/>
      <p:bldP spid="25" grpId="0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9"/>
            <a:ext cx="87129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cs typeface="Times New Roman" pitchFamily="18" charset="0"/>
              </a:rPr>
              <a:t>Задача 7 </a:t>
            </a:r>
            <a:r>
              <a:rPr lang="ru-RU" dirty="0" smtClean="0">
                <a:cs typeface="Times New Roman" pitchFamily="18" charset="0"/>
              </a:rPr>
              <a:t>Свежие абрикосы содержат 80 % воды по массе, а курага (сухие  абрикосы) – 12 % воды. Сколько понадобится килограммов свежих абрикосов, чтобы получить 10 кг кураги?</a:t>
            </a:r>
            <a:endParaRPr lang="ru-RU" dirty="0"/>
          </a:p>
        </p:txBody>
      </p:sp>
      <p:sp>
        <p:nvSpPr>
          <p:cNvPr id="56325" name="AutoShape 5"/>
          <p:cNvSpPr>
            <a:spLocks noChangeArrowheads="1"/>
          </p:cNvSpPr>
          <p:nvPr/>
        </p:nvSpPr>
        <p:spPr bwMode="auto">
          <a:xfrm>
            <a:off x="467544" y="2420888"/>
            <a:ext cx="1637531" cy="72008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6329" name="AutoShape 9"/>
          <p:cNvSpPr>
            <a:spLocks noChangeArrowheads="1"/>
          </p:cNvSpPr>
          <p:nvPr/>
        </p:nvSpPr>
        <p:spPr bwMode="auto">
          <a:xfrm>
            <a:off x="5580112" y="2420888"/>
            <a:ext cx="1495425" cy="792088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6326" name="Text Box 6"/>
          <p:cNvSpPr txBox="1">
            <a:spLocks noChangeArrowheads="1"/>
          </p:cNvSpPr>
          <p:nvPr/>
        </p:nvSpPr>
        <p:spPr bwMode="auto">
          <a:xfrm>
            <a:off x="611560" y="2420888"/>
            <a:ext cx="1369244" cy="72008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0" lvl="0" indent="-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dirty="0" smtClean="0">
                <a:ea typeface="Calibri" pitchFamily="34" charset="0"/>
                <a:cs typeface="Times New Roman" pitchFamily="18" charset="0"/>
              </a:rPr>
              <a:t>10 кг</a:t>
            </a:r>
          </a:p>
          <a:p>
            <a:pPr marL="457200" marR="0" lvl="0" indent="-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000" dirty="0" smtClean="0">
                <a:cs typeface="Times New Roman" pitchFamily="18" charset="0"/>
              </a:rPr>
              <a:t>курага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6333" name="Text Box 13"/>
          <p:cNvSpPr txBox="1">
            <a:spLocks noChangeArrowheads="1"/>
          </p:cNvSpPr>
          <p:nvPr/>
        </p:nvSpPr>
        <p:spPr bwMode="auto">
          <a:xfrm>
            <a:off x="2051720" y="1988840"/>
            <a:ext cx="936104" cy="401638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0,12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ea typeface="Calibri" pitchFamily="34" charset="0"/>
                <a:cs typeface="Times New Roman" pitchFamily="18" charset="0"/>
              </a:rPr>
              <a:t>воды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6327" name="AutoShape 7"/>
          <p:cNvSpPr>
            <a:spLocks noChangeArrowheads="1"/>
          </p:cNvSpPr>
          <p:nvPr/>
        </p:nvSpPr>
        <p:spPr bwMode="auto">
          <a:xfrm>
            <a:off x="3059832" y="2420888"/>
            <a:ext cx="1133475" cy="72008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6328" name="Text Box 8"/>
          <p:cNvSpPr txBox="1">
            <a:spLocks noChangeArrowheads="1"/>
          </p:cNvSpPr>
          <p:nvPr/>
        </p:nvSpPr>
        <p:spPr bwMode="auto">
          <a:xfrm>
            <a:off x="3203848" y="2420888"/>
            <a:ext cx="936104" cy="648072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ea typeface="Calibri" pitchFamily="34" charset="0"/>
                <a:cs typeface="Times New Roman" pitchFamily="18" charset="0"/>
              </a:rPr>
              <a:t>х-10 кг</a:t>
            </a:r>
            <a:endParaRPr lang="en-US" sz="2000" dirty="0" smtClean="0"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800" dirty="0" smtClean="0">
                <a:cs typeface="Times New Roman" pitchFamily="18" charset="0"/>
              </a:rPr>
              <a:t>вода</a:t>
            </a:r>
            <a:endParaRPr kumimoji="0" lang="ru-RU" sz="1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6331" name="Text Box 11"/>
          <p:cNvSpPr txBox="1">
            <a:spLocks noChangeArrowheads="1"/>
          </p:cNvSpPr>
          <p:nvPr/>
        </p:nvSpPr>
        <p:spPr bwMode="auto">
          <a:xfrm>
            <a:off x="4355976" y="2060848"/>
            <a:ext cx="936104" cy="504056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>
                <a:cs typeface="Times New Roman" pitchFamily="18" charset="0"/>
              </a:rPr>
              <a:t>1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6330" name="Text Box 10"/>
          <p:cNvSpPr txBox="1">
            <a:spLocks noChangeArrowheads="1"/>
          </p:cNvSpPr>
          <p:nvPr/>
        </p:nvSpPr>
        <p:spPr bwMode="auto">
          <a:xfrm>
            <a:off x="5724128" y="2420888"/>
            <a:ext cx="1266825" cy="72008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err="1" smtClean="0">
                <a:ea typeface="Calibri" pitchFamily="34" charset="0"/>
                <a:cs typeface="Times New Roman" pitchFamily="18" charset="0"/>
              </a:rPr>
              <a:t>х</a:t>
            </a:r>
            <a:r>
              <a:rPr lang="ru-RU" sz="2000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кг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cs typeface="Times New Roman" pitchFamily="18" charset="0"/>
              </a:rPr>
              <a:t>Свежие абрикосы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6332" name="Text Box 12"/>
          <p:cNvSpPr txBox="1">
            <a:spLocks noChangeArrowheads="1"/>
          </p:cNvSpPr>
          <p:nvPr/>
        </p:nvSpPr>
        <p:spPr bwMode="auto">
          <a:xfrm>
            <a:off x="7164288" y="2060848"/>
            <a:ext cx="1368152" cy="36004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ea typeface="Calibri" pitchFamily="34" charset="0"/>
                <a:cs typeface="Times New Roman" pitchFamily="18" charset="0"/>
              </a:rPr>
              <a:t>0,8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воды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6334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6335" name="Rectangle 1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/>
            </a:r>
            <a:br>
              <a:rPr kumimoji="0" lang="ru-RU" sz="24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</a:br>
            <a:endParaRPr kumimoji="0" lang="ru-RU" sz="24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6336" name="Rectangle 16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6337" name="Rectangle 17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	</a:t>
            </a:r>
          </a:p>
        </p:txBody>
      </p:sp>
      <p:sp>
        <p:nvSpPr>
          <p:cNvPr id="56338" name="Rectangle 18"/>
          <p:cNvSpPr>
            <a:spLocks noChangeArrowheads="1"/>
          </p:cNvSpPr>
          <p:nvPr/>
        </p:nvSpPr>
        <p:spPr bwMode="auto">
          <a:xfrm>
            <a:off x="2483768" y="2564904"/>
            <a:ext cx="374441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42975" algn="l"/>
              </a:tabLst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+                             =</a:t>
            </a:r>
            <a:endParaRPr kumimoji="0" lang="ru-RU" sz="9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42975" algn="l"/>
              </a:tabLst>
            </a:pP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6339" name="Rectangle 19"/>
          <p:cNvSpPr>
            <a:spLocks noChangeArrowheads="1"/>
          </p:cNvSpPr>
          <p:nvPr/>
        </p:nvSpPr>
        <p:spPr bwMode="auto">
          <a:xfrm>
            <a:off x="0" y="12573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42975" algn="l"/>
              </a:tabLst>
            </a:pPr>
            <a:endParaRPr kumimoji="0" lang="ru-RU" sz="24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6344" name="Rectangle 2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6345" name="Rectangle 25"/>
          <p:cNvSpPr>
            <a:spLocks noChangeArrowheads="1"/>
          </p:cNvSpPr>
          <p:nvPr/>
        </p:nvSpPr>
        <p:spPr bwMode="auto">
          <a:xfrm>
            <a:off x="0" y="8001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42975" algn="l"/>
              </a:tabLst>
            </a:pPr>
            <a:endParaRPr kumimoji="0" lang="ru-RU" sz="24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6347" name="Rectangle 2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6348" name="Rectangle 28"/>
          <p:cNvSpPr>
            <a:spLocks noChangeArrowheads="1"/>
          </p:cNvSpPr>
          <p:nvPr/>
        </p:nvSpPr>
        <p:spPr bwMode="auto">
          <a:xfrm>
            <a:off x="0" y="9334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42975" algn="l"/>
              </a:tabLst>
            </a:pPr>
            <a:endParaRPr kumimoji="0" lang="ru-RU" sz="24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6350" name="Rectangle 3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6351" name="Rectangle 31"/>
          <p:cNvSpPr>
            <a:spLocks noChangeArrowheads="1"/>
          </p:cNvSpPr>
          <p:nvPr/>
        </p:nvSpPr>
        <p:spPr bwMode="auto">
          <a:xfrm>
            <a:off x="0" y="8001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42975" algn="l"/>
              </a:tabLst>
            </a:pPr>
            <a:endParaRPr kumimoji="0" lang="ru-RU" sz="24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395536" y="5517232"/>
            <a:ext cx="45365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cs typeface="Times New Roman" pitchFamily="18" charset="0"/>
              </a:rPr>
              <a:t>Ответ: 44 кг свежих абрикосов</a:t>
            </a:r>
            <a:endParaRPr lang="ru-RU" dirty="0"/>
          </a:p>
        </p:txBody>
      </p:sp>
      <p:sp>
        <p:nvSpPr>
          <p:cNvPr id="35" name="Rectangle 2"/>
          <p:cNvSpPr txBox="1">
            <a:spLocks noChangeArrowheads="1"/>
          </p:cNvSpPr>
          <p:nvPr/>
        </p:nvSpPr>
        <p:spPr>
          <a:xfrm>
            <a:off x="4355976" y="5949280"/>
            <a:ext cx="4416029" cy="642938"/>
          </a:xfrm>
          <a:prstGeom prst="rect">
            <a:avLst/>
          </a:prstGeom>
        </p:spPr>
        <p:txBody>
          <a:bodyPr rtlCol="0">
            <a:normAutofit fontScale="5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sng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600" b="0" i="0" u="sng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Решение задач методом чаш</a:t>
            </a:r>
          </a:p>
        </p:txBody>
      </p:sp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7347" name="Rectangle 3"/>
          <p:cNvSpPr>
            <a:spLocks noChangeArrowheads="1"/>
          </p:cNvSpPr>
          <p:nvPr/>
        </p:nvSpPr>
        <p:spPr bwMode="auto">
          <a:xfrm>
            <a:off x="0" y="8001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42975" algn="l"/>
              </a:tabLst>
            </a:pPr>
            <a:endParaRPr kumimoji="0" lang="ru-RU" sz="24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734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7350" name="Rectangle 6"/>
          <p:cNvSpPr>
            <a:spLocks noChangeArrowheads="1"/>
          </p:cNvSpPr>
          <p:nvPr/>
        </p:nvSpPr>
        <p:spPr bwMode="auto">
          <a:xfrm>
            <a:off x="0" y="9334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42975" algn="l"/>
              </a:tabLst>
            </a:pPr>
            <a:endParaRPr kumimoji="0" lang="ru-RU" sz="24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735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9395" name="Rectangle 3"/>
          <p:cNvSpPr>
            <a:spLocks noChangeArrowheads="1"/>
          </p:cNvSpPr>
          <p:nvPr/>
        </p:nvSpPr>
        <p:spPr bwMode="auto">
          <a:xfrm>
            <a:off x="0" y="8001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42975" algn="l"/>
              </a:tabLst>
            </a:pPr>
            <a:endParaRPr kumimoji="0" lang="ru-RU" sz="24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939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9398" name="Rectangle 6"/>
          <p:cNvSpPr>
            <a:spLocks noChangeArrowheads="1"/>
          </p:cNvSpPr>
          <p:nvPr/>
        </p:nvSpPr>
        <p:spPr bwMode="auto">
          <a:xfrm>
            <a:off x="0" y="9334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42975" algn="l"/>
              </a:tabLst>
            </a:pPr>
            <a:endParaRPr kumimoji="0" lang="ru-RU" sz="24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940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041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0419" name="Rectangle 3"/>
          <p:cNvSpPr>
            <a:spLocks noChangeArrowheads="1"/>
          </p:cNvSpPr>
          <p:nvPr/>
        </p:nvSpPr>
        <p:spPr bwMode="auto">
          <a:xfrm>
            <a:off x="0" y="8001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42975" algn="l"/>
              </a:tabLst>
            </a:pPr>
            <a:endParaRPr kumimoji="0" lang="ru-RU" sz="24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042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0422" name="Rectangle 6"/>
          <p:cNvSpPr>
            <a:spLocks noChangeArrowheads="1"/>
          </p:cNvSpPr>
          <p:nvPr/>
        </p:nvSpPr>
        <p:spPr bwMode="auto">
          <a:xfrm>
            <a:off x="0" y="9334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42975" algn="l"/>
              </a:tabLst>
            </a:pPr>
            <a:endParaRPr kumimoji="0" lang="ru-RU" sz="24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0424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0425" name="Rectangle 9"/>
          <p:cNvSpPr>
            <a:spLocks noChangeArrowheads="1"/>
          </p:cNvSpPr>
          <p:nvPr/>
        </p:nvSpPr>
        <p:spPr bwMode="auto">
          <a:xfrm>
            <a:off x="3626532" y="4365104"/>
            <a:ext cx="92845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42975" algn="l"/>
              </a:tabLst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х=44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Times New Roman" pitchFamily="18" charset="0"/>
            </a:endParaRPr>
          </a:p>
        </p:txBody>
      </p:sp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1443" name="Rectangle 3"/>
          <p:cNvSpPr>
            <a:spLocks noChangeArrowheads="1"/>
          </p:cNvSpPr>
          <p:nvPr/>
        </p:nvSpPr>
        <p:spPr bwMode="auto">
          <a:xfrm>
            <a:off x="0" y="8001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42975" algn="l"/>
              </a:tabLst>
            </a:pPr>
            <a:endParaRPr kumimoji="0" lang="ru-RU" sz="24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0" y="8001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42975" algn="l"/>
              </a:tabLst>
            </a:pPr>
            <a:endParaRPr kumimoji="0" lang="ru-RU" sz="24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5539" name="Rectangle 3"/>
          <p:cNvSpPr>
            <a:spLocks noChangeArrowheads="1"/>
          </p:cNvSpPr>
          <p:nvPr/>
        </p:nvSpPr>
        <p:spPr bwMode="auto">
          <a:xfrm>
            <a:off x="0" y="8001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42975" algn="l"/>
              </a:tabLst>
            </a:pPr>
            <a:endParaRPr kumimoji="0" lang="ru-RU" sz="24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01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90113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31640" y="3573016"/>
            <a:ext cx="5403949" cy="504056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6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6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6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6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6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6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6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6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6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56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90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60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5" grpId="0" animBg="1"/>
      <p:bldP spid="56329" grpId="0" animBg="1"/>
      <p:bldP spid="56326" grpId="0" animBg="1"/>
      <p:bldP spid="56333" grpId="0" animBg="1"/>
      <p:bldP spid="56327" grpId="0" animBg="1"/>
      <p:bldP spid="56328" grpId="0" animBg="1"/>
      <p:bldP spid="56331" grpId="0" animBg="1"/>
      <p:bldP spid="56330" grpId="0" animBg="1"/>
      <p:bldP spid="56332" grpId="0" animBg="1"/>
      <p:bldP spid="56338" grpId="0"/>
      <p:bldP spid="34" grpId="0"/>
      <p:bldP spid="604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260649"/>
            <a:ext cx="8316416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000" dirty="0" smtClean="0">
                <a:solidFill>
                  <a:srgbClr val="FF0000"/>
                </a:solidFill>
                <a:cs typeface="Times New Roman" pitchFamily="18" charset="0"/>
              </a:rPr>
              <a:t>Задача 8    </a:t>
            </a:r>
            <a:r>
              <a:rPr lang="ru-RU" sz="2000" dirty="0" smtClean="0">
                <a:cs typeface="Times New Roman" pitchFamily="18" charset="0"/>
              </a:rPr>
              <a:t>Смешали </a:t>
            </a:r>
            <a:r>
              <a:rPr lang="ru-RU" sz="2000" dirty="0">
                <a:cs typeface="Times New Roman" pitchFamily="18" charset="0"/>
              </a:rPr>
              <a:t>4 литра 15-процентного водного раствора некоторого вещества </a:t>
            </a:r>
            <a:r>
              <a:rPr lang="ru-RU" sz="2000" dirty="0" smtClean="0">
                <a:cs typeface="Times New Roman" pitchFamily="18" charset="0"/>
              </a:rPr>
              <a:t>с </a:t>
            </a:r>
            <a:r>
              <a:rPr lang="ru-RU" sz="2000" dirty="0">
                <a:cs typeface="Times New Roman" pitchFamily="18" charset="0"/>
              </a:rPr>
              <a:t>6 литрами 25-процентного водного раствора того же вещества.</a:t>
            </a:r>
          </a:p>
          <a:p>
            <a:pPr>
              <a:buNone/>
            </a:pPr>
            <a:r>
              <a:rPr lang="ru-RU" sz="2000" dirty="0">
                <a:cs typeface="Times New Roman" pitchFamily="18" charset="0"/>
              </a:rPr>
              <a:t> Сколько процентов составляет концентрация полученного раствора?</a:t>
            </a:r>
          </a:p>
          <a:p>
            <a:r>
              <a:rPr lang="ru-RU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endParaRPr lang="ru-RU" dirty="0"/>
          </a:p>
        </p:txBody>
      </p:sp>
      <p:sp>
        <p:nvSpPr>
          <p:cNvPr id="56325" name="AutoShape 5"/>
          <p:cNvSpPr>
            <a:spLocks noChangeArrowheads="1"/>
          </p:cNvSpPr>
          <p:nvPr/>
        </p:nvSpPr>
        <p:spPr bwMode="auto">
          <a:xfrm>
            <a:off x="971600" y="2420888"/>
            <a:ext cx="1133475" cy="48577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6329" name="AutoShape 9"/>
          <p:cNvSpPr>
            <a:spLocks noChangeArrowheads="1"/>
          </p:cNvSpPr>
          <p:nvPr/>
        </p:nvSpPr>
        <p:spPr bwMode="auto">
          <a:xfrm>
            <a:off x="5580112" y="2420888"/>
            <a:ext cx="1495425" cy="52387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6326" name="Text Box 6"/>
          <p:cNvSpPr txBox="1">
            <a:spLocks noChangeArrowheads="1"/>
          </p:cNvSpPr>
          <p:nvPr/>
        </p:nvSpPr>
        <p:spPr bwMode="auto">
          <a:xfrm>
            <a:off x="1115616" y="2420888"/>
            <a:ext cx="865188" cy="454025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 л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6333" name="Text Box 13"/>
          <p:cNvSpPr txBox="1">
            <a:spLocks noChangeArrowheads="1"/>
          </p:cNvSpPr>
          <p:nvPr/>
        </p:nvSpPr>
        <p:spPr bwMode="auto">
          <a:xfrm>
            <a:off x="2123728" y="2132856"/>
            <a:ext cx="720080" cy="401638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0,15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6327" name="AutoShape 7"/>
          <p:cNvSpPr>
            <a:spLocks noChangeArrowheads="1"/>
          </p:cNvSpPr>
          <p:nvPr/>
        </p:nvSpPr>
        <p:spPr bwMode="auto">
          <a:xfrm>
            <a:off x="3059832" y="2420888"/>
            <a:ext cx="1133475" cy="48577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6328" name="Text Box 8"/>
          <p:cNvSpPr txBox="1">
            <a:spLocks noChangeArrowheads="1"/>
          </p:cNvSpPr>
          <p:nvPr/>
        </p:nvSpPr>
        <p:spPr bwMode="auto">
          <a:xfrm>
            <a:off x="3203848" y="2420888"/>
            <a:ext cx="865188" cy="432048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 л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6331" name="Text Box 11"/>
          <p:cNvSpPr txBox="1">
            <a:spLocks noChangeArrowheads="1"/>
          </p:cNvSpPr>
          <p:nvPr/>
        </p:nvSpPr>
        <p:spPr bwMode="auto">
          <a:xfrm>
            <a:off x="4355976" y="2060848"/>
            <a:ext cx="720080" cy="504056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0,25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6330" name="Text Box 10"/>
          <p:cNvSpPr txBox="1">
            <a:spLocks noChangeArrowheads="1"/>
          </p:cNvSpPr>
          <p:nvPr/>
        </p:nvSpPr>
        <p:spPr bwMode="auto">
          <a:xfrm>
            <a:off x="5724128" y="2420888"/>
            <a:ext cx="1266825" cy="4476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10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6332" name="Text Box 12"/>
          <p:cNvSpPr txBox="1">
            <a:spLocks noChangeArrowheads="1"/>
          </p:cNvSpPr>
          <p:nvPr/>
        </p:nvSpPr>
        <p:spPr bwMode="auto">
          <a:xfrm>
            <a:off x="7164288" y="2060848"/>
            <a:ext cx="577850" cy="401638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6334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6335" name="Rectangle 1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/>
            </a:r>
            <a:br>
              <a:rPr kumimoji="0" lang="ru-RU" sz="24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</a:br>
            <a:endParaRPr kumimoji="0" lang="ru-RU" sz="24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6336" name="Rectangle 16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6337" name="Rectangle 17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	</a:t>
            </a:r>
          </a:p>
        </p:txBody>
      </p:sp>
      <p:sp>
        <p:nvSpPr>
          <p:cNvPr id="56338" name="Rectangle 18"/>
          <p:cNvSpPr>
            <a:spLocks noChangeArrowheads="1"/>
          </p:cNvSpPr>
          <p:nvPr/>
        </p:nvSpPr>
        <p:spPr bwMode="auto">
          <a:xfrm>
            <a:off x="2483768" y="2564904"/>
            <a:ext cx="374441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42975" algn="l"/>
              </a:tabLst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+                                  =</a:t>
            </a:r>
            <a:endParaRPr kumimoji="0" lang="ru-RU" sz="9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42975" algn="l"/>
              </a:tabLst>
            </a:pP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6339" name="Rectangle 19"/>
          <p:cNvSpPr>
            <a:spLocks noChangeArrowheads="1"/>
          </p:cNvSpPr>
          <p:nvPr/>
        </p:nvSpPr>
        <p:spPr bwMode="auto">
          <a:xfrm>
            <a:off x="0" y="12573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42975" algn="l"/>
              </a:tabLst>
            </a:pPr>
            <a:endParaRPr kumimoji="0" lang="ru-RU" sz="24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6340" name="Rectangle 20"/>
          <p:cNvSpPr>
            <a:spLocks noChangeArrowheads="1"/>
          </p:cNvSpPr>
          <p:nvPr/>
        </p:nvSpPr>
        <p:spPr bwMode="auto">
          <a:xfrm>
            <a:off x="0" y="21907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42975" algn="l"/>
              </a:tabLst>
            </a:pPr>
            <a:endParaRPr kumimoji="0" lang="ru-RU" sz="24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6341" name="Rectangle 21"/>
          <p:cNvSpPr>
            <a:spLocks noChangeArrowheads="1"/>
          </p:cNvSpPr>
          <p:nvPr/>
        </p:nvSpPr>
        <p:spPr bwMode="auto">
          <a:xfrm>
            <a:off x="3923928" y="4879613"/>
            <a:ext cx="252028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42975" algn="l"/>
              </a:tabLst>
            </a:pP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х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= 0,21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6344" name="Rectangle 2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6343" name="Picture 2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23728" y="3212976"/>
            <a:ext cx="4438493" cy="504056"/>
          </a:xfrm>
          <a:prstGeom prst="rect">
            <a:avLst/>
          </a:prstGeom>
          <a:noFill/>
        </p:spPr>
      </p:pic>
      <p:sp>
        <p:nvSpPr>
          <p:cNvPr id="56345" name="Rectangle 25"/>
          <p:cNvSpPr>
            <a:spLocks noChangeArrowheads="1"/>
          </p:cNvSpPr>
          <p:nvPr/>
        </p:nvSpPr>
        <p:spPr bwMode="auto">
          <a:xfrm>
            <a:off x="0" y="8001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42975" algn="l"/>
              </a:tabLst>
            </a:pPr>
            <a:endParaRPr kumimoji="0" lang="ru-RU" sz="24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6347" name="Rectangle 2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6346" name="Picture 2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59832" y="3645024"/>
            <a:ext cx="2880320" cy="576064"/>
          </a:xfrm>
          <a:prstGeom prst="rect">
            <a:avLst/>
          </a:prstGeom>
          <a:noFill/>
        </p:spPr>
      </p:pic>
      <p:sp>
        <p:nvSpPr>
          <p:cNvPr id="56348" name="Rectangle 28"/>
          <p:cNvSpPr>
            <a:spLocks noChangeArrowheads="1"/>
          </p:cNvSpPr>
          <p:nvPr/>
        </p:nvSpPr>
        <p:spPr bwMode="auto">
          <a:xfrm>
            <a:off x="0" y="9334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42975" algn="l"/>
              </a:tabLst>
            </a:pPr>
            <a:endParaRPr kumimoji="0" lang="ru-RU" sz="24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6350" name="Rectangle 3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6349" name="Picture 29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51920" y="4293095"/>
            <a:ext cx="1728192" cy="514173"/>
          </a:xfrm>
          <a:prstGeom prst="rect">
            <a:avLst/>
          </a:prstGeom>
          <a:noFill/>
        </p:spPr>
      </p:pic>
      <p:sp>
        <p:nvSpPr>
          <p:cNvPr id="56351" name="Rectangle 31"/>
          <p:cNvSpPr>
            <a:spLocks noChangeArrowheads="1"/>
          </p:cNvSpPr>
          <p:nvPr/>
        </p:nvSpPr>
        <p:spPr bwMode="auto">
          <a:xfrm>
            <a:off x="0" y="8001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42975" algn="l"/>
              </a:tabLst>
            </a:pPr>
            <a:endParaRPr kumimoji="0" lang="ru-RU" sz="24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467544" y="5949280"/>
            <a:ext cx="23762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cs typeface="Times New Roman" pitchFamily="18" charset="0"/>
              </a:rPr>
              <a:t>Ответ: 21 %</a:t>
            </a:r>
            <a:endParaRPr lang="ru-RU" dirty="0"/>
          </a:p>
        </p:txBody>
      </p:sp>
      <p:sp>
        <p:nvSpPr>
          <p:cNvPr id="35" name="Rectangle 2"/>
          <p:cNvSpPr txBox="1">
            <a:spLocks noChangeArrowheads="1"/>
          </p:cNvSpPr>
          <p:nvPr/>
        </p:nvSpPr>
        <p:spPr>
          <a:xfrm>
            <a:off x="4355976" y="5949280"/>
            <a:ext cx="4416029" cy="642938"/>
          </a:xfrm>
          <a:prstGeom prst="rect">
            <a:avLst/>
          </a:prstGeom>
        </p:spPr>
        <p:txBody>
          <a:bodyPr rtlCol="0">
            <a:normAutofit fontScale="5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sng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600" b="0" i="0" u="sng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Решение задач методом чаш</a:t>
            </a:r>
          </a:p>
        </p:txBody>
      </p:sp>
    </p:spTree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6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6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6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6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6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6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6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6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6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56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56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56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56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5" grpId="0" animBg="1"/>
      <p:bldP spid="56329" grpId="0" animBg="1"/>
      <p:bldP spid="56326" grpId="0" animBg="1"/>
      <p:bldP spid="56333" grpId="0" animBg="1"/>
      <p:bldP spid="56327" grpId="0" animBg="1"/>
      <p:bldP spid="56328" grpId="0" animBg="1"/>
      <p:bldP spid="56331" grpId="0" animBg="1"/>
      <p:bldP spid="56330" grpId="0" animBg="1"/>
      <p:bldP spid="56332" grpId="0" animBg="1"/>
      <p:bldP spid="56341" grpId="0"/>
      <p:bldP spid="3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9"/>
            <a:ext cx="87129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cs typeface="Times New Roman" pitchFamily="18" charset="0"/>
              </a:rPr>
              <a:t>Задача 9  </a:t>
            </a:r>
            <a:r>
              <a:rPr lang="ru-RU" dirty="0"/>
              <a:t>К 10 литрам 45%-ного водного раствора кислоты добавили некоторое количество чистой воды, в результате чего концентрация кислоты в растворе снизилась до 37,5%. Сколько литров воды было добавлено? </a:t>
            </a:r>
          </a:p>
        </p:txBody>
      </p:sp>
      <p:sp>
        <p:nvSpPr>
          <p:cNvPr id="56325" name="AutoShape 5"/>
          <p:cNvSpPr>
            <a:spLocks noChangeArrowheads="1"/>
          </p:cNvSpPr>
          <p:nvPr/>
        </p:nvSpPr>
        <p:spPr bwMode="auto">
          <a:xfrm>
            <a:off x="971600" y="2420888"/>
            <a:ext cx="1133475" cy="48577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6329" name="AutoShape 9"/>
          <p:cNvSpPr>
            <a:spLocks noChangeArrowheads="1"/>
          </p:cNvSpPr>
          <p:nvPr/>
        </p:nvSpPr>
        <p:spPr bwMode="auto">
          <a:xfrm>
            <a:off x="5580112" y="2420888"/>
            <a:ext cx="1495425" cy="52387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6326" name="Text Box 6"/>
          <p:cNvSpPr txBox="1">
            <a:spLocks noChangeArrowheads="1"/>
          </p:cNvSpPr>
          <p:nvPr/>
        </p:nvSpPr>
        <p:spPr bwMode="auto">
          <a:xfrm>
            <a:off x="1115616" y="2420888"/>
            <a:ext cx="865188" cy="454025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ea typeface="Calibri" pitchFamily="34" charset="0"/>
                <a:cs typeface="Times New Roman" pitchFamily="18" charset="0"/>
              </a:rPr>
              <a:t>10 л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6333" name="Text Box 13"/>
          <p:cNvSpPr txBox="1">
            <a:spLocks noChangeArrowheads="1"/>
          </p:cNvSpPr>
          <p:nvPr/>
        </p:nvSpPr>
        <p:spPr bwMode="auto">
          <a:xfrm>
            <a:off x="2123728" y="2132856"/>
            <a:ext cx="720080" cy="401638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0,45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6327" name="AutoShape 7"/>
          <p:cNvSpPr>
            <a:spLocks noChangeArrowheads="1"/>
          </p:cNvSpPr>
          <p:nvPr/>
        </p:nvSpPr>
        <p:spPr bwMode="auto">
          <a:xfrm>
            <a:off x="3059832" y="2420888"/>
            <a:ext cx="1133475" cy="48577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6328" name="Text Box 8"/>
          <p:cNvSpPr txBox="1">
            <a:spLocks noChangeArrowheads="1"/>
          </p:cNvSpPr>
          <p:nvPr/>
        </p:nvSpPr>
        <p:spPr bwMode="auto">
          <a:xfrm>
            <a:off x="3274764" y="2420888"/>
            <a:ext cx="865188" cy="432048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err="1" smtClean="0">
                <a:ea typeface="Calibri" pitchFamily="34" charset="0"/>
                <a:cs typeface="Times New Roman" pitchFamily="18" charset="0"/>
              </a:rPr>
              <a:t>х</a:t>
            </a:r>
            <a:r>
              <a:rPr lang="ru-RU" sz="2000" dirty="0" smtClean="0">
                <a:ea typeface="Calibri" pitchFamily="34" charset="0"/>
                <a:cs typeface="Times New Roman" pitchFamily="18" charset="0"/>
              </a:rPr>
              <a:t>  л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6331" name="Text Box 11"/>
          <p:cNvSpPr txBox="1">
            <a:spLocks noChangeArrowheads="1"/>
          </p:cNvSpPr>
          <p:nvPr/>
        </p:nvSpPr>
        <p:spPr bwMode="auto">
          <a:xfrm>
            <a:off x="4355976" y="2060848"/>
            <a:ext cx="720080" cy="504056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0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6330" name="Text Box 10"/>
          <p:cNvSpPr txBox="1">
            <a:spLocks noChangeArrowheads="1"/>
          </p:cNvSpPr>
          <p:nvPr/>
        </p:nvSpPr>
        <p:spPr bwMode="auto">
          <a:xfrm>
            <a:off x="5724128" y="2420888"/>
            <a:ext cx="1266825" cy="4476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10 + 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6332" name="Text Box 12"/>
          <p:cNvSpPr txBox="1">
            <a:spLocks noChangeArrowheads="1"/>
          </p:cNvSpPr>
          <p:nvPr/>
        </p:nvSpPr>
        <p:spPr bwMode="auto">
          <a:xfrm>
            <a:off x="7164288" y="2060848"/>
            <a:ext cx="864096" cy="36004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0,375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6334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6335" name="Rectangle 1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/>
            </a:r>
            <a:br>
              <a:rPr kumimoji="0" lang="ru-RU" sz="24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</a:br>
            <a:endParaRPr kumimoji="0" lang="ru-RU" sz="24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6336" name="Rectangle 16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6337" name="Rectangle 17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	</a:t>
            </a:r>
          </a:p>
        </p:txBody>
      </p:sp>
      <p:sp>
        <p:nvSpPr>
          <p:cNvPr id="56338" name="Rectangle 18"/>
          <p:cNvSpPr>
            <a:spLocks noChangeArrowheads="1"/>
          </p:cNvSpPr>
          <p:nvPr/>
        </p:nvSpPr>
        <p:spPr bwMode="auto">
          <a:xfrm>
            <a:off x="2483768" y="2564904"/>
            <a:ext cx="374441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42975" algn="l"/>
              </a:tabLst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+                             =</a:t>
            </a:r>
            <a:endParaRPr kumimoji="0" lang="ru-RU" sz="9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42975" algn="l"/>
              </a:tabLst>
            </a:pP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6339" name="Rectangle 19"/>
          <p:cNvSpPr>
            <a:spLocks noChangeArrowheads="1"/>
          </p:cNvSpPr>
          <p:nvPr/>
        </p:nvSpPr>
        <p:spPr bwMode="auto">
          <a:xfrm>
            <a:off x="0" y="12573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42975" algn="l"/>
              </a:tabLst>
            </a:pPr>
            <a:endParaRPr kumimoji="0" lang="ru-RU" sz="24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6344" name="Rectangle 2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6345" name="Rectangle 25"/>
          <p:cNvSpPr>
            <a:spLocks noChangeArrowheads="1"/>
          </p:cNvSpPr>
          <p:nvPr/>
        </p:nvSpPr>
        <p:spPr bwMode="auto">
          <a:xfrm>
            <a:off x="0" y="8001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42975" algn="l"/>
              </a:tabLst>
            </a:pPr>
            <a:endParaRPr kumimoji="0" lang="ru-RU" sz="24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6347" name="Rectangle 2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6348" name="Rectangle 28"/>
          <p:cNvSpPr>
            <a:spLocks noChangeArrowheads="1"/>
          </p:cNvSpPr>
          <p:nvPr/>
        </p:nvSpPr>
        <p:spPr bwMode="auto">
          <a:xfrm>
            <a:off x="0" y="9334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42975" algn="l"/>
              </a:tabLst>
            </a:pPr>
            <a:endParaRPr kumimoji="0" lang="ru-RU" sz="24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6350" name="Rectangle 3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6351" name="Rectangle 31"/>
          <p:cNvSpPr>
            <a:spLocks noChangeArrowheads="1"/>
          </p:cNvSpPr>
          <p:nvPr/>
        </p:nvSpPr>
        <p:spPr bwMode="auto">
          <a:xfrm>
            <a:off x="0" y="8001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42975" algn="l"/>
              </a:tabLst>
            </a:pPr>
            <a:endParaRPr kumimoji="0" lang="ru-RU" sz="24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467544" y="5949280"/>
            <a:ext cx="30243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cs typeface="Times New Roman" pitchFamily="18" charset="0"/>
              </a:rPr>
              <a:t>Ответ</a:t>
            </a:r>
            <a:r>
              <a:rPr lang="ru-RU" smtClean="0">
                <a:cs typeface="Times New Roman" pitchFamily="18" charset="0"/>
              </a:rPr>
              <a:t>: 2 литра</a:t>
            </a:r>
            <a:endParaRPr lang="ru-RU" dirty="0"/>
          </a:p>
        </p:txBody>
      </p:sp>
      <p:sp>
        <p:nvSpPr>
          <p:cNvPr id="35" name="Rectangle 2"/>
          <p:cNvSpPr txBox="1">
            <a:spLocks noChangeArrowheads="1"/>
          </p:cNvSpPr>
          <p:nvPr/>
        </p:nvSpPr>
        <p:spPr>
          <a:xfrm>
            <a:off x="4355976" y="5949280"/>
            <a:ext cx="4416029" cy="642938"/>
          </a:xfrm>
          <a:prstGeom prst="rect">
            <a:avLst/>
          </a:prstGeom>
        </p:spPr>
        <p:txBody>
          <a:bodyPr rtlCol="0">
            <a:normAutofit fontScale="5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sng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600" b="0" i="0" u="sng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Решение задач методом чаш</a:t>
            </a:r>
          </a:p>
        </p:txBody>
      </p:sp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7347" name="Rectangle 3"/>
          <p:cNvSpPr>
            <a:spLocks noChangeArrowheads="1"/>
          </p:cNvSpPr>
          <p:nvPr/>
        </p:nvSpPr>
        <p:spPr bwMode="auto">
          <a:xfrm>
            <a:off x="0" y="8001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42975" algn="l"/>
              </a:tabLst>
            </a:pPr>
            <a:endParaRPr kumimoji="0" lang="ru-RU" sz="24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734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7350" name="Rectangle 6"/>
          <p:cNvSpPr>
            <a:spLocks noChangeArrowheads="1"/>
          </p:cNvSpPr>
          <p:nvPr/>
        </p:nvSpPr>
        <p:spPr bwMode="auto">
          <a:xfrm>
            <a:off x="0" y="9334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42975" algn="l"/>
              </a:tabLst>
            </a:pPr>
            <a:endParaRPr kumimoji="0" lang="ru-RU" sz="24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735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7353" name="Rectangle 9"/>
          <p:cNvSpPr>
            <a:spLocks noChangeArrowheads="1"/>
          </p:cNvSpPr>
          <p:nvPr/>
        </p:nvSpPr>
        <p:spPr bwMode="auto">
          <a:xfrm>
            <a:off x="3635896" y="4293096"/>
            <a:ext cx="12961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42975" algn="l"/>
              </a:tabLs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х=2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6561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59632" y="3356992"/>
            <a:ext cx="5824647" cy="504056"/>
          </a:xfrm>
          <a:prstGeom prst="rect">
            <a:avLst/>
          </a:prstGeom>
          <a:noFill/>
        </p:spPr>
      </p:pic>
      <p:sp>
        <p:nvSpPr>
          <p:cNvPr id="66563" name="Rectangle 3"/>
          <p:cNvSpPr>
            <a:spLocks noChangeArrowheads="1"/>
          </p:cNvSpPr>
          <p:nvPr/>
        </p:nvSpPr>
        <p:spPr bwMode="auto">
          <a:xfrm>
            <a:off x="0" y="8001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42975" algn="l"/>
              </a:tabLst>
            </a:pPr>
            <a:endParaRPr kumimoji="0" lang="ru-RU" sz="24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36" name="Picture 23"/>
          <p:cNvPicPr>
            <a:picLocks noChangeAspect="1" noChangeArrowheads="1"/>
          </p:cNvPicPr>
          <p:nvPr/>
        </p:nvPicPr>
        <p:blipFill>
          <a:blip r:embed="rId3" cstate="print"/>
          <a:srcRect b="14314"/>
          <a:stretch>
            <a:fillRect/>
          </a:stretch>
        </p:blipFill>
        <p:spPr>
          <a:xfrm>
            <a:off x="7020272" y="3933056"/>
            <a:ext cx="1572146" cy="1268662"/>
          </a:xfrm>
          <a:prstGeom prst="rect">
            <a:avLst/>
          </a:prstGeom>
          <a:noFill/>
          <a:ln/>
        </p:spPr>
      </p:pic>
    </p:spTree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6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6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6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6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6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6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6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6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6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66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57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5" grpId="0" animBg="1"/>
      <p:bldP spid="56329" grpId="0" animBg="1"/>
      <p:bldP spid="56326" grpId="0" animBg="1"/>
      <p:bldP spid="56333" grpId="0" animBg="1"/>
      <p:bldP spid="56327" grpId="0" animBg="1"/>
      <p:bldP spid="56328" grpId="0" animBg="1"/>
      <p:bldP spid="56331" grpId="0" animBg="1"/>
      <p:bldP spid="56330" grpId="0" animBg="1"/>
      <p:bldP spid="56332" grpId="0" animBg="1"/>
      <p:bldP spid="34" grpId="0"/>
      <p:bldP spid="5735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9"/>
            <a:ext cx="87129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cs typeface="Times New Roman" pitchFamily="18" charset="0"/>
              </a:rPr>
              <a:t>Задача 10.  </a:t>
            </a:r>
            <a:r>
              <a:rPr lang="ru-RU" dirty="0"/>
              <a:t>В свежих грибах было 90% воды. Когда их подсушили, то они стали легче на 15 </a:t>
            </a:r>
            <a:r>
              <a:rPr lang="ru-RU" dirty="0" smtClean="0"/>
              <a:t>кг </a:t>
            </a:r>
            <a:r>
              <a:rPr lang="ru-RU" dirty="0"/>
              <a:t>при влажности 60%. Сколько </a:t>
            </a:r>
            <a:r>
              <a:rPr lang="ru-RU" dirty="0" smtClean="0"/>
              <a:t>кг  </a:t>
            </a:r>
            <a:r>
              <a:rPr lang="ru-RU" dirty="0"/>
              <a:t>было свежих грибов?</a:t>
            </a:r>
          </a:p>
        </p:txBody>
      </p:sp>
      <p:sp>
        <p:nvSpPr>
          <p:cNvPr id="56325" name="AutoShape 5"/>
          <p:cNvSpPr>
            <a:spLocks noChangeArrowheads="1"/>
          </p:cNvSpPr>
          <p:nvPr/>
        </p:nvSpPr>
        <p:spPr bwMode="auto">
          <a:xfrm>
            <a:off x="467544" y="2420888"/>
            <a:ext cx="1637531" cy="72008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6329" name="AutoShape 9"/>
          <p:cNvSpPr>
            <a:spLocks noChangeArrowheads="1"/>
          </p:cNvSpPr>
          <p:nvPr/>
        </p:nvSpPr>
        <p:spPr bwMode="auto">
          <a:xfrm>
            <a:off x="5580112" y="2420888"/>
            <a:ext cx="1495425" cy="792088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6326" name="Text Box 6"/>
          <p:cNvSpPr txBox="1">
            <a:spLocks noChangeArrowheads="1"/>
          </p:cNvSpPr>
          <p:nvPr/>
        </p:nvSpPr>
        <p:spPr bwMode="auto">
          <a:xfrm>
            <a:off x="611560" y="2420888"/>
            <a:ext cx="1369244" cy="72008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0" lvl="0" indent="-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dirty="0">
                <a:ea typeface="Calibri" pitchFamily="34" charset="0"/>
                <a:cs typeface="Times New Roman" pitchFamily="18" charset="0"/>
              </a:rPr>
              <a:t>х</a:t>
            </a:r>
            <a:r>
              <a:rPr lang="ru-RU" dirty="0" smtClean="0">
                <a:ea typeface="Calibri" pitchFamily="34" charset="0"/>
                <a:cs typeface="Times New Roman" pitchFamily="18" charset="0"/>
              </a:rPr>
              <a:t>-15 кг</a:t>
            </a:r>
          </a:p>
          <a:p>
            <a:pPr marL="457200" marR="0" lvl="0" indent="-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000" dirty="0" smtClean="0">
                <a:cs typeface="Times New Roman" pitchFamily="18" charset="0"/>
              </a:rPr>
              <a:t>Сухие грибы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6333" name="Text Box 13"/>
          <p:cNvSpPr txBox="1">
            <a:spLocks noChangeArrowheads="1"/>
          </p:cNvSpPr>
          <p:nvPr/>
        </p:nvSpPr>
        <p:spPr bwMode="auto">
          <a:xfrm>
            <a:off x="2051720" y="1988840"/>
            <a:ext cx="936104" cy="401638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0,6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ea typeface="Calibri" pitchFamily="34" charset="0"/>
                <a:cs typeface="Times New Roman" pitchFamily="18" charset="0"/>
              </a:rPr>
              <a:t>воды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6327" name="AutoShape 7"/>
          <p:cNvSpPr>
            <a:spLocks noChangeArrowheads="1"/>
          </p:cNvSpPr>
          <p:nvPr/>
        </p:nvSpPr>
        <p:spPr bwMode="auto">
          <a:xfrm>
            <a:off x="3059832" y="2420888"/>
            <a:ext cx="1133475" cy="72008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6328" name="Text Box 8"/>
          <p:cNvSpPr txBox="1">
            <a:spLocks noChangeArrowheads="1"/>
          </p:cNvSpPr>
          <p:nvPr/>
        </p:nvSpPr>
        <p:spPr bwMode="auto">
          <a:xfrm>
            <a:off x="3203848" y="2420888"/>
            <a:ext cx="936104" cy="648072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ea typeface="Calibri" pitchFamily="34" charset="0"/>
                <a:cs typeface="Times New Roman" pitchFamily="18" charset="0"/>
              </a:rPr>
              <a:t>15 кг</a:t>
            </a:r>
            <a:endParaRPr lang="en-US" sz="2000" dirty="0" smtClean="0"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800" dirty="0" smtClean="0">
                <a:cs typeface="Times New Roman" pitchFamily="18" charset="0"/>
              </a:rPr>
              <a:t>вода</a:t>
            </a:r>
            <a:endParaRPr kumimoji="0" lang="ru-RU" sz="1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6331" name="Text Box 11"/>
          <p:cNvSpPr txBox="1">
            <a:spLocks noChangeArrowheads="1"/>
          </p:cNvSpPr>
          <p:nvPr/>
        </p:nvSpPr>
        <p:spPr bwMode="auto">
          <a:xfrm>
            <a:off x="4355976" y="2060848"/>
            <a:ext cx="936104" cy="504056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>
                <a:cs typeface="Times New Roman" pitchFamily="18" charset="0"/>
              </a:rPr>
              <a:t>1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6330" name="Text Box 10"/>
          <p:cNvSpPr txBox="1">
            <a:spLocks noChangeArrowheads="1"/>
          </p:cNvSpPr>
          <p:nvPr/>
        </p:nvSpPr>
        <p:spPr bwMode="auto">
          <a:xfrm>
            <a:off x="5724128" y="2420888"/>
            <a:ext cx="1266825" cy="72008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err="1" smtClean="0">
                <a:ea typeface="Calibri" pitchFamily="34" charset="0"/>
                <a:cs typeface="Times New Roman" pitchFamily="18" charset="0"/>
              </a:rPr>
              <a:t>х</a:t>
            </a:r>
            <a:r>
              <a:rPr lang="ru-RU" sz="2000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кг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cs typeface="Times New Roman" pitchFamily="18" charset="0"/>
              </a:rPr>
              <a:t>Свежие грибы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6332" name="Text Box 12"/>
          <p:cNvSpPr txBox="1">
            <a:spLocks noChangeArrowheads="1"/>
          </p:cNvSpPr>
          <p:nvPr/>
        </p:nvSpPr>
        <p:spPr bwMode="auto">
          <a:xfrm>
            <a:off x="7164288" y="2060848"/>
            <a:ext cx="1368152" cy="36004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ea typeface="Calibri" pitchFamily="34" charset="0"/>
                <a:cs typeface="Times New Roman" pitchFamily="18" charset="0"/>
              </a:rPr>
              <a:t>0,9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воды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6334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6335" name="Rectangle 1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/>
            </a:r>
            <a:br>
              <a:rPr kumimoji="0" lang="ru-RU" sz="24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</a:br>
            <a:endParaRPr kumimoji="0" lang="ru-RU" sz="24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6336" name="Rectangle 16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6337" name="Rectangle 17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	</a:t>
            </a:r>
          </a:p>
        </p:txBody>
      </p:sp>
      <p:sp>
        <p:nvSpPr>
          <p:cNvPr id="56338" name="Rectangle 18"/>
          <p:cNvSpPr>
            <a:spLocks noChangeArrowheads="1"/>
          </p:cNvSpPr>
          <p:nvPr/>
        </p:nvSpPr>
        <p:spPr bwMode="auto">
          <a:xfrm>
            <a:off x="2483768" y="2564904"/>
            <a:ext cx="374441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42975" algn="l"/>
              </a:tabLst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+                             =</a:t>
            </a:r>
            <a:endParaRPr kumimoji="0" lang="ru-RU" sz="9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42975" algn="l"/>
              </a:tabLst>
            </a:pP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6339" name="Rectangle 19"/>
          <p:cNvSpPr>
            <a:spLocks noChangeArrowheads="1"/>
          </p:cNvSpPr>
          <p:nvPr/>
        </p:nvSpPr>
        <p:spPr bwMode="auto">
          <a:xfrm>
            <a:off x="0" y="12573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42975" algn="l"/>
              </a:tabLst>
            </a:pPr>
            <a:endParaRPr kumimoji="0" lang="ru-RU" sz="24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6344" name="Rectangle 2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6345" name="Rectangle 25"/>
          <p:cNvSpPr>
            <a:spLocks noChangeArrowheads="1"/>
          </p:cNvSpPr>
          <p:nvPr/>
        </p:nvSpPr>
        <p:spPr bwMode="auto">
          <a:xfrm>
            <a:off x="0" y="8001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42975" algn="l"/>
              </a:tabLst>
            </a:pPr>
            <a:endParaRPr kumimoji="0" lang="ru-RU" sz="24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6347" name="Rectangle 2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6348" name="Rectangle 28"/>
          <p:cNvSpPr>
            <a:spLocks noChangeArrowheads="1"/>
          </p:cNvSpPr>
          <p:nvPr/>
        </p:nvSpPr>
        <p:spPr bwMode="auto">
          <a:xfrm>
            <a:off x="0" y="9334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42975" algn="l"/>
              </a:tabLst>
            </a:pPr>
            <a:endParaRPr kumimoji="0" lang="ru-RU" sz="24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6350" name="Rectangle 3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6351" name="Rectangle 31"/>
          <p:cNvSpPr>
            <a:spLocks noChangeArrowheads="1"/>
          </p:cNvSpPr>
          <p:nvPr/>
        </p:nvSpPr>
        <p:spPr bwMode="auto">
          <a:xfrm>
            <a:off x="0" y="8001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42975" algn="l"/>
              </a:tabLst>
            </a:pPr>
            <a:endParaRPr kumimoji="0" lang="ru-RU" sz="24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467544" y="5949280"/>
            <a:ext cx="41764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cs typeface="Times New Roman" pitchFamily="18" charset="0"/>
              </a:rPr>
              <a:t>Ответ: 20 кг свежих грибов</a:t>
            </a:r>
            <a:endParaRPr lang="ru-RU" dirty="0"/>
          </a:p>
        </p:txBody>
      </p:sp>
      <p:sp>
        <p:nvSpPr>
          <p:cNvPr id="35" name="Rectangle 2"/>
          <p:cNvSpPr txBox="1">
            <a:spLocks noChangeArrowheads="1"/>
          </p:cNvSpPr>
          <p:nvPr/>
        </p:nvSpPr>
        <p:spPr>
          <a:xfrm>
            <a:off x="4355976" y="5949280"/>
            <a:ext cx="4416029" cy="642938"/>
          </a:xfrm>
          <a:prstGeom prst="rect">
            <a:avLst/>
          </a:prstGeom>
        </p:spPr>
        <p:txBody>
          <a:bodyPr rtlCol="0">
            <a:normAutofit fontScale="5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sng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600" b="0" i="0" u="sng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Решение задач методом чаш</a:t>
            </a:r>
          </a:p>
        </p:txBody>
      </p:sp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7347" name="Rectangle 3"/>
          <p:cNvSpPr>
            <a:spLocks noChangeArrowheads="1"/>
          </p:cNvSpPr>
          <p:nvPr/>
        </p:nvSpPr>
        <p:spPr bwMode="auto">
          <a:xfrm>
            <a:off x="0" y="8001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42975" algn="l"/>
              </a:tabLst>
            </a:pPr>
            <a:endParaRPr kumimoji="0" lang="ru-RU" sz="24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734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7350" name="Rectangle 6"/>
          <p:cNvSpPr>
            <a:spLocks noChangeArrowheads="1"/>
          </p:cNvSpPr>
          <p:nvPr/>
        </p:nvSpPr>
        <p:spPr bwMode="auto">
          <a:xfrm>
            <a:off x="0" y="9334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42975" algn="l"/>
              </a:tabLst>
            </a:pPr>
            <a:endParaRPr kumimoji="0" lang="ru-RU" sz="24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735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9395" name="Rectangle 3"/>
          <p:cNvSpPr>
            <a:spLocks noChangeArrowheads="1"/>
          </p:cNvSpPr>
          <p:nvPr/>
        </p:nvSpPr>
        <p:spPr bwMode="auto">
          <a:xfrm>
            <a:off x="0" y="8001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42975" algn="l"/>
              </a:tabLst>
            </a:pPr>
            <a:endParaRPr kumimoji="0" lang="ru-RU" sz="24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939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9398" name="Rectangle 6"/>
          <p:cNvSpPr>
            <a:spLocks noChangeArrowheads="1"/>
          </p:cNvSpPr>
          <p:nvPr/>
        </p:nvSpPr>
        <p:spPr bwMode="auto">
          <a:xfrm>
            <a:off x="0" y="9334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42975" algn="l"/>
              </a:tabLst>
            </a:pPr>
            <a:endParaRPr kumimoji="0" lang="ru-RU" sz="24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940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041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0419" name="Rectangle 3"/>
          <p:cNvSpPr>
            <a:spLocks noChangeArrowheads="1"/>
          </p:cNvSpPr>
          <p:nvPr/>
        </p:nvSpPr>
        <p:spPr bwMode="auto">
          <a:xfrm>
            <a:off x="0" y="8001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42975" algn="l"/>
              </a:tabLst>
            </a:pPr>
            <a:endParaRPr kumimoji="0" lang="ru-RU" sz="24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042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0422" name="Rectangle 6"/>
          <p:cNvSpPr>
            <a:spLocks noChangeArrowheads="1"/>
          </p:cNvSpPr>
          <p:nvPr/>
        </p:nvSpPr>
        <p:spPr bwMode="auto">
          <a:xfrm>
            <a:off x="0" y="9334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42975" algn="l"/>
              </a:tabLst>
            </a:pPr>
            <a:endParaRPr kumimoji="0" lang="ru-RU" sz="24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0424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0425" name="Rectangle 9"/>
          <p:cNvSpPr>
            <a:spLocks noChangeArrowheads="1"/>
          </p:cNvSpPr>
          <p:nvPr/>
        </p:nvSpPr>
        <p:spPr bwMode="auto">
          <a:xfrm>
            <a:off x="3626532" y="4365104"/>
            <a:ext cx="92845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42975" algn="l"/>
              </a:tabLst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х=20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Times New Roman" pitchFamily="18" charset="0"/>
            </a:endParaRPr>
          </a:p>
        </p:txBody>
      </p:sp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1443" name="Rectangle 3"/>
          <p:cNvSpPr>
            <a:spLocks noChangeArrowheads="1"/>
          </p:cNvSpPr>
          <p:nvPr/>
        </p:nvSpPr>
        <p:spPr bwMode="auto">
          <a:xfrm>
            <a:off x="0" y="8001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42975" algn="l"/>
              </a:tabLst>
            </a:pPr>
            <a:endParaRPr kumimoji="0" lang="ru-RU" sz="24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0" y="8001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42975" algn="l"/>
              </a:tabLst>
            </a:pPr>
            <a:endParaRPr kumimoji="0" lang="ru-RU" sz="24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5537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72477" y="3573016"/>
            <a:ext cx="4416491" cy="432048"/>
          </a:xfrm>
          <a:prstGeom prst="rect">
            <a:avLst/>
          </a:prstGeom>
          <a:noFill/>
        </p:spPr>
      </p:pic>
      <p:sp>
        <p:nvSpPr>
          <p:cNvPr id="65539" name="Rectangle 3"/>
          <p:cNvSpPr>
            <a:spLocks noChangeArrowheads="1"/>
          </p:cNvSpPr>
          <p:nvPr/>
        </p:nvSpPr>
        <p:spPr bwMode="auto">
          <a:xfrm>
            <a:off x="0" y="8001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42975" algn="l"/>
              </a:tabLst>
            </a:pPr>
            <a:endParaRPr kumimoji="0" lang="ru-RU" sz="24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6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6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6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6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6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6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6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6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6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56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65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60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5" grpId="0" animBg="1"/>
      <p:bldP spid="56329" grpId="0" animBg="1"/>
      <p:bldP spid="56326" grpId="0" animBg="1"/>
      <p:bldP spid="56333" grpId="0" animBg="1"/>
      <p:bldP spid="56327" grpId="0" animBg="1"/>
      <p:bldP spid="56328" grpId="0" animBg="1"/>
      <p:bldP spid="56331" grpId="0" animBg="1"/>
      <p:bldP spid="56330" grpId="0" animBg="1"/>
      <p:bldP spid="56332" grpId="0" animBg="1"/>
      <p:bldP spid="56338" grpId="0"/>
      <p:bldP spid="34" grpId="0"/>
      <p:bldP spid="604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9"/>
            <a:ext cx="87129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cs typeface="Times New Roman" pitchFamily="18" charset="0"/>
              </a:rPr>
              <a:t>Задача 11.  </a:t>
            </a:r>
            <a:r>
              <a:rPr lang="ru-RU" dirty="0" smtClean="0"/>
              <a:t> </a:t>
            </a:r>
            <a:r>
              <a:rPr lang="ru-RU" dirty="0"/>
              <a:t>Имеется два куска слитка олова и свинца, содержащие 40% и 60% олова. По сколько </a:t>
            </a:r>
            <a:r>
              <a:rPr lang="ru-RU" dirty="0" smtClean="0"/>
              <a:t>граммов </a:t>
            </a:r>
            <a:r>
              <a:rPr lang="ru-RU" dirty="0"/>
              <a:t>от каждого куска надо взять, чтобы получить 600 </a:t>
            </a:r>
            <a:r>
              <a:rPr lang="ru-RU" dirty="0" smtClean="0"/>
              <a:t>граммов </a:t>
            </a:r>
            <a:r>
              <a:rPr lang="ru-RU" dirty="0"/>
              <a:t>сплава, содержащего 45% олова?</a:t>
            </a:r>
          </a:p>
        </p:txBody>
      </p:sp>
      <p:sp>
        <p:nvSpPr>
          <p:cNvPr id="56325" name="AutoShape 5"/>
          <p:cNvSpPr>
            <a:spLocks noChangeArrowheads="1"/>
          </p:cNvSpPr>
          <p:nvPr/>
        </p:nvSpPr>
        <p:spPr bwMode="auto">
          <a:xfrm>
            <a:off x="467544" y="2420888"/>
            <a:ext cx="1637531" cy="72008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6329" name="AutoShape 9"/>
          <p:cNvSpPr>
            <a:spLocks noChangeArrowheads="1"/>
          </p:cNvSpPr>
          <p:nvPr/>
        </p:nvSpPr>
        <p:spPr bwMode="auto">
          <a:xfrm>
            <a:off x="5580112" y="2420888"/>
            <a:ext cx="1495425" cy="792088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6326" name="Text Box 6"/>
          <p:cNvSpPr txBox="1">
            <a:spLocks noChangeArrowheads="1"/>
          </p:cNvSpPr>
          <p:nvPr/>
        </p:nvSpPr>
        <p:spPr bwMode="auto">
          <a:xfrm>
            <a:off x="683568" y="2420888"/>
            <a:ext cx="1297236" cy="72008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0" lvl="0" indent="-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dirty="0" err="1" smtClean="0">
                <a:ea typeface="Calibri" pitchFamily="34" charset="0"/>
                <a:cs typeface="Times New Roman" pitchFamily="18" charset="0"/>
              </a:rPr>
              <a:t>х</a:t>
            </a:r>
            <a:r>
              <a:rPr lang="ru-RU" dirty="0" smtClean="0">
                <a:ea typeface="Calibri" pitchFamily="34" charset="0"/>
                <a:cs typeface="Times New Roman" pitchFamily="18" charset="0"/>
              </a:rPr>
              <a:t> г</a:t>
            </a:r>
          </a:p>
          <a:p>
            <a:pPr marL="457200" marR="0" lvl="0" indent="-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000" dirty="0" smtClean="0">
                <a:cs typeface="Times New Roman" pitchFamily="18" charset="0"/>
              </a:rPr>
              <a:t>Слиток 1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6333" name="Text Box 13"/>
          <p:cNvSpPr txBox="1">
            <a:spLocks noChangeArrowheads="1"/>
          </p:cNvSpPr>
          <p:nvPr/>
        </p:nvSpPr>
        <p:spPr bwMode="auto">
          <a:xfrm>
            <a:off x="2051720" y="1988840"/>
            <a:ext cx="936104" cy="401638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0,4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ea typeface="Calibri" pitchFamily="34" charset="0"/>
                <a:cs typeface="Times New Roman" pitchFamily="18" charset="0"/>
              </a:rPr>
              <a:t>олова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6327" name="AutoShape 7"/>
          <p:cNvSpPr>
            <a:spLocks noChangeArrowheads="1"/>
          </p:cNvSpPr>
          <p:nvPr/>
        </p:nvSpPr>
        <p:spPr bwMode="auto">
          <a:xfrm>
            <a:off x="3059832" y="2420888"/>
            <a:ext cx="1512168" cy="72008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6328" name="Text Box 8"/>
          <p:cNvSpPr txBox="1">
            <a:spLocks noChangeArrowheads="1"/>
          </p:cNvSpPr>
          <p:nvPr/>
        </p:nvSpPr>
        <p:spPr bwMode="auto">
          <a:xfrm>
            <a:off x="3203848" y="2420888"/>
            <a:ext cx="1080120" cy="648072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ea typeface="Calibri" pitchFamily="34" charset="0"/>
                <a:cs typeface="Times New Roman" pitchFamily="18" charset="0"/>
              </a:rPr>
              <a:t>600-х г</a:t>
            </a:r>
            <a:endParaRPr lang="en-US" sz="2000" dirty="0" smtClean="0"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800" dirty="0" smtClean="0">
                <a:cs typeface="Times New Roman" pitchFamily="18" charset="0"/>
              </a:rPr>
              <a:t>Слиток 2</a:t>
            </a:r>
            <a:endParaRPr kumimoji="0" lang="ru-RU" sz="1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6331" name="Text Box 11"/>
          <p:cNvSpPr txBox="1">
            <a:spLocks noChangeArrowheads="1"/>
          </p:cNvSpPr>
          <p:nvPr/>
        </p:nvSpPr>
        <p:spPr bwMode="auto">
          <a:xfrm>
            <a:off x="4355976" y="2060848"/>
            <a:ext cx="936104" cy="504056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cs typeface="Times New Roman" pitchFamily="18" charset="0"/>
              </a:rPr>
              <a:t>0,6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олова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6330" name="Text Box 10"/>
          <p:cNvSpPr txBox="1">
            <a:spLocks noChangeArrowheads="1"/>
          </p:cNvSpPr>
          <p:nvPr/>
        </p:nvSpPr>
        <p:spPr bwMode="auto">
          <a:xfrm>
            <a:off x="5724128" y="2420888"/>
            <a:ext cx="1266825" cy="72008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ea typeface="Calibri" pitchFamily="34" charset="0"/>
                <a:cs typeface="Times New Roman" pitchFamily="18" charset="0"/>
              </a:rPr>
              <a:t>600 г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cs typeface="Times New Roman" pitchFamily="18" charset="0"/>
              </a:rPr>
              <a:t>сплав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6332" name="Text Box 12"/>
          <p:cNvSpPr txBox="1">
            <a:spLocks noChangeArrowheads="1"/>
          </p:cNvSpPr>
          <p:nvPr/>
        </p:nvSpPr>
        <p:spPr bwMode="auto">
          <a:xfrm>
            <a:off x="7164288" y="2060848"/>
            <a:ext cx="1368152" cy="36004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ea typeface="Calibri" pitchFamily="34" charset="0"/>
                <a:cs typeface="Times New Roman" pitchFamily="18" charset="0"/>
              </a:rPr>
              <a:t>0,45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cs typeface="Times New Roman" pitchFamily="18" charset="0"/>
              </a:rPr>
              <a:t>олова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6334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6335" name="Rectangle 1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/>
            </a:r>
            <a:br>
              <a:rPr kumimoji="0" lang="ru-RU" sz="24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</a:br>
            <a:endParaRPr kumimoji="0" lang="ru-RU" sz="24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6336" name="Rectangle 16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6337" name="Rectangle 17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	</a:t>
            </a:r>
          </a:p>
        </p:txBody>
      </p:sp>
      <p:sp>
        <p:nvSpPr>
          <p:cNvPr id="56338" name="Rectangle 18"/>
          <p:cNvSpPr>
            <a:spLocks noChangeArrowheads="1"/>
          </p:cNvSpPr>
          <p:nvPr/>
        </p:nvSpPr>
        <p:spPr bwMode="auto">
          <a:xfrm>
            <a:off x="2483768" y="2564904"/>
            <a:ext cx="374441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42975" algn="l"/>
              </a:tabLst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+                                  =</a:t>
            </a:r>
            <a:endParaRPr kumimoji="0" lang="ru-RU" sz="9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42975" algn="l"/>
              </a:tabLst>
            </a:pP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6339" name="Rectangle 19"/>
          <p:cNvSpPr>
            <a:spLocks noChangeArrowheads="1"/>
          </p:cNvSpPr>
          <p:nvPr/>
        </p:nvSpPr>
        <p:spPr bwMode="auto">
          <a:xfrm>
            <a:off x="0" y="12573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42975" algn="l"/>
              </a:tabLst>
            </a:pPr>
            <a:endParaRPr kumimoji="0" lang="ru-RU" sz="24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6344" name="Rectangle 2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6345" name="Rectangle 25"/>
          <p:cNvSpPr>
            <a:spLocks noChangeArrowheads="1"/>
          </p:cNvSpPr>
          <p:nvPr/>
        </p:nvSpPr>
        <p:spPr bwMode="auto">
          <a:xfrm>
            <a:off x="0" y="8001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42975" algn="l"/>
              </a:tabLst>
            </a:pPr>
            <a:endParaRPr kumimoji="0" lang="ru-RU" sz="24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6347" name="Rectangle 2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6348" name="Rectangle 28"/>
          <p:cNvSpPr>
            <a:spLocks noChangeArrowheads="1"/>
          </p:cNvSpPr>
          <p:nvPr/>
        </p:nvSpPr>
        <p:spPr bwMode="auto">
          <a:xfrm>
            <a:off x="0" y="9334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42975" algn="l"/>
              </a:tabLst>
            </a:pPr>
            <a:endParaRPr kumimoji="0" lang="ru-RU" sz="24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6350" name="Rectangle 3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6351" name="Rectangle 31"/>
          <p:cNvSpPr>
            <a:spLocks noChangeArrowheads="1"/>
          </p:cNvSpPr>
          <p:nvPr/>
        </p:nvSpPr>
        <p:spPr bwMode="auto">
          <a:xfrm>
            <a:off x="0" y="8001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42975" algn="l"/>
              </a:tabLst>
            </a:pPr>
            <a:endParaRPr kumimoji="0" lang="ru-RU" sz="24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467544" y="5949280"/>
            <a:ext cx="38884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cs typeface="Times New Roman" pitchFamily="18" charset="0"/>
              </a:rPr>
              <a:t>Ответ: 450г и 150 г</a:t>
            </a:r>
            <a:endParaRPr lang="ru-RU" dirty="0"/>
          </a:p>
        </p:txBody>
      </p:sp>
      <p:sp>
        <p:nvSpPr>
          <p:cNvPr id="35" name="Rectangle 2"/>
          <p:cNvSpPr txBox="1">
            <a:spLocks noChangeArrowheads="1"/>
          </p:cNvSpPr>
          <p:nvPr/>
        </p:nvSpPr>
        <p:spPr>
          <a:xfrm>
            <a:off x="4355976" y="5949280"/>
            <a:ext cx="4416029" cy="642938"/>
          </a:xfrm>
          <a:prstGeom prst="rect">
            <a:avLst/>
          </a:prstGeom>
        </p:spPr>
        <p:txBody>
          <a:bodyPr rtlCol="0">
            <a:normAutofit fontScale="5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sng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600" b="0" i="0" u="sng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Решение задач методом чаш</a:t>
            </a:r>
          </a:p>
        </p:txBody>
      </p:sp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7347" name="Rectangle 3"/>
          <p:cNvSpPr>
            <a:spLocks noChangeArrowheads="1"/>
          </p:cNvSpPr>
          <p:nvPr/>
        </p:nvSpPr>
        <p:spPr bwMode="auto">
          <a:xfrm>
            <a:off x="0" y="8001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42975" algn="l"/>
              </a:tabLst>
            </a:pPr>
            <a:endParaRPr kumimoji="0" lang="ru-RU" sz="24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734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7350" name="Rectangle 6"/>
          <p:cNvSpPr>
            <a:spLocks noChangeArrowheads="1"/>
          </p:cNvSpPr>
          <p:nvPr/>
        </p:nvSpPr>
        <p:spPr bwMode="auto">
          <a:xfrm>
            <a:off x="0" y="9334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42975" algn="l"/>
              </a:tabLst>
            </a:pPr>
            <a:endParaRPr kumimoji="0" lang="ru-RU" sz="24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735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9395" name="Rectangle 3"/>
          <p:cNvSpPr>
            <a:spLocks noChangeArrowheads="1"/>
          </p:cNvSpPr>
          <p:nvPr/>
        </p:nvSpPr>
        <p:spPr bwMode="auto">
          <a:xfrm>
            <a:off x="0" y="8001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42975" algn="l"/>
              </a:tabLst>
            </a:pPr>
            <a:endParaRPr kumimoji="0" lang="ru-RU" sz="24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939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9398" name="Rectangle 6"/>
          <p:cNvSpPr>
            <a:spLocks noChangeArrowheads="1"/>
          </p:cNvSpPr>
          <p:nvPr/>
        </p:nvSpPr>
        <p:spPr bwMode="auto">
          <a:xfrm>
            <a:off x="0" y="9334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42975" algn="l"/>
              </a:tabLst>
            </a:pPr>
            <a:endParaRPr kumimoji="0" lang="ru-RU" sz="24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940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041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0419" name="Rectangle 3"/>
          <p:cNvSpPr>
            <a:spLocks noChangeArrowheads="1"/>
          </p:cNvSpPr>
          <p:nvPr/>
        </p:nvSpPr>
        <p:spPr bwMode="auto">
          <a:xfrm>
            <a:off x="0" y="8001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42975" algn="l"/>
              </a:tabLst>
            </a:pPr>
            <a:endParaRPr kumimoji="0" lang="ru-RU" sz="24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042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0422" name="Rectangle 6"/>
          <p:cNvSpPr>
            <a:spLocks noChangeArrowheads="1"/>
          </p:cNvSpPr>
          <p:nvPr/>
        </p:nvSpPr>
        <p:spPr bwMode="auto">
          <a:xfrm>
            <a:off x="0" y="9334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42975" algn="l"/>
              </a:tabLst>
            </a:pPr>
            <a:endParaRPr kumimoji="0" lang="ru-RU" sz="24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0424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0425" name="Rectangle 9"/>
          <p:cNvSpPr>
            <a:spLocks noChangeArrowheads="1"/>
          </p:cNvSpPr>
          <p:nvPr/>
        </p:nvSpPr>
        <p:spPr bwMode="auto">
          <a:xfrm>
            <a:off x="3536764" y="4365104"/>
            <a:ext cx="110799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42975" algn="l"/>
              </a:tabLst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х=450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Times New Roman" pitchFamily="18" charset="0"/>
            </a:endParaRPr>
          </a:p>
        </p:txBody>
      </p:sp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1443" name="Rectangle 3"/>
          <p:cNvSpPr>
            <a:spLocks noChangeArrowheads="1"/>
          </p:cNvSpPr>
          <p:nvPr/>
        </p:nvSpPr>
        <p:spPr bwMode="auto">
          <a:xfrm>
            <a:off x="0" y="8001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42975" algn="l"/>
              </a:tabLst>
            </a:pPr>
            <a:endParaRPr kumimoji="0" lang="ru-RU" sz="24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0" y="8001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42975" algn="l"/>
              </a:tabLst>
            </a:pPr>
            <a:endParaRPr kumimoji="0" lang="ru-RU" sz="24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45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4513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63080" y="3645024"/>
            <a:ext cx="5760640" cy="432048"/>
          </a:xfrm>
          <a:prstGeom prst="rect">
            <a:avLst/>
          </a:prstGeom>
          <a:noFill/>
        </p:spPr>
      </p:pic>
      <p:sp>
        <p:nvSpPr>
          <p:cNvPr id="64515" name="Rectangle 3"/>
          <p:cNvSpPr>
            <a:spLocks noChangeArrowheads="1"/>
          </p:cNvSpPr>
          <p:nvPr/>
        </p:nvSpPr>
        <p:spPr bwMode="auto">
          <a:xfrm>
            <a:off x="0" y="8001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42975" algn="l"/>
              </a:tabLst>
            </a:pPr>
            <a:endParaRPr kumimoji="0" lang="ru-RU" sz="24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6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6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6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6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6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6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6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6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6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56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64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60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5" grpId="0" animBg="1"/>
      <p:bldP spid="56329" grpId="0" animBg="1"/>
      <p:bldP spid="56326" grpId="0" animBg="1"/>
      <p:bldP spid="56333" grpId="0" animBg="1"/>
      <p:bldP spid="56327" grpId="0" animBg="1"/>
      <p:bldP spid="56328" grpId="0" animBg="1"/>
      <p:bldP spid="56331" grpId="0" animBg="1"/>
      <p:bldP spid="56330" grpId="0" animBg="1"/>
      <p:bldP spid="56332" grpId="0" animBg="1"/>
      <p:bldP spid="56338" grpId="0"/>
      <p:bldP spid="34" grpId="0"/>
      <p:bldP spid="6042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9"/>
            <a:ext cx="87129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cs typeface="Times New Roman" pitchFamily="18" charset="0"/>
              </a:rPr>
              <a:t>Задача 12.  </a:t>
            </a:r>
            <a:r>
              <a:rPr lang="ru-RU" dirty="0" smtClean="0"/>
              <a:t> </a:t>
            </a:r>
            <a:r>
              <a:rPr lang="ru-RU" dirty="0"/>
              <a:t>Сколько </a:t>
            </a:r>
            <a:r>
              <a:rPr lang="ru-RU" dirty="0" smtClean="0"/>
              <a:t>граммов </a:t>
            </a:r>
            <a:r>
              <a:rPr lang="ru-RU" dirty="0"/>
              <a:t>воды можно выпарить из 80 грамм 6%-ой соли, чтобы получить раствор, содержащий 10% соли.</a:t>
            </a:r>
          </a:p>
          <a:p>
            <a:endParaRPr lang="ru-RU" dirty="0"/>
          </a:p>
        </p:txBody>
      </p:sp>
      <p:sp>
        <p:nvSpPr>
          <p:cNvPr id="56325" name="AutoShape 5"/>
          <p:cNvSpPr>
            <a:spLocks noChangeArrowheads="1"/>
          </p:cNvSpPr>
          <p:nvPr/>
        </p:nvSpPr>
        <p:spPr bwMode="auto">
          <a:xfrm>
            <a:off x="467544" y="2420888"/>
            <a:ext cx="1637531" cy="72008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6329" name="AutoShape 9"/>
          <p:cNvSpPr>
            <a:spLocks noChangeArrowheads="1"/>
          </p:cNvSpPr>
          <p:nvPr/>
        </p:nvSpPr>
        <p:spPr bwMode="auto">
          <a:xfrm>
            <a:off x="5580112" y="2420888"/>
            <a:ext cx="1495425" cy="792088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6326" name="Text Box 6"/>
          <p:cNvSpPr txBox="1">
            <a:spLocks noChangeArrowheads="1"/>
          </p:cNvSpPr>
          <p:nvPr/>
        </p:nvSpPr>
        <p:spPr bwMode="auto">
          <a:xfrm>
            <a:off x="683568" y="2420888"/>
            <a:ext cx="1297236" cy="72008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0" lvl="0" indent="-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dirty="0" smtClean="0">
                <a:ea typeface="Calibri" pitchFamily="34" charset="0"/>
                <a:cs typeface="Times New Roman" pitchFamily="18" charset="0"/>
              </a:rPr>
              <a:t>80-х г</a:t>
            </a:r>
          </a:p>
          <a:p>
            <a:pPr marL="457200" marR="0" lvl="0" indent="-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000" dirty="0" smtClean="0">
                <a:cs typeface="Times New Roman" pitchFamily="18" charset="0"/>
              </a:rPr>
              <a:t>Раствор   2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6333" name="Text Box 13"/>
          <p:cNvSpPr txBox="1">
            <a:spLocks noChangeArrowheads="1"/>
          </p:cNvSpPr>
          <p:nvPr/>
        </p:nvSpPr>
        <p:spPr bwMode="auto">
          <a:xfrm>
            <a:off x="2051720" y="1988840"/>
            <a:ext cx="936104" cy="401638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0,1 соли</a:t>
            </a:r>
          </a:p>
        </p:txBody>
      </p:sp>
      <p:sp>
        <p:nvSpPr>
          <p:cNvPr id="56327" name="AutoShape 7"/>
          <p:cNvSpPr>
            <a:spLocks noChangeArrowheads="1"/>
          </p:cNvSpPr>
          <p:nvPr/>
        </p:nvSpPr>
        <p:spPr bwMode="auto">
          <a:xfrm>
            <a:off x="3059832" y="2420888"/>
            <a:ext cx="1133475" cy="72008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6328" name="Text Box 8"/>
          <p:cNvSpPr txBox="1">
            <a:spLocks noChangeArrowheads="1"/>
          </p:cNvSpPr>
          <p:nvPr/>
        </p:nvSpPr>
        <p:spPr bwMode="auto">
          <a:xfrm>
            <a:off x="3203848" y="2420888"/>
            <a:ext cx="936104" cy="648072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err="1">
                <a:ea typeface="Calibri" pitchFamily="34" charset="0"/>
                <a:cs typeface="Times New Roman" pitchFamily="18" charset="0"/>
              </a:rPr>
              <a:t>х</a:t>
            </a:r>
            <a:r>
              <a:rPr lang="ru-RU" sz="2000" dirty="0" smtClean="0">
                <a:ea typeface="Calibri" pitchFamily="34" charset="0"/>
                <a:cs typeface="Times New Roman" pitchFamily="18" charset="0"/>
              </a:rPr>
              <a:t> г</a:t>
            </a:r>
            <a:endParaRPr lang="en-US" sz="2000" dirty="0" smtClean="0"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800" dirty="0" smtClean="0">
                <a:cs typeface="Times New Roman" pitchFamily="18" charset="0"/>
              </a:rPr>
              <a:t>вода</a:t>
            </a:r>
            <a:endParaRPr kumimoji="0" lang="ru-RU" sz="1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6331" name="Text Box 11"/>
          <p:cNvSpPr txBox="1">
            <a:spLocks noChangeArrowheads="1"/>
          </p:cNvSpPr>
          <p:nvPr/>
        </p:nvSpPr>
        <p:spPr bwMode="auto">
          <a:xfrm>
            <a:off x="4355976" y="2060848"/>
            <a:ext cx="936104" cy="504056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0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6330" name="Text Box 10"/>
          <p:cNvSpPr txBox="1">
            <a:spLocks noChangeArrowheads="1"/>
          </p:cNvSpPr>
          <p:nvPr/>
        </p:nvSpPr>
        <p:spPr bwMode="auto">
          <a:xfrm>
            <a:off x="5724128" y="2420888"/>
            <a:ext cx="1266825" cy="72008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80 г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cs typeface="Times New Roman" pitchFamily="18" charset="0"/>
              </a:rPr>
              <a:t>Раствор 1 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6332" name="Text Box 12"/>
          <p:cNvSpPr txBox="1">
            <a:spLocks noChangeArrowheads="1"/>
          </p:cNvSpPr>
          <p:nvPr/>
        </p:nvSpPr>
        <p:spPr bwMode="auto">
          <a:xfrm>
            <a:off x="7164288" y="2060848"/>
            <a:ext cx="1368152" cy="36004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0,06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6334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6335" name="Rectangle 1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/>
            </a:r>
            <a:br>
              <a:rPr kumimoji="0" lang="ru-RU" sz="24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</a:br>
            <a:endParaRPr kumimoji="0" lang="ru-RU" sz="24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6336" name="Rectangle 16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6337" name="Rectangle 17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	</a:t>
            </a:r>
          </a:p>
        </p:txBody>
      </p:sp>
      <p:sp>
        <p:nvSpPr>
          <p:cNvPr id="56338" name="Rectangle 18"/>
          <p:cNvSpPr>
            <a:spLocks noChangeArrowheads="1"/>
          </p:cNvSpPr>
          <p:nvPr/>
        </p:nvSpPr>
        <p:spPr bwMode="auto">
          <a:xfrm>
            <a:off x="2483768" y="2564904"/>
            <a:ext cx="374441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42975" algn="l"/>
              </a:tabLst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+                             =</a:t>
            </a:r>
            <a:endParaRPr kumimoji="0" lang="ru-RU" sz="9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42975" algn="l"/>
              </a:tabLst>
            </a:pP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6344" name="Rectangle 2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6345" name="Rectangle 25"/>
          <p:cNvSpPr>
            <a:spLocks noChangeArrowheads="1"/>
          </p:cNvSpPr>
          <p:nvPr/>
        </p:nvSpPr>
        <p:spPr bwMode="auto">
          <a:xfrm>
            <a:off x="0" y="8001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42975" algn="l"/>
              </a:tabLst>
            </a:pPr>
            <a:endParaRPr kumimoji="0" lang="ru-RU" sz="24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6347" name="Rectangle 2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6348" name="Rectangle 28"/>
          <p:cNvSpPr>
            <a:spLocks noChangeArrowheads="1"/>
          </p:cNvSpPr>
          <p:nvPr/>
        </p:nvSpPr>
        <p:spPr bwMode="auto">
          <a:xfrm>
            <a:off x="0" y="9334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42975" algn="l"/>
              </a:tabLst>
            </a:pPr>
            <a:endParaRPr kumimoji="0" lang="ru-RU" sz="24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6350" name="Rectangle 3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6351" name="Rectangle 31"/>
          <p:cNvSpPr>
            <a:spLocks noChangeArrowheads="1"/>
          </p:cNvSpPr>
          <p:nvPr/>
        </p:nvSpPr>
        <p:spPr bwMode="auto">
          <a:xfrm>
            <a:off x="0" y="8001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42975" algn="l"/>
              </a:tabLst>
            </a:pPr>
            <a:endParaRPr kumimoji="0" lang="ru-RU" sz="24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467544" y="5949280"/>
            <a:ext cx="36724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cs typeface="Times New Roman" pitchFamily="18" charset="0"/>
              </a:rPr>
              <a:t>Ответ: 32 грамма воды</a:t>
            </a:r>
            <a:endParaRPr lang="ru-RU" dirty="0"/>
          </a:p>
        </p:txBody>
      </p:sp>
      <p:sp>
        <p:nvSpPr>
          <p:cNvPr id="35" name="Rectangle 2"/>
          <p:cNvSpPr txBox="1">
            <a:spLocks noChangeArrowheads="1"/>
          </p:cNvSpPr>
          <p:nvPr/>
        </p:nvSpPr>
        <p:spPr>
          <a:xfrm>
            <a:off x="4355976" y="5949280"/>
            <a:ext cx="4416029" cy="642938"/>
          </a:xfrm>
          <a:prstGeom prst="rect">
            <a:avLst/>
          </a:prstGeom>
        </p:spPr>
        <p:txBody>
          <a:bodyPr rtlCol="0">
            <a:normAutofit fontScale="5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sng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600" b="0" i="0" u="sng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Решение задач методом чаш</a:t>
            </a:r>
          </a:p>
        </p:txBody>
      </p:sp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7347" name="Rectangle 3"/>
          <p:cNvSpPr>
            <a:spLocks noChangeArrowheads="1"/>
          </p:cNvSpPr>
          <p:nvPr/>
        </p:nvSpPr>
        <p:spPr bwMode="auto">
          <a:xfrm>
            <a:off x="0" y="8001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42975" algn="l"/>
              </a:tabLst>
            </a:pPr>
            <a:endParaRPr kumimoji="0" lang="ru-RU" sz="24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734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7350" name="Rectangle 6"/>
          <p:cNvSpPr>
            <a:spLocks noChangeArrowheads="1"/>
          </p:cNvSpPr>
          <p:nvPr/>
        </p:nvSpPr>
        <p:spPr bwMode="auto">
          <a:xfrm>
            <a:off x="0" y="9334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42975" algn="l"/>
              </a:tabLst>
            </a:pPr>
            <a:endParaRPr kumimoji="0" lang="ru-RU" sz="24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735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9395" name="Rectangle 3"/>
          <p:cNvSpPr>
            <a:spLocks noChangeArrowheads="1"/>
          </p:cNvSpPr>
          <p:nvPr/>
        </p:nvSpPr>
        <p:spPr bwMode="auto">
          <a:xfrm>
            <a:off x="0" y="8001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42975" algn="l"/>
              </a:tabLst>
            </a:pPr>
            <a:endParaRPr kumimoji="0" lang="ru-RU" sz="24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939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9398" name="Rectangle 6"/>
          <p:cNvSpPr>
            <a:spLocks noChangeArrowheads="1"/>
          </p:cNvSpPr>
          <p:nvPr/>
        </p:nvSpPr>
        <p:spPr bwMode="auto">
          <a:xfrm>
            <a:off x="0" y="9334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42975" algn="l"/>
              </a:tabLst>
            </a:pPr>
            <a:endParaRPr kumimoji="0" lang="ru-RU" sz="24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940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041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0419" name="Rectangle 3"/>
          <p:cNvSpPr>
            <a:spLocks noChangeArrowheads="1"/>
          </p:cNvSpPr>
          <p:nvPr/>
        </p:nvSpPr>
        <p:spPr bwMode="auto">
          <a:xfrm>
            <a:off x="0" y="8001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42975" algn="l"/>
              </a:tabLst>
            </a:pPr>
            <a:endParaRPr kumimoji="0" lang="ru-RU" sz="24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042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0422" name="Rectangle 6"/>
          <p:cNvSpPr>
            <a:spLocks noChangeArrowheads="1"/>
          </p:cNvSpPr>
          <p:nvPr/>
        </p:nvSpPr>
        <p:spPr bwMode="auto">
          <a:xfrm>
            <a:off x="0" y="9334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42975" algn="l"/>
              </a:tabLst>
            </a:pPr>
            <a:endParaRPr kumimoji="0" lang="ru-RU" sz="24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0424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0425" name="Rectangle 9"/>
          <p:cNvSpPr>
            <a:spLocks noChangeArrowheads="1"/>
          </p:cNvSpPr>
          <p:nvPr/>
        </p:nvSpPr>
        <p:spPr bwMode="auto">
          <a:xfrm>
            <a:off x="3626532" y="4365104"/>
            <a:ext cx="92845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42975" algn="l"/>
              </a:tabLst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х=32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Times New Roman" pitchFamily="18" charset="0"/>
            </a:endParaRPr>
          </a:p>
        </p:txBody>
      </p:sp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1443" name="Rectangle 3"/>
          <p:cNvSpPr>
            <a:spLocks noChangeArrowheads="1"/>
          </p:cNvSpPr>
          <p:nvPr/>
        </p:nvSpPr>
        <p:spPr bwMode="auto">
          <a:xfrm>
            <a:off x="0" y="8001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42975" algn="l"/>
              </a:tabLst>
            </a:pPr>
            <a:endParaRPr kumimoji="0" lang="ru-RU" sz="24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349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3489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9592" y="3717032"/>
            <a:ext cx="5824647" cy="576064"/>
          </a:xfrm>
          <a:prstGeom prst="rect">
            <a:avLst/>
          </a:prstGeom>
          <a:noFill/>
        </p:spPr>
      </p:pic>
      <p:sp>
        <p:nvSpPr>
          <p:cNvPr id="63491" name="Rectangle 3"/>
          <p:cNvSpPr>
            <a:spLocks noChangeArrowheads="1"/>
          </p:cNvSpPr>
          <p:nvPr/>
        </p:nvSpPr>
        <p:spPr bwMode="auto">
          <a:xfrm>
            <a:off x="0" y="8001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42975" algn="l"/>
              </a:tabLst>
            </a:pPr>
            <a:endParaRPr kumimoji="0" lang="ru-RU" sz="24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6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6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6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6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6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6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6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6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6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56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63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60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5" grpId="0" animBg="1"/>
      <p:bldP spid="56329" grpId="0" animBg="1"/>
      <p:bldP spid="56326" grpId="0" animBg="1"/>
      <p:bldP spid="56333" grpId="0" animBg="1"/>
      <p:bldP spid="56327" grpId="0" animBg="1"/>
      <p:bldP spid="56328" grpId="0" animBg="1"/>
      <p:bldP spid="56331" grpId="0" animBg="1"/>
      <p:bldP spid="56330" grpId="0" animBg="1"/>
      <p:bldP spid="56332" grpId="0" animBg="1"/>
      <p:bldP spid="56338" grpId="0"/>
      <p:bldP spid="34" grpId="0"/>
      <p:bldP spid="604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9"/>
            <a:ext cx="87129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cs typeface="Times New Roman" pitchFamily="18" charset="0"/>
              </a:rPr>
              <a:t>Задача 13. </a:t>
            </a:r>
            <a:r>
              <a:rPr lang="ru-RU" dirty="0" smtClean="0"/>
              <a:t> </a:t>
            </a:r>
            <a:r>
              <a:rPr lang="ru-RU" dirty="0"/>
              <a:t>Арбуз весил  20 кг. и содержал 99% воды, когда он немного усох, то стал содержать 98% воды. </a:t>
            </a:r>
            <a:endParaRPr lang="ru-RU" dirty="0" smtClean="0"/>
          </a:p>
          <a:p>
            <a:r>
              <a:rPr lang="ru-RU" dirty="0" smtClean="0"/>
              <a:t>Сколько </a:t>
            </a:r>
            <a:r>
              <a:rPr lang="ru-RU" dirty="0"/>
              <a:t>теперь весит арбуз? </a:t>
            </a:r>
          </a:p>
        </p:txBody>
      </p:sp>
      <p:sp>
        <p:nvSpPr>
          <p:cNvPr id="56325" name="AutoShape 5"/>
          <p:cNvSpPr>
            <a:spLocks noChangeArrowheads="1"/>
          </p:cNvSpPr>
          <p:nvPr/>
        </p:nvSpPr>
        <p:spPr bwMode="auto">
          <a:xfrm>
            <a:off x="467544" y="2420888"/>
            <a:ext cx="1637531" cy="72008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6329" name="AutoShape 9"/>
          <p:cNvSpPr>
            <a:spLocks noChangeArrowheads="1"/>
          </p:cNvSpPr>
          <p:nvPr/>
        </p:nvSpPr>
        <p:spPr bwMode="auto">
          <a:xfrm>
            <a:off x="5580112" y="2420888"/>
            <a:ext cx="1495425" cy="792088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6326" name="Text Box 6"/>
          <p:cNvSpPr txBox="1">
            <a:spLocks noChangeArrowheads="1"/>
          </p:cNvSpPr>
          <p:nvPr/>
        </p:nvSpPr>
        <p:spPr bwMode="auto">
          <a:xfrm>
            <a:off x="683568" y="2420888"/>
            <a:ext cx="1297236" cy="72008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0" lvl="0" indent="-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dirty="0" err="1" smtClean="0">
                <a:ea typeface="Calibri" pitchFamily="34" charset="0"/>
                <a:cs typeface="Times New Roman" pitchFamily="18" charset="0"/>
              </a:rPr>
              <a:t>х</a:t>
            </a:r>
            <a:r>
              <a:rPr lang="ru-RU" dirty="0" smtClean="0">
                <a:ea typeface="Calibri" pitchFamily="34" charset="0"/>
                <a:cs typeface="Times New Roman" pitchFamily="18" charset="0"/>
              </a:rPr>
              <a:t> кг</a:t>
            </a:r>
          </a:p>
          <a:p>
            <a:pPr marL="457200" marR="0" lvl="0" indent="-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000" dirty="0" smtClean="0">
                <a:cs typeface="Times New Roman" pitchFamily="18" charset="0"/>
              </a:rPr>
              <a:t>Арбуз 2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6333" name="Text Box 13"/>
          <p:cNvSpPr txBox="1">
            <a:spLocks noChangeArrowheads="1"/>
          </p:cNvSpPr>
          <p:nvPr/>
        </p:nvSpPr>
        <p:spPr bwMode="auto">
          <a:xfrm>
            <a:off x="2051720" y="1988840"/>
            <a:ext cx="936104" cy="401638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0,98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ea typeface="Calibri" pitchFamily="34" charset="0"/>
                <a:cs typeface="Times New Roman" pitchFamily="18" charset="0"/>
              </a:rPr>
              <a:t>воды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6327" name="AutoShape 7"/>
          <p:cNvSpPr>
            <a:spLocks noChangeArrowheads="1"/>
          </p:cNvSpPr>
          <p:nvPr/>
        </p:nvSpPr>
        <p:spPr bwMode="auto">
          <a:xfrm>
            <a:off x="3059832" y="2420888"/>
            <a:ext cx="1133475" cy="72008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6328" name="Text Box 8"/>
          <p:cNvSpPr txBox="1">
            <a:spLocks noChangeArrowheads="1"/>
          </p:cNvSpPr>
          <p:nvPr/>
        </p:nvSpPr>
        <p:spPr bwMode="auto">
          <a:xfrm>
            <a:off x="3203848" y="2420888"/>
            <a:ext cx="936104" cy="648072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ea typeface="Calibri" pitchFamily="34" charset="0"/>
                <a:cs typeface="Times New Roman" pitchFamily="18" charset="0"/>
              </a:rPr>
              <a:t>20-х кг</a:t>
            </a:r>
            <a:endParaRPr lang="en-US" sz="2000" dirty="0" smtClean="0"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800" dirty="0" smtClean="0">
                <a:cs typeface="Times New Roman" pitchFamily="18" charset="0"/>
              </a:rPr>
              <a:t>вода</a:t>
            </a:r>
            <a:endParaRPr kumimoji="0" lang="ru-RU" sz="1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6331" name="Text Box 11"/>
          <p:cNvSpPr txBox="1">
            <a:spLocks noChangeArrowheads="1"/>
          </p:cNvSpPr>
          <p:nvPr/>
        </p:nvSpPr>
        <p:spPr bwMode="auto">
          <a:xfrm>
            <a:off x="4355976" y="2060848"/>
            <a:ext cx="936104" cy="504056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>
                <a:cs typeface="Times New Roman" pitchFamily="18" charset="0"/>
              </a:rPr>
              <a:t>1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6330" name="Text Box 10"/>
          <p:cNvSpPr txBox="1">
            <a:spLocks noChangeArrowheads="1"/>
          </p:cNvSpPr>
          <p:nvPr/>
        </p:nvSpPr>
        <p:spPr bwMode="auto">
          <a:xfrm>
            <a:off x="5724128" y="2420888"/>
            <a:ext cx="1266825" cy="72008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0 кг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cs typeface="Times New Roman" pitchFamily="18" charset="0"/>
              </a:rPr>
              <a:t>Арбуз 1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6332" name="Text Box 12"/>
          <p:cNvSpPr txBox="1">
            <a:spLocks noChangeArrowheads="1"/>
          </p:cNvSpPr>
          <p:nvPr/>
        </p:nvSpPr>
        <p:spPr bwMode="auto">
          <a:xfrm>
            <a:off x="7164288" y="2060848"/>
            <a:ext cx="1368152" cy="36004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ea typeface="Calibri" pitchFamily="34" charset="0"/>
                <a:cs typeface="Times New Roman" pitchFamily="18" charset="0"/>
              </a:rPr>
              <a:t>0,99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воды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6334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6335" name="Rectangle 1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/>
            </a:r>
            <a:br>
              <a:rPr kumimoji="0" lang="ru-RU" sz="24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</a:br>
            <a:endParaRPr kumimoji="0" lang="ru-RU" sz="24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6336" name="Rectangle 16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6337" name="Rectangle 17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	</a:t>
            </a:r>
          </a:p>
        </p:txBody>
      </p:sp>
      <p:sp>
        <p:nvSpPr>
          <p:cNvPr id="56338" name="Rectangle 18"/>
          <p:cNvSpPr>
            <a:spLocks noChangeArrowheads="1"/>
          </p:cNvSpPr>
          <p:nvPr/>
        </p:nvSpPr>
        <p:spPr bwMode="auto">
          <a:xfrm>
            <a:off x="2483768" y="2564904"/>
            <a:ext cx="374441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42975" algn="l"/>
              </a:tabLst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+                             =</a:t>
            </a:r>
            <a:endParaRPr kumimoji="0" lang="ru-RU" sz="9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42975" algn="l"/>
              </a:tabLst>
            </a:pP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6339" name="Rectangle 19"/>
          <p:cNvSpPr>
            <a:spLocks noChangeArrowheads="1"/>
          </p:cNvSpPr>
          <p:nvPr/>
        </p:nvSpPr>
        <p:spPr bwMode="auto">
          <a:xfrm>
            <a:off x="0" y="12573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42975" algn="l"/>
              </a:tabLst>
            </a:pPr>
            <a:endParaRPr kumimoji="0" lang="ru-RU" sz="24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6344" name="Rectangle 2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6345" name="Rectangle 25"/>
          <p:cNvSpPr>
            <a:spLocks noChangeArrowheads="1"/>
          </p:cNvSpPr>
          <p:nvPr/>
        </p:nvSpPr>
        <p:spPr bwMode="auto">
          <a:xfrm>
            <a:off x="0" y="8001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42975" algn="l"/>
              </a:tabLst>
            </a:pPr>
            <a:endParaRPr kumimoji="0" lang="ru-RU" sz="24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6347" name="Rectangle 2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6348" name="Rectangle 28"/>
          <p:cNvSpPr>
            <a:spLocks noChangeArrowheads="1"/>
          </p:cNvSpPr>
          <p:nvPr/>
        </p:nvSpPr>
        <p:spPr bwMode="auto">
          <a:xfrm>
            <a:off x="0" y="9334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42975" algn="l"/>
              </a:tabLst>
            </a:pPr>
            <a:endParaRPr kumimoji="0" lang="ru-RU" sz="24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6350" name="Rectangle 3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6351" name="Rectangle 31"/>
          <p:cNvSpPr>
            <a:spLocks noChangeArrowheads="1"/>
          </p:cNvSpPr>
          <p:nvPr/>
        </p:nvSpPr>
        <p:spPr bwMode="auto">
          <a:xfrm>
            <a:off x="0" y="8001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42975" algn="l"/>
              </a:tabLst>
            </a:pPr>
            <a:endParaRPr kumimoji="0" lang="ru-RU" sz="24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467544" y="5949280"/>
            <a:ext cx="38884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cs typeface="Times New Roman" pitchFamily="18" charset="0"/>
              </a:rPr>
              <a:t>Ответ: 10 кг весит арбуз</a:t>
            </a:r>
            <a:endParaRPr lang="ru-RU" dirty="0"/>
          </a:p>
        </p:txBody>
      </p:sp>
      <p:sp>
        <p:nvSpPr>
          <p:cNvPr id="35" name="Rectangle 2"/>
          <p:cNvSpPr txBox="1">
            <a:spLocks noChangeArrowheads="1"/>
          </p:cNvSpPr>
          <p:nvPr/>
        </p:nvSpPr>
        <p:spPr>
          <a:xfrm>
            <a:off x="4355976" y="5949280"/>
            <a:ext cx="4416029" cy="642938"/>
          </a:xfrm>
          <a:prstGeom prst="rect">
            <a:avLst/>
          </a:prstGeom>
        </p:spPr>
        <p:txBody>
          <a:bodyPr rtlCol="0">
            <a:normAutofit fontScale="5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sng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600" b="0" i="0" u="sng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Решение задач методом чаш</a:t>
            </a:r>
          </a:p>
        </p:txBody>
      </p:sp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7347" name="Rectangle 3"/>
          <p:cNvSpPr>
            <a:spLocks noChangeArrowheads="1"/>
          </p:cNvSpPr>
          <p:nvPr/>
        </p:nvSpPr>
        <p:spPr bwMode="auto">
          <a:xfrm>
            <a:off x="0" y="8001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42975" algn="l"/>
              </a:tabLst>
            </a:pPr>
            <a:endParaRPr kumimoji="0" lang="ru-RU" sz="24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734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7350" name="Rectangle 6"/>
          <p:cNvSpPr>
            <a:spLocks noChangeArrowheads="1"/>
          </p:cNvSpPr>
          <p:nvPr/>
        </p:nvSpPr>
        <p:spPr bwMode="auto">
          <a:xfrm>
            <a:off x="0" y="9334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42975" algn="l"/>
              </a:tabLst>
            </a:pPr>
            <a:endParaRPr kumimoji="0" lang="ru-RU" sz="24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735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9395" name="Rectangle 3"/>
          <p:cNvSpPr>
            <a:spLocks noChangeArrowheads="1"/>
          </p:cNvSpPr>
          <p:nvPr/>
        </p:nvSpPr>
        <p:spPr bwMode="auto">
          <a:xfrm>
            <a:off x="0" y="8001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42975" algn="l"/>
              </a:tabLst>
            </a:pPr>
            <a:endParaRPr kumimoji="0" lang="ru-RU" sz="24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939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9398" name="Rectangle 6"/>
          <p:cNvSpPr>
            <a:spLocks noChangeArrowheads="1"/>
          </p:cNvSpPr>
          <p:nvPr/>
        </p:nvSpPr>
        <p:spPr bwMode="auto">
          <a:xfrm>
            <a:off x="0" y="9334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42975" algn="l"/>
              </a:tabLst>
            </a:pPr>
            <a:endParaRPr kumimoji="0" lang="ru-RU" sz="24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940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041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0419" name="Rectangle 3"/>
          <p:cNvSpPr>
            <a:spLocks noChangeArrowheads="1"/>
          </p:cNvSpPr>
          <p:nvPr/>
        </p:nvSpPr>
        <p:spPr bwMode="auto">
          <a:xfrm>
            <a:off x="0" y="8001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42975" algn="l"/>
              </a:tabLst>
            </a:pPr>
            <a:endParaRPr kumimoji="0" lang="ru-RU" sz="24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042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0422" name="Rectangle 6"/>
          <p:cNvSpPr>
            <a:spLocks noChangeArrowheads="1"/>
          </p:cNvSpPr>
          <p:nvPr/>
        </p:nvSpPr>
        <p:spPr bwMode="auto">
          <a:xfrm>
            <a:off x="0" y="9334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42975" algn="l"/>
              </a:tabLst>
            </a:pPr>
            <a:endParaRPr kumimoji="0" lang="ru-RU" sz="24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0424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0425" name="Rectangle 9"/>
          <p:cNvSpPr>
            <a:spLocks noChangeArrowheads="1"/>
          </p:cNvSpPr>
          <p:nvPr/>
        </p:nvSpPr>
        <p:spPr bwMode="auto">
          <a:xfrm>
            <a:off x="3626532" y="4365104"/>
            <a:ext cx="92845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42975" algn="l"/>
              </a:tabLst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х=10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Times New Roman" pitchFamily="18" charset="0"/>
            </a:endParaRPr>
          </a:p>
        </p:txBody>
      </p:sp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1443" name="Rectangle 3"/>
          <p:cNvSpPr>
            <a:spLocks noChangeArrowheads="1"/>
          </p:cNvSpPr>
          <p:nvPr/>
        </p:nvSpPr>
        <p:spPr bwMode="auto">
          <a:xfrm>
            <a:off x="0" y="8001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42975" algn="l"/>
              </a:tabLst>
            </a:pPr>
            <a:endParaRPr kumimoji="0" lang="ru-RU" sz="24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2465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59632" y="3573016"/>
            <a:ext cx="5320591" cy="504056"/>
          </a:xfrm>
          <a:prstGeom prst="rect">
            <a:avLst/>
          </a:prstGeom>
          <a:noFill/>
        </p:spPr>
      </p:pic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0" y="8001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42975" algn="l"/>
              </a:tabLst>
            </a:pPr>
            <a:endParaRPr kumimoji="0" lang="ru-RU" sz="24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6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6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6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6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6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6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6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6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6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56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60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62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5" grpId="0" animBg="1"/>
      <p:bldP spid="56329" grpId="0" animBg="1"/>
      <p:bldP spid="56326" grpId="1" animBg="1"/>
      <p:bldP spid="56333" grpId="1" animBg="1"/>
      <p:bldP spid="56327" grpId="1" animBg="1"/>
      <p:bldP spid="56328" grpId="1" animBg="1"/>
      <p:bldP spid="56331" grpId="1" animBg="1"/>
      <p:bldP spid="56330" grpId="1" animBg="1"/>
      <p:bldP spid="56332" grpId="1" animBg="1"/>
      <p:bldP spid="56338" grpId="1"/>
      <p:bldP spid="34" grpId="0"/>
      <p:bldP spid="6042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9"/>
            <a:ext cx="87129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cs typeface="Times New Roman" pitchFamily="18" charset="0"/>
              </a:rPr>
              <a:t>Задача 14.  </a:t>
            </a:r>
            <a:r>
              <a:rPr lang="ru-RU" dirty="0" smtClean="0"/>
              <a:t> </a:t>
            </a:r>
            <a:r>
              <a:rPr lang="ru-RU" dirty="0"/>
              <a:t>Даны два куска с разным содержанием олова, первый массой 300 грамм 20% олова, а второй содержит 40% олова массой 200 грамм. Сколько % олова будет содержать сплав из этих кусков?</a:t>
            </a:r>
          </a:p>
        </p:txBody>
      </p:sp>
      <p:sp>
        <p:nvSpPr>
          <p:cNvPr id="56325" name="AutoShape 5"/>
          <p:cNvSpPr>
            <a:spLocks noChangeArrowheads="1"/>
          </p:cNvSpPr>
          <p:nvPr/>
        </p:nvSpPr>
        <p:spPr bwMode="auto">
          <a:xfrm>
            <a:off x="467544" y="2420888"/>
            <a:ext cx="1637531" cy="72008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6329" name="AutoShape 9"/>
          <p:cNvSpPr>
            <a:spLocks noChangeArrowheads="1"/>
          </p:cNvSpPr>
          <p:nvPr/>
        </p:nvSpPr>
        <p:spPr bwMode="auto">
          <a:xfrm>
            <a:off x="5580112" y="2420888"/>
            <a:ext cx="1495425" cy="792088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6326" name="Text Box 6"/>
          <p:cNvSpPr txBox="1">
            <a:spLocks noChangeArrowheads="1"/>
          </p:cNvSpPr>
          <p:nvPr/>
        </p:nvSpPr>
        <p:spPr bwMode="auto">
          <a:xfrm>
            <a:off x="683568" y="2420888"/>
            <a:ext cx="1297236" cy="72008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0" lvl="0" indent="-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dirty="0" smtClean="0">
                <a:ea typeface="Calibri" pitchFamily="34" charset="0"/>
                <a:cs typeface="Times New Roman" pitchFamily="18" charset="0"/>
              </a:rPr>
              <a:t>300 г</a:t>
            </a:r>
          </a:p>
          <a:p>
            <a:pPr marL="457200" marR="0" lvl="0" indent="-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000" dirty="0" smtClean="0">
                <a:cs typeface="Times New Roman" pitchFamily="18" charset="0"/>
              </a:rPr>
              <a:t>Кусок  1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6333" name="Text Box 13"/>
          <p:cNvSpPr txBox="1">
            <a:spLocks noChangeArrowheads="1"/>
          </p:cNvSpPr>
          <p:nvPr/>
        </p:nvSpPr>
        <p:spPr bwMode="auto">
          <a:xfrm>
            <a:off x="2051720" y="1988840"/>
            <a:ext cx="936104" cy="401638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0,2</a:t>
            </a:r>
          </a:p>
        </p:txBody>
      </p:sp>
      <p:sp>
        <p:nvSpPr>
          <p:cNvPr id="56327" name="AutoShape 7"/>
          <p:cNvSpPr>
            <a:spLocks noChangeArrowheads="1"/>
          </p:cNvSpPr>
          <p:nvPr/>
        </p:nvSpPr>
        <p:spPr bwMode="auto">
          <a:xfrm>
            <a:off x="3059832" y="2420888"/>
            <a:ext cx="1133475" cy="72008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6328" name="Text Box 8"/>
          <p:cNvSpPr txBox="1">
            <a:spLocks noChangeArrowheads="1"/>
          </p:cNvSpPr>
          <p:nvPr/>
        </p:nvSpPr>
        <p:spPr bwMode="auto">
          <a:xfrm>
            <a:off x="3203848" y="2420888"/>
            <a:ext cx="936104" cy="648072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ea typeface="Calibri" pitchFamily="34" charset="0"/>
                <a:cs typeface="Times New Roman" pitchFamily="18" charset="0"/>
              </a:rPr>
              <a:t>200 г</a:t>
            </a:r>
            <a:endParaRPr lang="en-US" sz="2000" dirty="0" smtClean="0"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800" dirty="0" smtClean="0">
                <a:cs typeface="Times New Roman" pitchFamily="18" charset="0"/>
              </a:rPr>
              <a:t>Кусок 2</a:t>
            </a:r>
            <a:endParaRPr kumimoji="0" lang="ru-RU" sz="1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6331" name="Text Box 11"/>
          <p:cNvSpPr txBox="1">
            <a:spLocks noChangeArrowheads="1"/>
          </p:cNvSpPr>
          <p:nvPr/>
        </p:nvSpPr>
        <p:spPr bwMode="auto">
          <a:xfrm>
            <a:off x="4355976" y="2060848"/>
            <a:ext cx="936104" cy="504056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0,4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6330" name="Text Box 10"/>
          <p:cNvSpPr txBox="1">
            <a:spLocks noChangeArrowheads="1"/>
          </p:cNvSpPr>
          <p:nvPr/>
        </p:nvSpPr>
        <p:spPr bwMode="auto">
          <a:xfrm>
            <a:off x="5724128" y="2420888"/>
            <a:ext cx="1266825" cy="72008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500 г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cs typeface="Times New Roman" pitchFamily="18" charset="0"/>
              </a:rPr>
              <a:t>Сплав 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6332" name="Text Box 12"/>
          <p:cNvSpPr txBox="1">
            <a:spLocks noChangeArrowheads="1"/>
          </p:cNvSpPr>
          <p:nvPr/>
        </p:nvSpPr>
        <p:spPr bwMode="auto">
          <a:xfrm>
            <a:off x="7164288" y="2060848"/>
            <a:ext cx="1368152" cy="36004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6334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6335" name="Rectangle 1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/>
            </a:r>
            <a:br>
              <a:rPr kumimoji="0" lang="ru-RU" sz="24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</a:br>
            <a:endParaRPr kumimoji="0" lang="ru-RU" sz="24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6336" name="Rectangle 16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6337" name="Rectangle 17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	</a:t>
            </a:r>
          </a:p>
        </p:txBody>
      </p:sp>
      <p:sp>
        <p:nvSpPr>
          <p:cNvPr id="56338" name="Rectangle 18"/>
          <p:cNvSpPr>
            <a:spLocks noChangeArrowheads="1"/>
          </p:cNvSpPr>
          <p:nvPr/>
        </p:nvSpPr>
        <p:spPr bwMode="auto">
          <a:xfrm>
            <a:off x="2483768" y="2564904"/>
            <a:ext cx="374441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42975" algn="l"/>
              </a:tabLst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+                             =</a:t>
            </a:r>
            <a:endParaRPr kumimoji="0" lang="ru-RU" sz="9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42975" algn="l"/>
              </a:tabLst>
            </a:pP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6339" name="Rectangle 19"/>
          <p:cNvSpPr>
            <a:spLocks noChangeArrowheads="1"/>
          </p:cNvSpPr>
          <p:nvPr/>
        </p:nvSpPr>
        <p:spPr bwMode="auto">
          <a:xfrm>
            <a:off x="0" y="12573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42975" algn="l"/>
              </a:tabLst>
            </a:pPr>
            <a:endParaRPr kumimoji="0" lang="ru-RU" sz="24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6344" name="Rectangle 2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6345" name="Rectangle 25"/>
          <p:cNvSpPr>
            <a:spLocks noChangeArrowheads="1"/>
          </p:cNvSpPr>
          <p:nvPr/>
        </p:nvSpPr>
        <p:spPr bwMode="auto">
          <a:xfrm>
            <a:off x="0" y="8001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42975" algn="l"/>
              </a:tabLst>
            </a:pPr>
            <a:endParaRPr kumimoji="0" lang="ru-RU" sz="24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6347" name="Rectangle 2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6348" name="Rectangle 28"/>
          <p:cNvSpPr>
            <a:spLocks noChangeArrowheads="1"/>
          </p:cNvSpPr>
          <p:nvPr/>
        </p:nvSpPr>
        <p:spPr bwMode="auto">
          <a:xfrm>
            <a:off x="0" y="9334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42975" algn="l"/>
              </a:tabLst>
            </a:pPr>
            <a:endParaRPr kumimoji="0" lang="ru-RU" sz="24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6350" name="Rectangle 3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6351" name="Rectangle 31"/>
          <p:cNvSpPr>
            <a:spLocks noChangeArrowheads="1"/>
          </p:cNvSpPr>
          <p:nvPr/>
        </p:nvSpPr>
        <p:spPr bwMode="auto">
          <a:xfrm>
            <a:off x="0" y="8001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42975" algn="l"/>
              </a:tabLst>
            </a:pPr>
            <a:endParaRPr kumimoji="0" lang="ru-RU" sz="24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467544" y="5949280"/>
            <a:ext cx="30243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cs typeface="Times New Roman" pitchFamily="18" charset="0"/>
              </a:rPr>
              <a:t>Ответ: 28 % олова</a:t>
            </a:r>
            <a:endParaRPr lang="ru-RU" dirty="0"/>
          </a:p>
        </p:txBody>
      </p:sp>
      <p:sp>
        <p:nvSpPr>
          <p:cNvPr id="35" name="Rectangle 2"/>
          <p:cNvSpPr txBox="1">
            <a:spLocks noChangeArrowheads="1"/>
          </p:cNvSpPr>
          <p:nvPr/>
        </p:nvSpPr>
        <p:spPr>
          <a:xfrm>
            <a:off x="4355976" y="5949280"/>
            <a:ext cx="4416029" cy="642938"/>
          </a:xfrm>
          <a:prstGeom prst="rect">
            <a:avLst/>
          </a:prstGeom>
        </p:spPr>
        <p:txBody>
          <a:bodyPr rtlCol="0">
            <a:normAutofit fontScale="5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sng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600" b="0" i="0" u="sng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Решение задач методом чаш</a:t>
            </a:r>
          </a:p>
        </p:txBody>
      </p:sp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7347" name="Rectangle 3"/>
          <p:cNvSpPr>
            <a:spLocks noChangeArrowheads="1"/>
          </p:cNvSpPr>
          <p:nvPr/>
        </p:nvSpPr>
        <p:spPr bwMode="auto">
          <a:xfrm>
            <a:off x="0" y="8001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42975" algn="l"/>
              </a:tabLst>
            </a:pPr>
            <a:endParaRPr kumimoji="0" lang="ru-RU" sz="24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734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7350" name="Rectangle 6"/>
          <p:cNvSpPr>
            <a:spLocks noChangeArrowheads="1"/>
          </p:cNvSpPr>
          <p:nvPr/>
        </p:nvSpPr>
        <p:spPr bwMode="auto">
          <a:xfrm>
            <a:off x="0" y="9334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42975" algn="l"/>
              </a:tabLst>
            </a:pPr>
            <a:endParaRPr kumimoji="0" lang="ru-RU" sz="24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735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9395" name="Rectangle 3"/>
          <p:cNvSpPr>
            <a:spLocks noChangeArrowheads="1"/>
          </p:cNvSpPr>
          <p:nvPr/>
        </p:nvSpPr>
        <p:spPr bwMode="auto">
          <a:xfrm>
            <a:off x="0" y="8001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42975" algn="l"/>
              </a:tabLst>
            </a:pPr>
            <a:endParaRPr kumimoji="0" lang="ru-RU" sz="24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939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9398" name="Rectangle 6"/>
          <p:cNvSpPr>
            <a:spLocks noChangeArrowheads="1"/>
          </p:cNvSpPr>
          <p:nvPr/>
        </p:nvSpPr>
        <p:spPr bwMode="auto">
          <a:xfrm>
            <a:off x="0" y="9334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42975" algn="l"/>
              </a:tabLst>
            </a:pPr>
            <a:endParaRPr kumimoji="0" lang="ru-RU" sz="24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940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041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0419" name="Rectangle 3"/>
          <p:cNvSpPr>
            <a:spLocks noChangeArrowheads="1"/>
          </p:cNvSpPr>
          <p:nvPr/>
        </p:nvSpPr>
        <p:spPr bwMode="auto">
          <a:xfrm>
            <a:off x="0" y="8001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42975" algn="l"/>
              </a:tabLst>
            </a:pPr>
            <a:endParaRPr kumimoji="0" lang="ru-RU" sz="24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042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0422" name="Rectangle 6"/>
          <p:cNvSpPr>
            <a:spLocks noChangeArrowheads="1"/>
          </p:cNvSpPr>
          <p:nvPr/>
        </p:nvSpPr>
        <p:spPr bwMode="auto">
          <a:xfrm>
            <a:off x="0" y="9334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42975" algn="l"/>
              </a:tabLst>
            </a:pPr>
            <a:endParaRPr kumimoji="0" lang="ru-RU" sz="24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0424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0425" name="Rectangle 9"/>
          <p:cNvSpPr>
            <a:spLocks noChangeArrowheads="1"/>
          </p:cNvSpPr>
          <p:nvPr/>
        </p:nvSpPr>
        <p:spPr bwMode="auto">
          <a:xfrm>
            <a:off x="3491880" y="4365104"/>
            <a:ext cx="119776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42975" algn="l"/>
              </a:tabLst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х=0,28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Times New Roman" pitchFamily="18" charset="0"/>
            </a:endParaRPr>
          </a:p>
        </p:txBody>
      </p:sp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1441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47664" y="3573016"/>
            <a:ext cx="4914546" cy="504056"/>
          </a:xfrm>
          <a:prstGeom prst="rect">
            <a:avLst/>
          </a:prstGeom>
          <a:noFill/>
        </p:spPr>
      </p:pic>
      <p:sp>
        <p:nvSpPr>
          <p:cNvPr id="61443" name="Rectangle 3"/>
          <p:cNvSpPr>
            <a:spLocks noChangeArrowheads="1"/>
          </p:cNvSpPr>
          <p:nvPr/>
        </p:nvSpPr>
        <p:spPr bwMode="auto">
          <a:xfrm>
            <a:off x="0" y="8001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42975" algn="l"/>
              </a:tabLst>
            </a:pPr>
            <a:endParaRPr kumimoji="0" lang="ru-RU" sz="24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45" name="Picture 2" descr="http://t1.gstatic.com/images?q=tbn:ANd9GcS_z6RQfzONV4MycQEt_Ht3UKohd7VX2i2zTCj37FR7hUXzZawcHcAVlZ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4365104"/>
            <a:ext cx="1320703" cy="108012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6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6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6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6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6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6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6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6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6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60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61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5" grpId="0" animBg="1"/>
      <p:bldP spid="56329" grpId="0" animBg="1"/>
      <p:bldP spid="56326" grpId="0" animBg="1"/>
      <p:bldP spid="56333" grpId="0" animBg="1"/>
      <p:bldP spid="56327" grpId="0" animBg="1"/>
      <p:bldP spid="56328" grpId="0" animBg="1"/>
      <p:bldP spid="56331" grpId="0" animBg="1"/>
      <p:bldP spid="56330" grpId="0" animBg="1"/>
      <p:bldP spid="56338" grpId="0"/>
      <p:bldP spid="34" grpId="0"/>
      <p:bldP spid="604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Rectangle 1"/>
          <p:cNvSpPr>
            <a:spLocks noChangeArrowheads="1"/>
          </p:cNvSpPr>
          <p:nvPr/>
        </p:nvSpPr>
        <p:spPr bwMode="auto">
          <a:xfrm>
            <a:off x="323528" y="764704"/>
            <a:ext cx="8388424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1. </a:t>
            </a:r>
            <a:r>
              <a:rPr lang="ru-RU" dirty="0" smtClean="0">
                <a:solidFill>
                  <a:srgbClr val="FF0000"/>
                </a:solidFill>
              </a:rPr>
              <a:t>Основные методы решения задач</a:t>
            </a:r>
            <a:endParaRPr lang="en-US" dirty="0" smtClean="0">
              <a:solidFill>
                <a:srgbClr val="FF0000"/>
              </a:solidFill>
            </a:endParaRPr>
          </a:p>
          <a:p>
            <a:pPr algn="ctr"/>
            <a:r>
              <a:rPr lang="ru-RU" dirty="0" smtClean="0">
                <a:solidFill>
                  <a:srgbClr val="FF0000"/>
                </a:solidFill>
              </a:rPr>
              <a:t> на смешивание растворов</a:t>
            </a: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b="0" i="0" dirty="0" smtClean="0">
              <a:cs typeface="Times New Roman" pitchFamily="18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Times New Roman" pitchFamily="18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Все получающиеся сплавы или смеси однородны.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Times New Roman" pitchFamily="18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Масса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смеси нескольких веществ равна сумме масс компонентов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Times New Roman" pitchFamily="18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Не делается различия между литром как мерой вместимости сосуда и литром как мерой количества жидкости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Times New Roman" pitchFamily="18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Смешивание различных растворов происходит мгновенно.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Times New Roman" pitchFamily="18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Объем смеси равен сумме объемов смешиваемых растворов.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Times New Roman" pitchFamily="18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Объемы растворов и массы сплавов не могут быть отрицательными.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Times New Roman" pitchFamily="18" charset="0"/>
            </a:endParaRPr>
          </a:p>
        </p:txBody>
      </p:sp>
      <p:pic>
        <p:nvPicPr>
          <p:cNvPr id="3" name="Picture 3" descr="http://t3.gstatic.com/images?q=tbn:ANd9GcTmPKr95dzDbbEvziWv9aAttaaHkK9YrPFbiDb1bqTf2SkdJihuFv38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76672"/>
            <a:ext cx="1133934" cy="92998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9"/>
            <a:ext cx="87129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cs typeface="Times New Roman" pitchFamily="18" charset="0"/>
              </a:rPr>
              <a:t>Задача 15  </a:t>
            </a:r>
            <a:r>
              <a:rPr lang="ru-RU" dirty="0" smtClean="0"/>
              <a:t> </a:t>
            </a:r>
            <a:r>
              <a:rPr lang="ru-RU" dirty="0"/>
              <a:t>Кусок сплава меди и цинка массой 36 кг, содержит 45% меди. Сколько килограммов меди нужно добавить к этому куску, чтобы получить новый сплав, </a:t>
            </a:r>
            <a:r>
              <a:rPr lang="ru-RU" dirty="0" smtClean="0"/>
              <a:t>содержащий</a:t>
            </a:r>
          </a:p>
          <a:p>
            <a:r>
              <a:rPr lang="ru-RU" dirty="0" smtClean="0"/>
              <a:t> </a:t>
            </a:r>
            <a:r>
              <a:rPr lang="ru-RU" dirty="0"/>
              <a:t>60% меди? </a:t>
            </a:r>
          </a:p>
        </p:txBody>
      </p:sp>
      <p:sp>
        <p:nvSpPr>
          <p:cNvPr id="56325" name="AutoShape 5"/>
          <p:cNvSpPr>
            <a:spLocks noChangeArrowheads="1"/>
          </p:cNvSpPr>
          <p:nvPr/>
        </p:nvSpPr>
        <p:spPr bwMode="auto">
          <a:xfrm>
            <a:off x="467544" y="2420888"/>
            <a:ext cx="1637531" cy="72008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6329" name="AutoShape 9"/>
          <p:cNvSpPr>
            <a:spLocks noChangeArrowheads="1"/>
          </p:cNvSpPr>
          <p:nvPr/>
        </p:nvSpPr>
        <p:spPr bwMode="auto">
          <a:xfrm>
            <a:off x="5580112" y="2420888"/>
            <a:ext cx="1495425" cy="792088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6326" name="Text Box 6"/>
          <p:cNvSpPr txBox="1">
            <a:spLocks noChangeArrowheads="1"/>
          </p:cNvSpPr>
          <p:nvPr/>
        </p:nvSpPr>
        <p:spPr bwMode="auto">
          <a:xfrm>
            <a:off x="683568" y="2420888"/>
            <a:ext cx="1297236" cy="72008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0" lvl="0" indent="-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dirty="0" smtClean="0">
                <a:ea typeface="Calibri" pitchFamily="34" charset="0"/>
                <a:cs typeface="Times New Roman" pitchFamily="18" charset="0"/>
              </a:rPr>
              <a:t>36 Кг</a:t>
            </a:r>
          </a:p>
          <a:p>
            <a:pPr marL="457200" marR="0" lvl="0" indent="-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000" dirty="0" smtClean="0">
                <a:cs typeface="Times New Roman" pitchFamily="18" charset="0"/>
              </a:rPr>
              <a:t>Сплав 1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6333" name="Text Box 13"/>
          <p:cNvSpPr txBox="1">
            <a:spLocks noChangeArrowheads="1"/>
          </p:cNvSpPr>
          <p:nvPr/>
        </p:nvSpPr>
        <p:spPr bwMode="auto">
          <a:xfrm>
            <a:off x="2051720" y="1988840"/>
            <a:ext cx="936104" cy="401638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0,45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cs typeface="Times New Roman" pitchFamily="18" charset="0"/>
              </a:rPr>
              <a:t>меди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6327" name="AutoShape 7"/>
          <p:cNvSpPr>
            <a:spLocks noChangeArrowheads="1"/>
          </p:cNvSpPr>
          <p:nvPr/>
        </p:nvSpPr>
        <p:spPr bwMode="auto">
          <a:xfrm>
            <a:off x="3059832" y="2420888"/>
            <a:ext cx="1133475" cy="72008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6328" name="Text Box 8"/>
          <p:cNvSpPr txBox="1">
            <a:spLocks noChangeArrowheads="1"/>
          </p:cNvSpPr>
          <p:nvPr/>
        </p:nvSpPr>
        <p:spPr bwMode="auto">
          <a:xfrm>
            <a:off x="3203848" y="2420888"/>
            <a:ext cx="936104" cy="648072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ea typeface="Calibri" pitchFamily="34" charset="0"/>
                <a:cs typeface="Times New Roman" pitchFamily="18" charset="0"/>
              </a:rPr>
              <a:t>Х кг</a:t>
            </a:r>
            <a:endParaRPr lang="en-US" sz="2000" dirty="0" smtClean="0"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800" dirty="0" smtClean="0">
                <a:cs typeface="Times New Roman" pitchFamily="18" charset="0"/>
              </a:rPr>
              <a:t>медь</a:t>
            </a:r>
            <a:endParaRPr kumimoji="0" lang="ru-RU" sz="1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6331" name="Text Box 11"/>
          <p:cNvSpPr txBox="1">
            <a:spLocks noChangeArrowheads="1"/>
          </p:cNvSpPr>
          <p:nvPr/>
        </p:nvSpPr>
        <p:spPr bwMode="auto">
          <a:xfrm>
            <a:off x="4355976" y="2060848"/>
            <a:ext cx="936104" cy="504056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 меди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6330" name="Text Box 10"/>
          <p:cNvSpPr txBox="1">
            <a:spLocks noChangeArrowheads="1"/>
          </p:cNvSpPr>
          <p:nvPr/>
        </p:nvSpPr>
        <p:spPr bwMode="auto">
          <a:xfrm>
            <a:off x="5724128" y="2420888"/>
            <a:ext cx="1266825" cy="72008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36+ 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cs typeface="Times New Roman" pitchFamily="18" charset="0"/>
              </a:rPr>
              <a:t>Сплав 2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6332" name="Text Box 12"/>
          <p:cNvSpPr txBox="1">
            <a:spLocks noChangeArrowheads="1"/>
          </p:cNvSpPr>
          <p:nvPr/>
        </p:nvSpPr>
        <p:spPr bwMode="auto">
          <a:xfrm>
            <a:off x="7164288" y="2060848"/>
            <a:ext cx="1368152" cy="36004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0,6</a:t>
            </a:r>
            <a:r>
              <a:rPr kumimoji="0" lang="ru-RU" sz="2000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меди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6334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6335" name="Rectangle 1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/>
            </a:r>
            <a:br>
              <a:rPr kumimoji="0" lang="ru-RU" sz="24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</a:br>
            <a:endParaRPr kumimoji="0" lang="ru-RU" sz="24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6336" name="Rectangle 16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6337" name="Rectangle 17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	</a:t>
            </a:r>
          </a:p>
        </p:txBody>
      </p:sp>
      <p:sp>
        <p:nvSpPr>
          <p:cNvPr id="56338" name="Rectangle 18"/>
          <p:cNvSpPr>
            <a:spLocks noChangeArrowheads="1"/>
          </p:cNvSpPr>
          <p:nvPr/>
        </p:nvSpPr>
        <p:spPr bwMode="auto">
          <a:xfrm>
            <a:off x="2483768" y="2564904"/>
            <a:ext cx="374441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42975" algn="l"/>
              </a:tabLst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+                             =</a:t>
            </a:r>
            <a:endParaRPr kumimoji="0" lang="ru-RU" sz="9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42975" algn="l"/>
              </a:tabLst>
            </a:pP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6339" name="Rectangle 19"/>
          <p:cNvSpPr>
            <a:spLocks noChangeArrowheads="1"/>
          </p:cNvSpPr>
          <p:nvPr/>
        </p:nvSpPr>
        <p:spPr bwMode="auto">
          <a:xfrm>
            <a:off x="0" y="12573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42975" algn="l"/>
              </a:tabLst>
            </a:pPr>
            <a:endParaRPr kumimoji="0" lang="ru-RU" sz="24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6344" name="Rectangle 2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6345" name="Rectangle 25"/>
          <p:cNvSpPr>
            <a:spLocks noChangeArrowheads="1"/>
          </p:cNvSpPr>
          <p:nvPr/>
        </p:nvSpPr>
        <p:spPr bwMode="auto">
          <a:xfrm>
            <a:off x="0" y="8001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42975" algn="l"/>
              </a:tabLst>
            </a:pPr>
            <a:endParaRPr kumimoji="0" lang="ru-RU" sz="24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6347" name="Rectangle 2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6348" name="Rectangle 28"/>
          <p:cNvSpPr>
            <a:spLocks noChangeArrowheads="1"/>
          </p:cNvSpPr>
          <p:nvPr/>
        </p:nvSpPr>
        <p:spPr bwMode="auto">
          <a:xfrm>
            <a:off x="0" y="9334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42975" algn="l"/>
              </a:tabLst>
            </a:pPr>
            <a:endParaRPr kumimoji="0" lang="ru-RU" sz="24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6350" name="Rectangle 3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6351" name="Rectangle 31"/>
          <p:cNvSpPr>
            <a:spLocks noChangeArrowheads="1"/>
          </p:cNvSpPr>
          <p:nvPr/>
        </p:nvSpPr>
        <p:spPr bwMode="auto">
          <a:xfrm>
            <a:off x="0" y="8001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42975" algn="l"/>
              </a:tabLst>
            </a:pPr>
            <a:endParaRPr kumimoji="0" lang="ru-RU" sz="24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467544" y="5949280"/>
            <a:ext cx="30243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cs typeface="Times New Roman" pitchFamily="18" charset="0"/>
              </a:rPr>
              <a:t>Ответ: 13,5 кг меди</a:t>
            </a:r>
            <a:endParaRPr lang="ru-RU" dirty="0"/>
          </a:p>
        </p:txBody>
      </p:sp>
      <p:sp>
        <p:nvSpPr>
          <p:cNvPr id="35" name="Rectangle 2"/>
          <p:cNvSpPr txBox="1">
            <a:spLocks noChangeArrowheads="1"/>
          </p:cNvSpPr>
          <p:nvPr/>
        </p:nvSpPr>
        <p:spPr>
          <a:xfrm>
            <a:off x="4355976" y="5949280"/>
            <a:ext cx="4416029" cy="642938"/>
          </a:xfrm>
          <a:prstGeom prst="rect">
            <a:avLst/>
          </a:prstGeom>
        </p:spPr>
        <p:txBody>
          <a:bodyPr rtlCol="0">
            <a:normAutofit fontScale="5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sng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600" b="0" i="0" u="sng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Решение задач методом чаш</a:t>
            </a:r>
          </a:p>
        </p:txBody>
      </p:sp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7347" name="Rectangle 3"/>
          <p:cNvSpPr>
            <a:spLocks noChangeArrowheads="1"/>
          </p:cNvSpPr>
          <p:nvPr/>
        </p:nvSpPr>
        <p:spPr bwMode="auto">
          <a:xfrm>
            <a:off x="0" y="8001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42975" algn="l"/>
              </a:tabLst>
            </a:pPr>
            <a:endParaRPr kumimoji="0" lang="ru-RU" sz="24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734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7350" name="Rectangle 6"/>
          <p:cNvSpPr>
            <a:spLocks noChangeArrowheads="1"/>
          </p:cNvSpPr>
          <p:nvPr/>
        </p:nvSpPr>
        <p:spPr bwMode="auto">
          <a:xfrm>
            <a:off x="0" y="9334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42975" algn="l"/>
              </a:tabLst>
            </a:pPr>
            <a:endParaRPr kumimoji="0" lang="ru-RU" sz="24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735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9395" name="Rectangle 3"/>
          <p:cNvSpPr>
            <a:spLocks noChangeArrowheads="1"/>
          </p:cNvSpPr>
          <p:nvPr/>
        </p:nvSpPr>
        <p:spPr bwMode="auto">
          <a:xfrm>
            <a:off x="0" y="8001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42975" algn="l"/>
              </a:tabLst>
            </a:pPr>
            <a:endParaRPr kumimoji="0" lang="ru-RU" sz="24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939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9398" name="Rectangle 6"/>
          <p:cNvSpPr>
            <a:spLocks noChangeArrowheads="1"/>
          </p:cNvSpPr>
          <p:nvPr/>
        </p:nvSpPr>
        <p:spPr bwMode="auto">
          <a:xfrm>
            <a:off x="0" y="9334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42975" algn="l"/>
              </a:tabLst>
            </a:pPr>
            <a:endParaRPr kumimoji="0" lang="ru-RU" sz="24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940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041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0417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03648" y="3356992"/>
            <a:ext cx="5460607" cy="504056"/>
          </a:xfrm>
          <a:prstGeom prst="rect">
            <a:avLst/>
          </a:prstGeom>
          <a:noFill/>
        </p:spPr>
      </p:pic>
      <p:sp>
        <p:nvSpPr>
          <p:cNvPr id="60419" name="Rectangle 3"/>
          <p:cNvSpPr>
            <a:spLocks noChangeArrowheads="1"/>
          </p:cNvSpPr>
          <p:nvPr/>
        </p:nvSpPr>
        <p:spPr bwMode="auto">
          <a:xfrm>
            <a:off x="0" y="8001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42975" algn="l"/>
              </a:tabLst>
            </a:pPr>
            <a:endParaRPr kumimoji="0" lang="ru-RU" sz="24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042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0420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76070" y="3861048"/>
            <a:ext cx="3982042" cy="504056"/>
          </a:xfrm>
          <a:prstGeom prst="rect">
            <a:avLst/>
          </a:prstGeom>
          <a:noFill/>
        </p:spPr>
      </p:pic>
      <p:sp>
        <p:nvSpPr>
          <p:cNvPr id="60422" name="Rectangle 6"/>
          <p:cNvSpPr>
            <a:spLocks noChangeArrowheads="1"/>
          </p:cNvSpPr>
          <p:nvPr/>
        </p:nvSpPr>
        <p:spPr bwMode="auto">
          <a:xfrm>
            <a:off x="0" y="9334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42975" algn="l"/>
              </a:tabLst>
            </a:pPr>
            <a:endParaRPr kumimoji="0" lang="ru-RU" sz="24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0424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0423" name="Picture 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9468" y="4365104"/>
            <a:ext cx="1834204" cy="504056"/>
          </a:xfrm>
          <a:prstGeom prst="rect">
            <a:avLst/>
          </a:prstGeom>
          <a:noFill/>
        </p:spPr>
      </p:pic>
      <p:sp>
        <p:nvSpPr>
          <p:cNvPr id="60425" name="Rectangle 9"/>
          <p:cNvSpPr>
            <a:spLocks noChangeArrowheads="1"/>
          </p:cNvSpPr>
          <p:nvPr/>
        </p:nvSpPr>
        <p:spPr bwMode="auto">
          <a:xfrm>
            <a:off x="3491880" y="4869160"/>
            <a:ext cx="119776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42975" algn="l"/>
              </a:tabLst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х=13,5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Times New Roman" pitchFamily="18" charset="0"/>
            </a:endParaRPr>
          </a:p>
        </p:txBody>
      </p:sp>
    </p:spTree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6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6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6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6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6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6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6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6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6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56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60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60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60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60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5" grpId="0" animBg="1"/>
      <p:bldP spid="56329" grpId="0" animBg="1"/>
      <p:bldP spid="56326" grpId="0" animBg="1"/>
      <p:bldP spid="56333" grpId="0" animBg="1"/>
      <p:bldP spid="56327" grpId="0" animBg="1"/>
      <p:bldP spid="56328" grpId="0" animBg="1"/>
      <p:bldP spid="56331" grpId="0" animBg="1"/>
      <p:bldP spid="56330" grpId="0" animBg="1"/>
      <p:bldP spid="56332" grpId="0" animBg="1"/>
      <p:bldP spid="56338" grpId="0"/>
      <p:bldP spid="34" grpId="0"/>
      <p:bldP spid="6042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9"/>
            <a:ext cx="87129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cs typeface="Times New Roman" pitchFamily="18" charset="0"/>
              </a:rPr>
              <a:t>Задача 16  </a:t>
            </a:r>
            <a:r>
              <a:rPr lang="ru-RU" dirty="0"/>
              <a:t>. Кусок сплава меди и цинка массой 12 кг, содержит 45% меди. Сколько </a:t>
            </a:r>
            <a:r>
              <a:rPr lang="ru-RU" dirty="0" smtClean="0"/>
              <a:t>кг  олова </a:t>
            </a:r>
            <a:r>
              <a:rPr lang="ru-RU" dirty="0"/>
              <a:t>надо прибавить к этому куску сплава, чтобы получившийся новый сплав содержал </a:t>
            </a:r>
            <a:endParaRPr lang="ru-RU" dirty="0" smtClean="0"/>
          </a:p>
          <a:p>
            <a:r>
              <a:rPr lang="ru-RU" dirty="0" smtClean="0"/>
              <a:t>40</a:t>
            </a:r>
            <a:r>
              <a:rPr lang="ru-RU" dirty="0"/>
              <a:t>% меди? </a:t>
            </a:r>
          </a:p>
        </p:txBody>
      </p:sp>
      <p:sp>
        <p:nvSpPr>
          <p:cNvPr id="56325" name="AutoShape 5"/>
          <p:cNvSpPr>
            <a:spLocks noChangeArrowheads="1"/>
          </p:cNvSpPr>
          <p:nvPr/>
        </p:nvSpPr>
        <p:spPr bwMode="auto">
          <a:xfrm>
            <a:off x="467544" y="2420888"/>
            <a:ext cx="1637531" cy="72008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6329" name="AutoShape 9"/>
          <p:cNvSpPr>
            <a:spLocks noChangeArrowheads="1"/>
          </p:cNvSpPr>
          <p:nvPr/>
        </p:nvSpPr>
        <p:spPr bwMode="auto">
          <a:xfrm>
            <a:off x="5580112" y="2420888"/>
            <a:ext cx="1495425" cy="792088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6326" name="Text Box 6"/>
          <p:cNvSpPr txBox="1">
            <a:spLocks noChangeArrowheads="1"/>
          </p:cNvSpPr>
          <p:nvPr/>
        </p:nvSpPr>
        <p:spPr bwMode="auto">
          <a:xfrm>
            <a:off x="683568" y="2420888"/>
            <a:ext cx="1297236" cy="72008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0" lvl="0" indent="-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lain" startAt="12"/>
              <a:tabLst/>
            </a:pPr>
            <a:r>
              <a:rPr lang="ru-RU" dirty="0" smtClean="0">
                <a:ea typeface="Calibri" pitchFamily="34" charset="0"/>
                <a:cs typeface="Times New Roman" pitchFamily="18" charset="0"/>
              </a:rPr>
              <a:t>Кг</a:t>
            </a:r>
          </a:p>
          <a:p>
            <a:pPr marL="457200" marR="0" lvl="0" indent="-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Cu+Zn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6333" name="Text Box 13"/>
          <p:cNvSpPr txBox="1">
            <a:spLocks noChangeArrowheads="1"/>
          </p:cNvSpPr>
          <p:nvPr/>
        </p:nvSpPr>
        <p:spPr bwMode="auto">
          <a:xfrm>
            <a:off x="2051720" y="1988840"/>
            <a:ext cx="936104" cy="401638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0,45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cs typeface="Times New Roman" pitchFamily="18" charset="0"/>
              </a:rPr>
              <a:t>меди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6327" name="AutoShape 7"/>
          <p:cNvSpPr>
            <a:spLocks noChangeArrowheads="1"/>
          </p:cNvSpPr>
          <p:nvPr/>
        </p:nvSpPr>
        <p:spPr bwMode="auto">
          <a:xfrm>
            <a:off x="3059832" y="2420888"/>
            <a:ext cx="1133475" cy="72008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6328" name="Text Box 8"/>
          <p:cNvSpPr txBox="1">
            <a:spLocks noChangeArrowheads="1"/>
          </p:cNvSpPr>
          <p:nvPr/>
        </p:nvSpPr>
        <p:spPr bwMode="auto">
          <a:xfrm>
            <a:off x="3203848" y="2420888"/>
            <a:ext cx="936104" cy="648072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ea typeface="Calibri" pitchFamily="34" charset="0"/>
                <a:cs typeface="Times New Roman" pitchFamily="18" charset="0"/>
              </a:rPr>
              <a:t>Х кг</a:t>
            </a:r>
            <a:endParaRPr lang="en-US" sz="2000" dirty="0" smtClean="0"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800" dirty="0" smtClean="0">
                <a:cs typeface="Times New Roman" pitchFamily="18" charset="0"/>
              </a:rPr>
              <a:t>олова</a:t>
            </a:r>
            <a:endParaRPr kumimoji="0" lang="ru-RU" sz="1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6331" name="Text Box 11"/>
          <p:cNvSpPr txBox="1">
            <a:spLocks noChangeArrowheads="1"/>
          </p:cNvSpPr>
          <p:nvPr/>
        </p:nvSpPr>
        <p:spPr bwMode="auto">
          <a:xfrm>
            <a:off x="4355976" y="2060848"/>
            <a:ext cx="936104" cy="504056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0 меди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6330" name="Text Box 10"/>
          <p:cNvSpPr txBox="1">
            <a:spLocks noChangeArrowheads="1"/>
          </p:cNvSpPr>
          <p:nvPr/>
        </p:nvSpPr>
        <p:spPr bwMode="auto">
          <a:xfrm>
            <a:off x="5724128" y="2420888"/>
            <a:ext cx="1266825" cy="72008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12+ 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cs typeface="Times New Roman" pitchFamily="18" charset="0"/>
              </a:rPr>
              <a:t>Cu</a:t>
            </a:r>
            <a:r>
              <a:rPr lang="ru-RU" sz="2000" dirty="0" smtClean="0">
                <a:cs typeface="Times New Roman" pitchFamily="18" charset="0"/>
              </a:rPr>
              <a:t>,</a:t>
            </a:r>
            <a:r>
              <a:rPr lang="en-US" sz="2000" dirty="0" smtClean="0">
                <a:cs typeface="Times New Roman" pitchFamily="18" charset="0"/>
              </a:rPr>
              <a:t>Zn</a:t>
            </a:r>
            <a:r>
              <a:rPr lang="ru-RU" sz="2000" dirty="0" smtClean="0">
                <a:cs typeface="Times New Roman" pitchFamily="18" charset="0"/>
              </a:rPr>
              <a:t>,</a:t>
            </a:r>
            <a:r>
              <a:rPr lang="en-US" sz="2000" dirty="0" err="1" smtClean="0">
                <a:cs typeface="Times New Roman" pitchFamily="18" charset="0"/>
              </a:rPr>
              <a:t>Sn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6332" name="Text Box 12"/>
          <p:cNvSpPr txBox="1">
            <a:spLocks noChangeArrowheads="1"/>
          </p:cNvSpPr>
          <p:nvPr/>
        </p:nvSpPr>
        <p:spPr bwMode="auto">
          <a:xfrm>
            <a:off x="7164288" y="2060848"/>
            <a:ext cx="1368152" cy="36004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0,4</a:t>
            </a:r>
            <a:r>
              <a:rPr kumimoji="0" lang="ru-RU" sz="2000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меди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6334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6335" name="Rectangle 1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/>
            </a:r>
            <a:br>
              <a:rPr kumimoji="0" lang="ru-RU" sz="24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</a:br>
            <a:endParaRPr kumimoji="0" lang="ru-RU" sz="24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6336" name="Rectangle 16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6337" name="Rectangle 17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	</a:t>
            </a:r>
          </a:p>
        </p:txBody>
      </p:sp>
      <p:sp>
        <p:nvSpPr>
          <p:cNvPr id="56338" name="Rectangle 18"/>
          <p:cNvSpPr>
            <a:spLocks noChangeArrowheads="1"/>
          </p:cNvSpPr>
          <p:nvPr/>
        </p:nvSpPr>
        <p:spPr bwMode="auto">
          <a:xfrm>
            <a:off x="2483768" y="2564904"/>
            <a:ext cx="374441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42975" algn="l"/>
              </a:tabLst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+                             =</a:t>
            </a:r>
            <a:endParaRPr kumimoji="0" lang="ru-RU" sz="9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42975" algn="l"/>
              </a:tabLst>
            </a:pP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6339" name="Rectangle 19"/>
          <p:cNvSpPr>
            <a:spLocks noChangeArrowheads="1"/>
          </p:cNvSpPr>
          <p:nvPr/>
        </p:nvSpPr>
        <p:spPr bwMode="auto">
          <a:xfrm>
            <a:off x="0" y="12573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42975" algn="l"/>
              </a:tabLst>
            </a:pPr>
            <a:endParaRPr kumimoji="0" lang="ru-RU" sz="24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6344" name="Rectangle 2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6345" name="Rectangle 25"/>
          <p:cNvSpPr>
            <a:spLocks noChangeArrowheads="1"/>
          </p:cNvSpPr>
          <p:nvPr/>
        </p:nvSpPr>
        <p:spPr bwMode="auto">
          <a:xfrm>
            <a:off x="0" y="8001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42975" algn="l"/>
              </a:tabLst>
            </a:pPr>
            <a:endParaRPr kumimoji="0" lang="ru-RU" sz="24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6347" name="Rectangle 2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6348" name="Rectangle 28"/>
          <p:cNvSpPr>
            <a:spLocks noChangeArrowheads="1"/>
          </p:cNvSpPr>
          <p:nvPr/>
        </p:nvSpPr>
        <p:spPr bwMode="auto">
          <a:xfrm>
            <a:off x="0" y="9334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42975" algn="l"/>
              </a:tabLst>
            </a:pPr>
            <a:endParaRPr kumimoji="0" lang="ru-RU" sz="24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6350" name="Rectangle 3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6351" name="Rectangle 31"/>
          <p:cNvSpPr>
            <a:spLocks noChangeArrowheads="1"/>
          </p:cNvSpPr>
          <p:nvPr/>
        </p:nvSpPr>
        <p:spPr bwMode="auto">
          <a:xfrm>
            <a:off x="0" y="8001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42975" algn="l"/>
              </a:tabLst>
            </a:pPr>
            <a:endParaRPr kumimoji="0" lang="ru-RU" sz="24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467544" y="5949280"/>
            <a:ext cx="30243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cs typeface="Times New Roman" pitchFamily="18" charset="0"/>
              </a:rPr>
              <a:t>Ответ: 1,5 кг олова</a:t>
            </a:r>
            <a:endParaRPr lang="ru-RU" dirty="0"/>
          </a:p>
        </p:txBody>
      </p:sp>
      <p:sp>
        <p:nvSpPr>
          <p:cNvPr id="35" name="Rectangle 2"/>
          <p:cNvSpPr txBox="1">
            <a:spLocks noChangeArrowheads="1"/>
          </p:cNvSpPr>
          <p:nvPr/>
        </p:nvSpPr>
        <p:spPr>
          <a:xfrm>
            <a:off x="4355976" y="5949280"/>
            <a:ext cx="4416029" cy="642938"/>
          </a:xfrm>
          <a:prstGeom prst="rect">
            <a:avLst/>
          </a:prstGeom>
        </p:spPr>
        <p:txBody>
          <a:bodyPr rtlCol="0">
            <a:normAutofit fontScale="5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sng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600" b="0" i="0" u="sng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Решение задач методом чаш</a:t>
            </a:r>
          </a:p>
        </p:txBody>
      </p:sp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7347" name="Rectangle 3"/>
          <p:cNvSpPr>
            <a:spLocks noChangeArrowheads="1"/>
          </p:cNvSpPr>
          <p:nvPr/>
        </p:nvSpPr>
        <p:spPr bwMode="auto">
          <a:xfrm>
            <a:off x="0" y="8001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42975" algn="l"/>
              </a:tabLst>
            </a:pPr>
            <a:endParaRPr kumimoji="0" lang="ru-RU" sz="24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734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7350" name="Rectangle 6"/>
          <p:cNvSpPr>
            <a:spLocks noChangeArrowheads="1"/>
          </p:cNvSpPr>
          <p:nvPr/>
        </p:nvSpPr>
        <p:spPr bwMode="auto">
          <a:xfrm>
            <a:off x="0" y="9334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42975" algn="l"/>
              </a:tabLst>
            </a:pPr>
            <a:endParaRPr kumimoji="0" lang="ru-RU" sz="24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735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9393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03648" y="3356992"/>
            <a:ext cx="5460607" cy="504056"/>
          </a:xfrm>
          <a:prstGeom prst="rect">
            <a:avLst/>
          </a:prstGeom>
          <a:noFill/>
        </p:spPr>
      </p:pic>
      <p:sp>
        <p:nvSpPr>
          <p:cNvPr id="59395" name="Rectangle 3"/>
          <p:cNvSpPr>
            <a:spLocks noChangeArrowheads="1"/>
          </p:cNvSpPr>
          <p:nvPr/>
        </p:nvSpPr>
        <p:spPr bwMode="auto">
          <a:xfrm>
            <a:off x="0" y="8001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42975" algn="l"/>
              </a:tabLst>
            </a:pPr>
            <a:endParaRPr kumimoji="0" lang="ru-RU" sz="24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939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9396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21101" y="3861048"/>
            <a:ext cx="4078533" cy="576064"/>
          </a:xfrm>
          <a:prstGeom prst="rect">
            <a:avLst/>
          </a:prstGeom>
          <a:noFill/>
        </p:spPr>
      </p:pic>
      <p:sp>
        <p:nvSpPr>
          <p:cNvPr id="59398" name="Rectangle 6"/>
          <p:cNvSpPr>
            <a:spLocks noChangeArrowheads="1"/>
          </p:cNvSpPr>
          <p:nvPr/>
        </p:nvSpPr>
        <p:spPr bwMode="auto">
          <a:xfrm>
            <a:off x="0" y="9334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42975" algn="l"/>
              </a:tabLst>
            </a:pPr>
            <a:endParaRPr kumimoji="0" lang="ru-RU" sz="24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940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9399" name="Picture 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19872" y="4437112"/>
            <a:ext cx="1834204" cy="504056"/>
          </a:xfrm>
          <a:prstGeom prst="rect">
            <a:avLst/>
          </a:prstGeom>
          <a:noFill/>
        </p:spPr>
      </p:pic>
      <p:sp>
        <p:nvSpPr>
          <p:cNvPr id="59401" name="Rectangle 9"/>
          <p:cNvSpPr>
            <a:spLocks noChangeArrowheads="1"/>
          </p:cNvSpPr>
          <p:nvPr/>
        </p:nvSpPr>
        <p:spPr bwMode="auto">
          <a:xfrm>
            <a:off x="3779912" y="4869160"/>
            <a:ext cx="101822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42975" algn="l"/>
              </a:tabLst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х=1,5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Times New Roman" pitchFamily="18" charset="0"/>
            </a:endParaRPr>
          </a:p>
        </p:txBody>
      </p:sp>
    </p:spTree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6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6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6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6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6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6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6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6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6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56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9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5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59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59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5" grpId="0" animBg="1"/>
      <p:bldP spid="56329" grpId="0" animBg="1"/>
      <p:bldP spid="56326" grpId="0" animBg="1"/>
      <p:bldP spid="56333" grpId="0" animBg="1"/>
      <p:bldP spid="56327" grpId="0" animBg="1"/>
      <p:bldP spid="56328" grpId="0" animBg="1"/>
      <p:bldP spid="56331" grpId="0" animBg="1"/>
      <p:bldP spid="56330" grpId="0" animBg="1"/>
      <p:bldP spid="56332" grpId="0" animBg="1"/>
      <p:bldP spid="56338" grpId="0"/>
      <p:bldP spid="5940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9"/>
            <a:ext cx="87129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  <a:cs typeface="Times New Roman" pitchFamily="18" charset="0"/>
              </a:rPr>
              <a:t>Задача 17.  </a:t>
            </a:r>
            <a:r>
              <a:rPr lang="ru-RU" dirty="0" smtClean="0"/>
              <a:t>Сколько </a:t>
            </a:r>
            <a:r>
              <a:rPr lang="ru-RU" dirty="0"/>
              <a:t>граммов 30% -го раствора надо добавить к 80 г. 12% -го раствора этой же соли, чтобы получить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20</a:t>
            </a:r>
            <a:r>
              <a:rPr lang="ru-RU" dirty="0"/>
              <a:t>% -</a:t>
            </a:r>
            <a:r>
              <a:rPr lang="ru-RU" dirty="0" err="1"/>
              <a:t>й</a:t>
            </a:r>
            <a:r>
              <a:rPr lang="ru-RU" dirty="0"/>
              <a:t> раствор соли?</a:t>
            </a:r>
            <a:r>
              <a:rPr lang="ru-RU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endParaRPr lang="ru-RU" dirty="0"/>
          </a:p>
        </p:txBody>
      </p:sp>
      <p:sp>
        <p:nvSpPr>
          <p:cNvPr id="56325" name="AutoShape 5"/>
          <p:cNvSpPr>
            <a:spLocks noChangeArrowheads="1"/>
          </p:cNvSpPr>
          <p:nvPr/>
        </p:nvSpPr>
        <p:spPr bwMode="auto">
          <a:xfrm>
            <a:off x="971600" y="2420888"/>
            <a:ext cx="1133475" cy="48577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6329" name="AutoShape 9"/>
          <p:cNvSpPr>
            <a:spLocks noChangeArrowheads="1"/>
          </p:cNvSpPr>
          <p:nvPr/>
        </p:nvSpPr>
        <p:spPr bwMode="auto">
          <a:xfrm>
            <a:off x="5580112" y="2420888"/>
            <a:ext cx="1495425" cy="52387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6326" name="Text Box 6"/>
          <p:cNvSpPr txBox="1">
            <a:spLocks noChangeArrowheads="1"/>
          </p:cNvSpPr>
          <p:nvPr/>
        </p:nvSpPr>
        <p:spPr bwMode="auto">
          <a:xfrm>
            <a:off x="1115616" y="2420888"/>
            <a:ext cx="865188" cy="454025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err="1" smtClean="0">
                <a:ea typeface="Calibri" pitchFamily="34" charset="0"/>
                <a:cs typeface="Times New Roman" pitchFamily="18" charset="0"/>
              </a:rPr>
              <a:t>х</a:t>
            </a:r>
            <a:r>
              <a:rPr lang="ru-RU" dirty="0"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smtClean="0">
                <a:ea typeface="Calibri" pitchFamily="34" charset="0"/>
                <a:cs typeface="Times New Roman" pitchFamily="18" charset="0"/>
              </a:rPr>
              <a:t>г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6333" name="Text Box 13"/>
          <p:cNvSpPr txBox="1">
            <a:spLocks noChangeArrowheads="1"/>
          </p:cNvSpPr>
          <p:nvPr/>
        </p:nvSpPr>
        <p:spPr bwMode="auto">
          <a:xfrm>
            <a:off x="2123728" y="2132856"/>
            <a:ext cx="720080" cy="401638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0,3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6327" name="AutoShape 7"/>
          <p:cNvSpPr>
            <a:spLocks noChangeArrowheads="1"/>
          </p:cNvSpPr>
          <p:nvPr/>
        </p:nvSpPr>
        <p:spPr bwMode="auto">
          <a:xfrm>
            <a:off x="3059832" y="2420888"/>
            <a:ext cx="1133475" cy="48577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6328" name="Text Box 8"/>
          <p:cNvSpPr txBox="1">
            <a:spLocks noChangeArrowheads="1"/>
          </p:cNvSpPr>
          <p:nvPr/>
        </p:nvSpPr>
        <p:spPr bwMode="auto">
          <a:xfrm>
            <a:off x="3274764" y="2420888"/>
            <a:ext cx="865188" cy="432048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ea typeface="Calibri" pitchFamily="34" charset="0"/>
                <a:cs typeface="Times New Roman" pitchFamily="18" charset="0"/>
              </a:rPr>
              <a:t>80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ru-RU" sz="2000" dirty="0" smtClean="0">
                <a:ea typeface="Calibri" pitchFamily="34" charset="0"/>
                <a:cs typeface="Times New Roman" pitchFamily="18" charset="0"/>
              </a:rPr>
              <a:t>г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6331" name="Text Box 11"/>
          <p:cNvSpPr txBox="1">
            <a:spLocks noChangeArrowheads="1"/>
          </p:cNvSpPr>
          <p:nvPr/>
        </p:nvSpPr>
        <p:spPr bwMode="auto">
          <a:xfrm>
            <a:off x="4355976" y="2060848"/>
            <a:ext cx="720080" cy="504056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0,12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6330" name="Text Box 10"/>
          <p:cNvSpPr txBox="1">
            <a:spLocks noChangeArrowheads="1"/>
          </p:cNvSpPr>
          <p:nvPr/>
        </p:nvSpPr>
        <p:spPr bwMode="auto">
          <a:xfrm>
            <a:off x="5724128" y="2420888"/>
            <a:ext cx="1266825" cy="4476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80 + 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6332" name="Text Box 12"/>
          <p:cNvSpPr txBox="1">
            <a:spLocks noChangeArrowheads="1"/>
          </p:cNvSpPr>
          <p:nvPr/>
        </p:nvSpPr>
        <p:spPr bwMode="auto">
          <a:xfrm>
            <a:off x="7164288" y="2060848"/>
            <a:ext cx="577850" cy="36004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0,2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6334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6335" name="Rectangle 1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/>
            </a:r>
            <a:br>
              <a:rPr kumimoji="0" lang="ru-RU" sz="24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</a:br>
            <a:endParaRPr kumimoji="0" lang="ru-RU" sz="24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6336" name="Rectangle 16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6337" name="Rectangle 17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	</a:t>
            </a:r>
          </a:p>
        </p:txBody>
      </p:sp>
      <p:sp>
        <p:nvSpPr>
          <p:cNvPr id="56338" name="Rectangle 18"/>
          <p:cNvSpPr>
            <a:spLocks noChangeArrowheads="1"/>
          </p:cNvSpPr>
          <p:nvPr/>
        </p:nvSpPr>
        <p:spPr bwMode="auto">
          <a:xfrm>
            <a:off x="2483768" y="2564904"/>
            <a:ext cx="374441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42975" algn="l"/>
              </a:tabLst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+                             =</a:t>
            </a:r>
            <a:endParaRPr kumimoji="0" lang="ru-RU" sz="9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42975" algn="l"/>
              </a:tabLst>
            </a:pP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6339" name="Rectangle 19"/>
          <p:cNvSpPr>
            <a:spLocks noChangeArrowheads="1"/>
          </p:cNvSpPr>
          <p:nvPr/>
        </p:nvSpPr>
        <p:spPr bwMode="auto">
          <a:xfrm>
            <a:off x="0" y="12573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42975" algn="l"/>
              </a:tabLst>
            </a:pPr>
            <a:endParaRPr kumimoji="0" lang="ru-RU" sz="24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6344" name="Rectangle 2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6345" name="Rectangle 25"/>
          <p:cNvSpPr>
            <a:spLocks noChangeArrowheads="1"/>
          </p:cNvSpPr>
          <p:nvPr/>
        </p:nvSpPr>
        <p:spPr bwMode="auto">
          <a:xfrm>
            <a:off x="0" y="8001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42975" algn="l"/>
              </a:tabLst>
            </a:pPr>
            <a:endParaRPr kumimoji="0" lang="ru-RU" sz="24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6347" name="Rectangle 2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6348" name="Rectangle 28"/>
          <p:cNvSpPr>
            <a:spLocks noChangeArrowheads="1"/>
          </p:cNvSpPr>
          <p:nvPr/>
        </p:nvSpPr>
        <p:spPr bwMode="auto">
          <a:xfrm>
            <a:off x="0" y="9334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42975" algn="l"/>
              </a:tabLst>
            </a:pPr>
            <a:endParaRPr kumimoji="0" lang="ru-RU" sz="24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6350" name="Rectangle 3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6351" name="Rectangle 31"/>
          <p:cNvSpPr>
            <a:spLocks noChangeArrowheads="1"/>
          </p:cNvSpPr>
          <p:nvPr/>
        </p:nvSpPr>
        <p:spPr bwMode="auto">
          <a:xfrm>
            <a:off x="0" y="8001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42975" algn="l"/>
              </a:tabLst>
            </a:pPr>
            <a:endParaRPr kumimoji="0" lang="ru-RU" sz="24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467544" y="5949280"/>
            <a:ext cx="30243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cs typeface="Times New Roman" pitchFamily="18" charset="0"/>
              </a:rPr>
              <a:t>Ответ: 64 грамма</a:t>
            </a:r>
            <a:endParaRPr lang="ru-RU" dirty="0"/>
          </a:p>
        </p:txBody>
      </p:sp>
      <p:sp>
        <p:nvSpPr>
          <p:cNvPr id="35" name="Rectangle 2"/>
          <p:cNvSpPr txBox="1">
            <a:spLocks noChangeArrowheads="1"/>
          </p:cNvSpPr>
          <p:nvPr/>
        </p:nvSpPr>
        <p:spPr>
          <a:xfrm>
            <a:off x="4355976" y="5949280"/>
            <a:ext cx="4416029" cy="642938"/>
          </a:xfrm>
          <a:prstGeom prst="rect">
            <a:avLst/>
          </a:prstGeom>
        </p:spPr>
        <p:txBody>
          <a:bodyPr rtlCol="0">
            <a:normAutofit fontScale="5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sng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600" b="0" i="0" u="sng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Решение задач методом чаш</a:t>
            </a:r>
          </a:p>
        </p:txBody>
      </p:sp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7345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87624" y="3212976"/>
            <a:ext cx="5810646" cy="504056"/>
          </a:xfrm>
          <a:prstGeom prst="rect">
            <a:avLst/>
          </a:prstGeom>
          <a:noFill/>
        </p:spPr>
      </p:pic>
      <p:sp>
        <p:nvSpPr>
          <p:cNvPr id="57347" name="Rectangle 3"/>
          <p:cNvSpPr>
            <a:spLocks noChangeArrowheads="1"/>
          </p:cNvSpPr>
          <p:nvPr/>
        </p:nvSpPr>
        <p:spPr bwMode="auto">
          <a:xfrm>
            <a:off x="0" y="8001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42975" algn="l"/>
              </a:tabLst>
            </a:pPr>
            <a:endParaRPr kumimoji="0" lang="ru-RU" sz="24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734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7348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27286" y="3717032"/>
            <a:ext cx="4550906" cy="576064"/>
          </a:xfrm>
          <a:prstGeom prst="rect">
            <a:avLst/>
          </a:prstGeom>
          <a:noFill/>
        </p:spPr>
      </p:pic>
      <p:sp>
        <p:nvSpPr>
          <p:cNvPr id="57350" name="Rectangle 6"/>
          <p:cNvSpPr>
            <a:spLocks noChangeArrowheads="1"/>
          </p:cNvSpPr>
          <p:nvPr/>
        </p:nvSpPr>
        <p:spPr bwMode="auto">
          <a:xfrm>
            <a:off x="0" y="9334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42975" algn="l"/>
              </a:tabLst>
            </a:pPr>
            <a:endParaRPr kumimoji="0" lang="ru-RU" sz="24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735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7351" name="Picture 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07904" y="4365104"/>
            <a:ext cx="1834204" cy="504056"/>
          </a:xfrm>
          <a:prstGeom prst="rect">
            <a:avLst/>
          </a:prstGeom>
          <a:noFill/>
        </p:spPr>
      </p:pic>
      <p:sp>
        <p:nvSpPr>
          <p:cNvPr id="57353" name="Rectangle 9"/>
          <p:cNvSpPr>
            <a:spLocks noChangeArrowheads="1"/>
          </p:cNvSpPr>
          <p:nvPr/>
        </p:nvSpPr>
        <p:spPr bwMode="auto">
          <a:xfrm>
            <a:off x="3995936" y="5054987"/>
            <a:ext cx="12961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42975" algn="l"/>
              </a:tabLs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х=64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6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6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6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6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6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6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6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6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6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56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7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57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57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57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5" grpId="0" animBg="1"/>
      <p:bldP spid="56329" grpId="0" animBg="1"/>
      <p:bldP spid="56326" grpId="0" animBg="1"/>
      <p:bldP spid="56333" grpId="0" animBg="1"/>
      <p:bldP spid="56327" grpId="0" animBg="1"/>
      <p:bldP spid="56328" grpId="0" animBg="1"/>
      <p:bldP spid="56331" grpId="0" animBg="1"/>
      <p:bldP spid="56330" grpId="0" animBg="1"/>
      <p:bldP spid="56332" grpId="0" animBg="1"/>
      <p:bldP spid="56338" grpId="0"/>
      <p:bldP spid="5735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7" name="AutoShape 105"/>
          <p:cNvSpPr>
            <a:spLocks/>
          </p:cNvSpPr>
          <p:nvPr/>
        </p:nvSpPr>
        <p:spPr bwMode="auto">
          <a:xfrm>
            <a:off x="2195736" y="2852936"/>
            <a:ext cx="152400" cy="914400"/>
          </a:xfrm>
          <a:prstGeom prst="leftBrace">
            <a:avLst>
              <a:gd name="adj1" fmla="val 50000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28778" name="Object 106"/>
          <p:cNvGraphicFramePr>
            <a:graphicFrameLocks noChangeAspect="1"/>
          </p:cNvGraphicFramePr>
          <p:nvPr/>
        </p:nvGraphicFramePr>
        <p:xfrm>
          <a:off x="2339752" y="2780928"/>
          <a:ext cx="3167063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9" name="Формула" r:id="rId3" imgW="1701720" imgH="215640" progId="Equation.3">
                  <p:embed/>
                </p:oleObj>
              </mc:Choice>
              <mc:Fallback>
                <p:oleObj name="Формула" r:id="rId3" imgW="1701720" imgH="215640" progId="Equation.3">
                  <p:embed/>
                  <p:pic>
                    <p:nvPicPr>
                      <p:cNvPr id="0" name="Object 10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752" y="2780928"/>
                        <a:ext cx="3167063" cy="504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793" name="Object 121"/>
          <p:cNvGraphicFramePr>
            <a:graphicFrameLocks noChangeAspect="1"/>
          </p:cNvGraphicFramePr>
          <p:nvPr/>
        </p:nvGraphicFramePr>
        <p:xfrm>
          <a:off x="2339752" y="3284984"/>
          <a:ext cx="4095750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0" name="Формула" r:id="rId5" imgW="2184120" imgH="215640" progId="Equation.3">
                  <p:embed/>
                </p:oleObj>
              </mc:Choice>
              <mc:Fallback>
                <p:oleObj name="Формула" r:id="rId5" imgW="2184120" imgH="215640" progId="Equation.3">
                  <p:embed/>
                  <p:pic>
                    <p:nvPicPr>
                      <p:cNvPr id="0" name="Object 1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752" y="3284984"/>
                        <a:ext cx="4095750" cy="536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797" name="Text Box 125"/>
          <p:cNvSpPr txBox="1">
            <a:spLocks noChangeArrowheads="1"/>
          </p:cNvSpPr>
          <p:nvPr/>
        </p:nvSpPr>
        <p:spPr bwMode="auto">
          <a:xfrm>
            <a:off x="971550" y="4941888"/>
            <a:ext cx="6048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/>
              <a:t> </a:t>
            </a:r>
          </a:p>
        </p:txBody>
      </p:sp>
      <p:graphicFrame>
        <p:nvGraphicFramePr>
          <p:cNvPr id="28798" name="Object 126"/>
          <p:cNvGraphicFramePr>
            <a:graphicFrameLocks noChangeAspect="1"/>
          </p:cNvGraphicFramePr>
          <p:nvPr/>
        </p:nvGraphicFramePr>
        <p:xfrm>
          <a:off x="531813" y="4076700"/>
          <a:ext cx="4806950" cy="931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1" name="Формула" r:id="rId7" imgW="2197080" imgH="457200" progId="Equation.3">
                  <p:embed/>
                </p:oleObj>
              </mc:Choice>
              <mc:Fallback>
                <p:oleObj name="Формула" r:id="rId7" imgW="2197080" imgH="457200" progId="Equation.3">
                  <p:embed/>
                  <p:pic>
                    <p:nvPicPr>
                      <p:cNvPr id="0" name="Object 1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813" y="4076700"/>
                        <a:ext cx="4806950" cy="931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800" name="Object 128"/>
          <p:cNvGraphicFramePr>
            <a:graphicFrameLocks noChangeAspect="1"/>
          </p:cNvGraphicFramePr>
          <p:nvPr/>
        </p:nvGraphicFramePr>
        <p:xfrm>
          <a:off x="5299075" y="4076700"/>
          <a:ext cx="2579688" cy="931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2" name="Формула" r:id="rId9" imgW="1193760" imgH="457200" progId="Equation.3">
                  <p:embed/>
                </p:oleObj>
              </mc:Choice>
              <mc:Fallback>
                <p:oleObj name="Формула" r:id="rId9" imgW="1193760" imgH="457200" progId="Equation.3">
                  <p:embed/>
                  <p:pic>
                    <p:nvPicPr>
                      <p:cNvPr id="0" name="Object 1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9075" y="4076700"/>
                        <a:ext cx="2579688" cy="931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801" name="Object 129"/>
          <p:cNvGraphicFramePr>
            <a:graphicFrameLocks noChangeAspect="1"/>
          </p:cNvGraphicFramePr>
          <p:nvPr/>
        </p:nvGraphicFramePr>
        <p:xfrm>
          <a:off x="5286375" y="4941888"/>
          <a:ext cx="965200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3" name="Формула" r:id="rId11" imgW="469800" imgH="457200" progId="Equation.3">
                  <p:embed/>
                </p:oleObj>
              </mc:Choice>
              <mc:Fallback>
                <p:oleObj name="Формула" r:id="rId11" imgW="469800" imgH="457200" progId="Equation.3">
                  <p:embed/>
                  <p:pic>
                    <p:nvPicPr>
                      <p:cNvPr id="0" name="Object 1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6375" y="4941888"/>
                        <a:ext cx="965200" cy="1003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802" name="AutoShape 130"/>
          <p:cNvSpPr>
            <a:spLocks noChangeArrowheads="1"/>
          </p:cNvSpPr>
          <p:nvPr/>
        </p:nvSpPr>
        <p:spPr bwMode="auto">
          <a:xfrm>
            <a:off x="251520" y="6021288"/>
            <a:ext cx="2374900" cy="503238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381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Ответ: 2 л</a:t>
            </a:r>
          </a:p>
        </p:txBody>
      </p:sp>
      <p:sp>
        <p:nvSpPr>
          <p:cNvPr id="10249" name="AutoShape 9"/>
          <p:cNvSpPr>
            <a:spLocks noChangeArrowheads="1"/>
          </p:cNvSpPr>
          <p:nvPr/>
        </p:nvSpPr>
        <p:spPr bwMode="auto">
          <a:xfrm>
            <a:off x="250825" y="260350"/>
            <a:ext cx="8642350" cy="2088530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38100">
            <a:noFill/>
            <a:round/>
            <a:headEnd/>
            <a:tailEnd/>
          </a:ln>
        </p:spPr>
        <p:txBody>
          <a:bodyPr wrap="none" anchor="ctr"/>
          <a:lstStyle/>
          <a:p>
            <a:r>
              <a:rPr lang="ru-RU" b="0" i="0" dirty="0" smtClean="0">
                <a:solidFill>
                  <a:srgbClr val="FF0000"/>
                </a:solidFill>
              </a:rPr>
              <a:t>Задача 18. </a:t>
            </a:r>
            <a:r>
              <a:rPr lang="ru-RU" b="0" i="0" dirty="0" smtClean="0"/>
              <a:t>Первый </a:t>
            </a:r>
            <a:r>
              <a:rPr lang="ru-RU" b="0" i="0" dirty="0"/>
              <a:t>раствор содержит 40% кислоты, а второй -  60% </a:t>
            </a:r>
          </a:p>
          <a:p>
            <a:r>
              <a:rPr lang="ru-RU" b="0" i="0" dirty="0"/>
              <a:t>кислоты. Смешав эти растворы и добавив 5 л воды, </a:t>
            </a:r>
          </a:p>
          <a:p>
            <a:r>
              <a:rPr lang="ru-RU" b="0" i="0" dirty="0"/>
              <a:t>получили 20 процентный раствор. Если бы вместо воды </a:t>
            </a:r>
          </a:p>
          <a:p>
            <a:r>
              <a:rPr lang="ru-RU" b="0" i="0" dirty="0"/>
              <a:t>добавили 5 л 80 процентного раствора, то получился бы</a:t>
            </a:r>
          </a:p>
          <a:p>
            <a:r>
              <a:rPr lang="ru-RU" b="0" i="0" dirty="0"/>
              <a:t>70 процентный раствор. Сколько литров 60 процентного</a:t>
            </a:r>
          </a:p>
          <a:p>
            <a:r>
              <a:rPr lang="ru-RU" b="0" i="0" dirty="0"/>
              <a:t>раствора кислоты было первоначально? </a:t>
            </a: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4355976" y="5949280"/>
            <a:ext cx="4416029" cy="642938"/>
          </a:xfrm>
          <a:prstGeom prst="rect">
            <a:avLst/>
          </a:prstGeom>
        </p:spPr>
        <p:txBody>
          <a:bodyPr rtlCol="0">
            <a:normAutofit fontScale="5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sng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600" b="0" i="0" u="sng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Решение задач методом чаш</a:t>
            </a:r>
          </a:p>
        </p:txBody>
      </p:sp>
    </p:spTree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500"/>
                                        <p:tgtEl>
                                          <p:spTgt spid="287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1000"/>
                                        <p:tgtEl>
                                          <p:spTgt spid="28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8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28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28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28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500"/>
                                        <p:tgtEl>
                                          <p:spTgt spid="28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77" grpId="0" animBg="1"/>
      <p:bldP spid="28797" grpId="1"/>
      <p:bldP spid="2880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97" name="Text Box 125"/>
          <p:cNvSpPr txBox="1">
            <a:spLocks noChangeArrowheads="1"/>
          </p:cNvSpPr>
          <p:nvPr/>
        </p:nvSpPr>
        <p:spPr bwMode="auto">
          <a:xfrm>
            <a:off x="971550" y="4941888"/>
            <a:ext cx="6048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28802" name="AutoShape 130"/>
          <p:cNvSpPr>
            <a:spLocks noChangeArrowheads="1"/>
          </p:cNvSpPr>
          <p:nvPr/>
        </p:nvSpPr>
        <p:spPr bwMode="auto">
          <a:xfrm>
            <a:off x="323528" y="6165304"/>
            <a:ext cx="2880320" cy="503238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381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/>
              <a:t>Ответ: </a:t>
            </a:r>
            <a:r>
              <a:rPr lang="ru-RU" dirty="0" smtClean="0">
                <a:ea typeface="Times New Roman" pitchFamily="18" charset="0"/>
                <a:cs typeface="Times New Roman" pitchFamily="18" charset="0"/>
              </a:rPr>
              <a:t>на 100 кг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0249" name="AutoShape 9"/>
          <p:cNvSpPr>
            <a:spLocks noChangeArrowheads="1"/>
          </p:cNvSpPr>
          <p:nvPr/>
        </p:nvSpPr>
        <p:spPr bwMode="auto">
          <a:xfrm>
            <a:off x="250825" y="260350"/>
            <a:ext cx="8642350" cy="2088530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38100">
            <a:noFill/>
            <a:round/>
            <a:headEnd/>
            <a:tailEnd/>
          </a:ln>
        </p:spPr>
        <p:txBody>
          <a:bodyPr wrap="none" anchor="ctr"/>
          <a:lstStyle/>
          <a:p>
            <a:r>
              <a:rPr lang="ru-RU" b="0" i="0" dirty="0" smtClean="0">
                <a:solidFill>
                  <a:srgbClr val="FF0000"/>
                </a:solidFill>
              </a:rPr>
              <a:t>Задача 1</a:t>
            </a:r>
            <a:r>
              <a:rPr lang="en-US" b="0" i="0" dirty="0" smtClean="0">
                <a:solidFill>
                  <a:srgbClr val="FF0000"/>
                </a:solidFill>
              </a:rPr>
              <a:t>9</a:t>
            </a:r>
            <a:r>
              <a:rPr lang="ru-RU" b="0" i="0" dirty="0" smtClean="0">
                <a:solidFill>
                  <a:srgbClr val="FF0000"/>
                </a:solidFill>
              </a:rPr>
              <a:t>. </a:t>
            </a:r>
            <a:r>
              <a:rPr lang="ru-RU" dirty="0" smtClean="0"/>
              <a:t>Задача 9. Имеется два сплава. Первый содержит</a:t>
            </a:r>
            <a:endParaRPr lang="en-US" dirty="0" smtClean="0"/>
          </a:p>
          <a:p>
            <a:r>
              <a:rPr lang="ru-RU" dirty="0" smtClean="0"/>
              <a:t> 10% никеля, второй- 30% никеля.</a:t>
            </a:r>
            <a:endParaRPr lang="en-US" dirty="0" smtClean="0"/>
          </a:p>
          <a:p>
            <a:r>
              <a:rPr lang="ru-RU" dirty="0" smtClean="0"/>
              <a:t> Из этих двух сплавов получили третий сплав массой 200 кг,</a:t>
            </a:r>
            <a:endParaRPr lang="en-US" dirty="0" smtClean="0"/>
          </a:p>
          <a:p>
            <a:r>
              <a:rPr lang="ru-RU" dirty="0" smtClean="0"/>
              <a:t> содержащий 25% никеля. На сколько килограммов масса</a:t>
            </a:r>
            <a:endParaRPr lang="en-US" dirty="0" smtClean="0"/>
          </a:p>
          <a:p>
            <a:r>
              <a:rPr lang="ru-RU" dirty="0" smtClean="0"/>
              <a:t> первого сплава меньше массы второго?</a:t>
            </a:r>
          </a:p>
          <a:p>
            <a:endParaRPr lang="ru-RU" b="0" i="0" dirty="0"/>
          </a:p>
        </p:txBody>
      </p:sp>
      <p:sp>
        <p:nvSpPr>
          <p:cNvPr id="10957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9579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9578" name="Object 10"/>
          <p:cNvGraphicFramePr>
            <a:graphicFrameLocks noChangeAspect="1"/>
          </p:cNvGraphicFramePr>
          <p:nvPr/>
        </p:nvGraphicFramePr>
        <p:xfrm>
          <a:off x="672350" y="2852936"/>
          <a:ext cx="6516360" cy="22322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80" name="Формула" r:id="rId3" imgW="2755900" imgH="939800" progId="Equation.3">
                  <p:embed/>
                </p:oleObj>
              </mc:Choice>
              <mc:Fallback>
                <p:oleObj name="Формула" r:id="rId3" imgW="2755900" imgH="93980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2350" y="2852936"/>
                        <a:ext cx="6516360" cy="223224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9581" name="Rectangle 13"/>
          <p:cNvSpPr>
            <a:spLocks noChangeArrowheads="1"/>
          </p:cNvSpPr>
          <p:nvPr/>
        </p:nvSpPr>
        <p:spPr bwMode="auto">
          <a:xfrm>
            <a:off x="827584" y="5093985"/>
            <a:ext cx="3840539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50 кг – масса первого сплава.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Times New Roman" pitchFamily="18" charset="0"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150 кг – масса второго сплава.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Times New Roman" pitchFamily="18" charset="0"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150 – 50 = 100 (кг)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Times New Roman" pitchFamily="18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4355976" y="5949280"/>
            <a:ext cx="4416029" cy="642938"/>
          </a:xfrm>
          <a:prstGeom prst="rect">
            <a:avLst/>
          </a:prstGeom>
        </p:spPr>
        <p:txBody>
          <a:bodyPr rtlCol="0">
            <a:normAutofit fontScale="5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sng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600" b="0" i="0" u="sng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Решение задач методом чаш</a:t>
            </a:r>
          </a:p>
        </p:txBody>
      </p:sp>
    </p:spTree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8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9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9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97" grpId="0"/>
      <p:bldP spid="28802" grpId="0" animBg="1" autoUpdateAnimBg="0"/>
      <p:bldP spid="10958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4"/>
          <p:cNvSpPr>
            <a:spLocks noChangeArrowheads="1"/>
          </p:cNvSpPr>
          <p:nvPr/>
        </p:nvSpPr>
        <p:spPr bwMode="auto">
          <a:xfrm>
            <a:off x="611188" y="260350"/>
            <a:ext cx="7993062" cy="1008063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381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>
                <a:solidFill>
                  <a:srgbClr val="990000"/>
                </a:solidFill>
              </a:rPr>
              <a:t> </a:t>
            </a:r>
            <a:r>
              <a:rPr lang="ru-RU" sz="3200" i="0" dirty="0">
                <a:solidFill>
                  <a:srgbClr val="FF0000"/>
                </a:solidFill>
              </a:rPr>
              <a:t>Литература и интернет-ресурсы</a:t>
            </a:r>
          </a:p>
        </p:txBody>
      </p:sp>
      <p:sp>
        <p:nvSpPr>
          <p:cNvPr id="16387" name="AutoShape 5"/>
          <p:cNvSpPr>
            <a:spLocks noChangeArrowheads="1"/>
          </p:cNvSpPr>
          <p:nvPr/>
        </p:nvSpPr>
        <p:spPr bwMode="auto">
          <a:xfrm>
            <a:off x="539750" y="1700213"/>
            <a:ext cx="8064500" cy="4537075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38100">
            <a:noFill/>
            <a:round/>
            <a:headEnd/>
            <a:tailEnd/>
          </a:ln>
        </p:spPr>
        <p:txBody>
          <a:bodyPr wrap="none" anchor="ctr"/>
          <a:lstStyle/>
          <a:p>
            <a:pPr marL="342900" indent="-342900">
              <a:buFontTx/>
              <a:buAutoNum type="arabicPeriod"/>
            </a:pPr>
            <a:r>
              <a:rPr lang="ru-RU" altLang="zh-CN" dirty="0" err="1"/>
              <a:t>Денищева</a:t>
            </a:r>
            <a:r>
              <a:rPr lang="ru-RU" altLang="zh-CN" dirty="0"/>
              <a:t> Л.О., Глазков Ю.А. и др. Единый </a:t>
            </a:r>
          </a:p>
          <a:p>
            <a:pPr marL="342900" indent="-342900"/>
            <a:r>
              <a:rPr lang="ru-RU" altLang="zh-CN" dirty="0"/>
              <a:t>Государственный экзамен </a:t>
            </a:r>
            <a:r>
              <a:rPr lang="ru-RU" altLang="zh-CN" dirty="0" smtClean="0"/>
              <a:t>20</a:t>
            </a:r>
            <a:r>
              <a:rPr lang="en-US" altLang="zh-CN" dirty="0" smtClean="0"/>
              <a:t>10</a:t>
            </a:r>
            <a:r>
              <a:rPr lang="ru-RU" altLang="zh-CN" dirty="0" smtClean="0"/>
              <a:t>. </a:t>
            </a:r>
            <a:r>
              <a:rPr lang="ru-RU" altLang="zh-CN" dirty="0"/>
              <a:t>Математика. </a:t>
            </a:r>
          </a:p>
          <a:p>
            <a:pPr marL="342900" indent="-342900"/>
            <a:r>
              <a:rPr lang="ru-RU" altLang="zh-CN" dirty="0"/>
              <a:t>Учебно-тренировочные материалы для подготовки </a:t>
            </a:r>
          </a:p>
          <a:p>
            <a:pPr marL="342900" indent="-342900"/>
            <a:r>
              <a:rPr lang="ru-RU" altLang="zh-CN" dirty="0"/>
              <a:t>учащихся </a:t>
            </a:r>
            <a:r>
              <a:rPr lang="en-US" altLang="zh-CN" dirty="0">
                <a:ea typeface="宋体" charset="-122"/>
              </a:rPr>
              <a:t>/</a:t>
            </a:r>
            <a:r>
              <a:rPr lang="ru-RU" altLang="zh-CN" dirty="0"/>
              <a:t> ФИПИ – М.: Интеллект-Центр, </a:t>
            </a:r>
            <a:r>
              <a:rPr lang="ru-RU" altLang="zh-CN" dirty="0" smtClean="0"/>
              <a:t>20</a:t>
            </a:r>
            <a:r>
              <a:rPr lang="en-US" altLang="zh-CN" dirty="0" smtClean="0"/>
              <a:t>10</a:t>
            </a:r>
            <a:r>
              <a:rPr lang="ru-RU" altLang="zh-CN" dirty="0" smtClean="0"/>
              <a:t>.</a:t>
            </a:r>
            <a:endParaRPr lang="ru-RU" altLang="zh-CN" dirty="0"/>
          </a:p>
          <a:p>
            <a:pPr marL="342900" indent="-342900"/>
            <a:endParaRPr lang="ru-RU" altLang="zh-CN" dirty="0"/>
          </a:p>
          <a:p>
            <a:pPr marL="342900" indent="-342900"/>
            <a:r>
              <a:rPr lang="ru-RU" altLang="zh-CN" dirty="0"/>
              <a:t>2. </a:t>
            </a:r>
            <a:r>
              <a:rPr lang="ru-RU" altLang="zh-CN" dirty="0" err="1"/>
              <a:t>Шевкин</a:t>
            </a:r>
            <a:r>
              <a:rPr lang="ru-RU" altLang="zh-CN" dirty="0"/>
              <a:t> А.В. Текстовые задачи в школьном курсе</a:t>
            </a:r>
          </a:p>
          <a:p>
            <a:pPr marL="342900" indent="-342900"/>
            <a:r>
              <a:rPr lang="ru-RU" altLang="zh-CN" dirty="0"/>
              <a:t>Математики. М.: Педагогический университет</a:t>
            </a:r>
          </a:p>
          <a:p>
            <a:pPr marL="342900" indent="-342900"/>
            <a:r>
              <a:rPr lang="ru-RU" altLang="zh-CN" dirty="0"/>
              <a:t>«Первое сентября», 2006.</a:t>
            </a:r>
          </a:p>
          <a:p>
            <a:pPr marL="342900" indent="-342900"/>
            <a:r>
              <a:rPr lang="ru-RU" altLang="zh-CN" dirty="0"/>
              <a:t>       </a:t>
            </a:r>
          </a:p>
          <a:p>
            <a:pPr marL="342900" indent="-342900"/>
            <a:r>
              <a:rPr lang="ru-RU" altLang="zh-CN" dirty="0"/>
              <a:t>3. Открытый банк заданий </a:t>
            </a:r>
            <a:r>
              <a:rPr lang="ru-RU" altLang="zh-CN"/>
              <a:t>ЕГЭ </a:t>
            </a:r>
            <a:r>
              <a:rPr lang="ru-RU" altLang="zh-CN" smtClean="0"/>
              <a:t>2015</a:t>
            </a:r>
            <a:endParaRPr lang="ru-RU" altLang="zh-CN" dirty="0"/>
          </a:p>
        </p:txBody>
      </p:sp>
    </p:spTree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10546"/>
          </a:xfrm>
        </p:spPr>
        <p:txBody>
          <a:bodyPr/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Определения и обозначения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Процентным содержанием (концентрацией)  вещества в смеси называется отношение его массы к общей массе всей смеси.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/>
              <a:t> </a:t>
            </a:r>
            <a:r>
              <a:rPr lang="en-US" sz="2400" dirty="0" smtClean="0"/>
              <a:t>(</a:t>
            </a:r>
            <a:r>
              <a:rPr lang="ru-RU" sz="2400" dirty="0" smtClean="0"/>
              <a:t>если в 120 г воды добавим 30 г поваренной соли, то общая масса раствора станет 150 г, а концентрация соли в растворе 30:150=0,2  - дробью или 20%</a:t>
            </a:r>
            <a:r>
              <a:rPr lang="en-US" sz="2400" dirty="0" smtClean="0"/>
              <a:t>)</a:t>
            </a:r>
            <a:r>
              <a:rPr lang="ru-RU" sz="2400" dirty="0" smtClean="0"/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66"/>
          <p:cNvGrpSpPr>
            <a:grpSpLocks/>
          </p:cNvGrpSpPr>
          <p:nvPr/>
        </p:nvGrpSpPr>
        <p:grpSpPr bwMode="auto">
          <a:xfrm>
            <a:off x="7164288" y="5084763"/>
            <a:ext cx="720825" cy="1080541"/>
            <a:chOff x="3243" y="2840"/>
            <a:chExt cx="720" cy="1042"/>
          </a:xfrm>
        </p:grpSpPr>
        <p:sp>
          <p:nvSpPr>
            <p:cNvPr id="5" name="Freeform 45"/>
            <p:cNvSpPr>
              <a:spLocks/>
            </p:cNvSpPr>
            <p:nvPr/>
          </p:nvSpPr>
          <p:spPr bwMode="auto">
            <a:xfrm>
              <a:off x="3243" y="2845"/>
              <a:ext cx="720" cy="1037"/>
            </a:xfrm>
            <a:custGeom>
              <a:avLst/>
              <a:gdLst>
                <a:gd name="T0" fmla="*/ 90 w 720"/>
                <a:gd name="T1" fmla="*/ 235 h 1037"/>
                <a:gd name="T2" fmla="*/ 62 w 720"/>
                <a:gd name="T3" fmla="*/ 244 h 1037"/>
                <a:gd name="T4" fmla="*/ 24 w 720"/>
                <a:gd name="T5" fmla="*/ 273 h 1037"/>
                <a:gd name="T6" fmla="*/ 5 w 720"/>
                <a:gd name="T7" fmla="*/ 335 h 1037"/>
                <a:gd name="T8" fmla="*/ 1 w 720"/>
                <a:gd name="T9" fmla="*/ 552 h 1037"/>
                <a:gd name="T10" fmla="*/ 1 w 720"/>
                <a:gd name="T11" fmla="*/ 735 h 1037"/>
                <a:gd name="T12" fmla="*/ 9 w 720"/>
                <a:gd name="T13" fmla="*/ 933 h 1037"/>
                <a:gd name="T14" fmla="*/ 54 w 720"/>
                <a:gd name="T15" fmla="*/ 992 h 1037"/>
                <a:gd name="T16" fmla="*/ 204 w 720"/>
                <a:gd name="T17" fmla="*/ 1028 h 1037"/>
                <a:gd name="T18" fmla="*/ 405 w 720"/>
                <a:gd name="T19" fmla="*/ 1034 h 1037"/>
                <a:gd name="T20" fmla="*/ 594 w 720"/>
                <a:gd name="T21" fmla="*/ 1013 h 1037"/>
                <a:gd name="T22" fmla="*/ 678 w 720"/>
                <a:gd name="T23" fmla="*/ 977 h 1037"/>
                <a:gd name="T24" fmla="*/ 714 w 720"/>
                <a:gd name="T25" fmla="*/ 918 h 1037"/>
                <a:gd name="T26" fmla="*/ 714 w 720"/>
                <a:gd name="T27" fmla="*/ 746 h 1037"/>
                <a:gd name="T28" fmla="*/ 703 w 720"/>
                <a:gd name="T29" fmla="*/ 423 h 1037"/>
                <a:gd name="T30" fmla="*/ 691 w 720"/>
                <a:gd name="T31" fmla="*/ 295 h 1037"/>
                <a:gd name="T32" fmla="*/ 669 w 720"/>
                <a:gd name="T33" fmla="*/ 262 h 1037"/>
                <a:gd name="T34" fmla="*/ 646 w 720"/>
                <a:gd name="T35" fmla="*/ 244 h 1037"/>
                <a:gd name="T36" fmla="*/ 587 w 720"/>
                <a:gd name="T37" fmla="*/ 229 h 1037"/>
                <a:gd name="T38" fmla="*/ 557 w 720"/>
                <a:gd name="T39" fmla="*/ 222 h 1037"/>
                <a:gd name="T40" fmla="*/ 531 w 720"/>
                <a:gd name="T41" fmla="*/ 207 h 1037"/>
                <a:gd name="T42" fmla="*/ 514 w 720"/>
                <a:gd name="T43" fmla="*/ 187 h 1037"/>
                <a:gd name="T44" fmla="*/ 512 w 720"/>
                <a:gd name="T45" fmla="*/ 156 h 1037"/>
                <a:gd name="T46" fmla="*/ 538 w 720"/>
                <a:gd name="T47" fmla="*/ 118 h 1037"/>
                <a:gd name="T48" fmla="*/ 569 w 720"/>
                <a:gd name="T49" fmla="*/ 92 h 1037"/>
                <a:gd name="T50" fmla="*/ 586 w 720"/>
                <a:gd name="T51" fmla="*/ 58 h 1037"/>
                <a:gd name="T52" fmla="*/ 572 w 720"/>
                <a:gd name="T53" fmla="*/ 30 h 1037"/>
                <a:gd name="T54" fmla="*/ 467 w 720"/>
                <a:gd name="T55" fmla="*/ 10 h 1037"/>
                <a:gd name="T56" fmla="*/ 337 w 720"/>
                <a:gd name="T57" fmla="*/ 0 h 1037"/>
                <a:gd name="T58" fmla="*/ 189 w 720"/>
                <a:gd name="T59" fmla="*/ 12 h 1037"/>
                <a:gd name="T60" fmla="*/ 117 w 720"/>
                <a:gd name="T61" fmla="*/ 42 h 1037"/>
                <a:gd name="T62" fmla="*/ 128 w 720"/>
                <a:gd name="T63" fmla="*/ 93 h 1037"/>
                <a:gd name="T64" fmla="*/ 150 w 720"/>
                <a:gd name="T65" fmla="*/ 123 h 1037"/>
                <a:gd name="T66" fmla="*/ 175 w 720"/>
                <a:gd name="T67" fmla="*/ 147 h 1037"/>
                <a:gd name="T68" fmla="*/ 184 w 720"/>
                <a:gd name="T69" fmla="*/ 161 h 1037"/>
                <a:gd name="T70" fmla="*/ 182 w 720"/>
                <a:gd name="T71" fmla="*/ 187 h 1037"/>
                <a:gd name="T72" fmla="*/ 163 w 720"/>
                <a:gd name="T73" fmla="*/ 209 h 1037"/>
                <a:gd name="T74" fmla="*/ 128 w 720"/>
                <a:gd name="T75" fmla="*/ 227 h 1037"/>
                <a:gd name="T76" fmla="*/ 90 w 720"/>
                <a:gd name="T77" fmla="*/ 235 h 103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720"/>
                <a:gd name="T118" fmla="*/ 0 h 1037"/>
                <a:gd name="T119" fmla="*/ 720 w 720"/>
                <a:gd name="T120" fmla="*/ 1037 h 103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720" h="1037">
                  <a:moveTo>
                    <a:pt x="90" y="235"/>
                  </a:moveTo>
                  <a:cubicBezTo>
                    <a:pt x="79" y="237"/>
                    <a:pt x="73" y="237"/>
                    <a:pt x="62" y="244"/>
                  </a:cubicBezTo>
                  <a:cubicBezTo>
                    <a:pt x="51" y="250"/>
                    <a:pt x="33" y="258"/>
                    <a:pt x="24" y="273"/>
                  </a:cubicBezTo>
                  <a:cubicBezTo>
                    <a:pt x="14" y="288"/>
                    <a:pt x="9" y="289"/>
                    <a:pt x="5" y="335"/>
                  </a:cubicBezTo>
                  <a:cubicBezTo>
                    <a:pt x="1" y="382"/>
                    <a:pt x="2" y="485"/>
                    <a:pt x="1" y="552"/>
                  </a:cubicBezTo>
                  <a:cubicBezTo>
                    <a:pt x="1" y="618"/>
                    <a:pt x="0" y="671"/>
                    <a:pt x="1" y="735"/>
                  </a:cubicBezTo>
                  <a:cubicBezTo>
                    <a:pt x="3" y="798"/>
                    <a:pt x="0" y="890"/>
                    <a:pt x="9" y="933"/>
                  </a:cubicBezTo>
                  <a:cubicBezTo>
                    <a:pt x="18" y="976"/>
                    <a:pt x="22" y="976"/>
                    <a:pt x="54" y="992"/>
                  </a:cubicBezTo>
                  <a:cubicBezTo>
                    <a:pt x="86" y="1008"/>
                    <a:pt x="146" y="1021"/>
                    <a:pt x="204" y="1028"/>
                  </a:cubicBezTo>
                  <a:cubicBezTo>
                    <a:pt x="262" y="1035"/>
                    <a:pt x="340" y="1037"/>
                    <a:pt x="405" y="1034"/>
                  </a:cubicBezTo>
                  <a:cubicBezTo>
                    <a:pt x="470" y="1031"/>
                    <a:pt x="549" y="1022"/>
                    <a:pt x="594" y="1013"/>
                  </a:cubicBezTo>
                  <a:cubicBezTo>
                    <a:pt x="639" y="1004"/>
                    <a:pt x="658" y="993"/>
                    <a:pt x="678" y="977"/>
                  </a:cubicBezTo>
                  <a:cubicBezTo>
                    <a:pt x="698" y="961"/>
                    <a:pt x="708" y="957"/>
                    <a:pt x="714" y="918"/>
                  </a:cubicBezTo>
                  <a:cubicBezTo>
                    <a:pt x="720" y="879"/>
                    <a:pt x="716" y="828"/>
                    <a:pt x="714" y="746"/>
                  </a:cubicBezTo>
                  <a:cubicBezTo>
                    <a:pt x="712" y="663"/>
                    <a:pt x="706" y="498"/>
                    <a:pt x="703" y="423"/>
                  </a:cubicBezTo>
                  <a:cubicBezTo>
                    <a:pt x="699" y="348"/>
                    <a:pt x="697" y="322"/>
                    <a:pt x="691" y="295"/>
                  </a:cubicBezTo>
                  <a:cubicBezTo>
                    <a:pt x="686" y="268"/>
                    <a:pt x="676" y="271"/>
                    <a:pt x="669" y="262"/>
                  </a:cubicBezTo>
                  <a:cubicBezTo>
                    <a:pt x="661" y="253"/>
                    <a:pt x="660" y="249"/>
                    <a:pt x="646" y="244"/>
                  </a:cubicBezTo>
                  <a:cubicBezTo>
                    <a:pt x="633" y="238"/>
                    <a:pt x="602" y="233"/>
                    <a:pt x="587" y="229"/>
                  </a:cubicBezTo>
                  <a:cubicBezTo>
                    <a:pt x="573" y="225"/>
                    <a:pt x="567" y="225"/>
                    <a:pt x="557" y="222"/>
                  </a:cubicBezTo>
                  <a:cubicBezTo>
                    <a:pt x="548" y="218"/>
                    <a:pt x="538" y="213"/>
                    <a:pt x="531" y="207"/>
                  </a:cubicBezTo>
                  <a:cubicBezTo>
                    <a:pt x="524" y="201"/>
                    <a:pt x="517" y="195"/>
                    <a:pt x="514" y="187"/>
                  </a:cubicBezTo>
                  <a:cubicBezTo>
                    <a:pt x="511" y="178"/>
                    <a:pt x="508" y="167"/>
                    <a:pt x="512" y="156"/>
                  </a:cubicBezTo>
                  <a:cubicBezTo>
                    <a:pt x="516" y="145"/>
                    <a:pt x="529" y="129"/>
                    <a:pt x="538" y="118"/>
                  </a:cubicBezTo>
                  <a:cubicBezTo>
                    <a:pt x="547" y="107"/>
                    <a:pt x="561" y="102"/>
                    <a:pt x="569" y="92"/>
                  </a:cubicBezTo>
                  <a:cubicBezTo>
                    <a:pt x="577" y="82"/>
                    <a:pt x="586" y="68"/>
                    <a:pt x="586" y="58"/>
                  </a:cubicBezTo>
                  <a:cubicBezTo>
                    <a:pt x="586" y="48"/>
                    <a:pt x="592" y="38"/>
                    <a:pt x="572" y="30"/>
                  </a:cubicBezTo>
                  <a:cubicBezTo>
                    <a:pt x="552" y="22"/>
                    <a:pt x="506" y="15"/>
                    <a:pt x="467" y="10"/>
                  </a:cubicBezTo>
                  <a:cubicBezTo>
                    <a:pt x="428" y="5"/>
                    <a:pt x="383" y="0"/>
                    <a:pt x="337" y="0"/>
                  </a:cubicBezTo>
                  <a:cubicBezTo>
                    <a:pt x="291" y="0"/>
                    <a:pt x="226" y="5"/>
                    <a:pt x="189" y="12"/>
                  </a:cubicBezTo>
                  <a:cubicBezTo>
                    <a:pt x="152" y="19"/>
                    <a:pt x="127" y="29"/>
                    <a:pt x="117" y="42"/>
                  </a:cubicBezTo>
                  <a:cubicBezTo>
                    <a:pt x="107" y="55"/>
                    <a:pt x="122" y="80"/>
                    <a:pt x="128" y="93"/>
                  </a:cubicBezTo>
                  <a:cubicBezTo>
                    <a:pt x="133" y="107"/>
                    <a:pt x="143" y="114"/>
                    <a:pt x="150" y="123"/>
                  </a:cubicBezTo>
                  <a:cubicBezTo>
                    <a:pt x="158" y="132"/>
                    <a:pt x="169" y="140"/>
                    <a:pt x="175" y="147"/>
                  </a:cubicBezTo>
                  <a:cubicBezTo>
                    <a:pt x="180" y="153"/>
                    <a:pt x="183" y="154"/>
                    <a:pt x="184" y="161"/>
                  </a:cubicBezTo>
                  <a:cubicBezTo>
                    <a:pt x="185" y="168"/>
                    <a:pt x="186" y="179"/>
                    <a:pt x="182" y="187"/>
                  </a:cubicBezTo>
                  <a:cubicBezTo>
                    <a:pt x="179" y="195"/>
                    <a:pt x="173" y="202"/>
                    <a:pt x="163" y="209"/>
                  </a:cubicBezTo>
                  <a:cubicBezTo>
                    <a:pt x="154" y="216"/>
                    <a:pt x="140" y="223"/>
                    <a:pt x="128" y="227"/>
                  </a:cubicBezTo>
                  <a:cubicBezTo>
                    <a:pt x="116" y="231"/>
                    <a:pt x="101" y="232"/>
                    <a:pt x="90" y="235"/>
                  </a:cubicBezTo>
                  <a:close/>
                </a:path>
              </a:pathLst>
            </a:custGeom>
            <a:gradFill rotWithShape="1">
              <a:gsLst>
                <a:gs pos="0">
                  <a:srgbClr val="09FFFF"/>
                </a:gs>
                <a:gs pos="100000">
                  <a:srgbClr val="0000DA"/>
                </a:gs>
              </a:gsLst>
              <a:lin ang="5400000" scaled="1"/>
            </a:gradFill>
            <a:ln w="190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Freeform 46"/>
            <p:cNvSpPr>
              <a:spLocks/>
            </p:cNvSpPr>
            <p:nvPr/>
          </p:nvSpPr>
          <p:spPr bwMode="auto">
            <a:xfrm>
              <a:off x="3251" y="3714"/>
              <a:ext cx="705" cy="79"/>
            </a:xfrm>
            <a:custGeom>
              <a:avLst/>
              <a:gdLst>
                <a:gd name="T0" fmla="*/ 705 w 705"/>
                <a:gd name="T1" fmla="*/ 61 h 79"/>
                <a:gd name="T2" fmla="*/ 603 w 705"/>
                <a:gd name="T3" fmla="*/ 19 h 79"/>
                <a:gd name="T4" fmla="*/ 354 w 705"/>
                <a:gd name="T5" fmla="*/ 1 h 79"/>
                <a:gd name="T6" fmla="*/ 120 w 705"/>
                <a:gd name="T7" fmla="*/ 25 h 79"/>
                <a:gd name="T8" fmla="*/ 0 w 705"/>
                <a:gd name="T9" fmla="*/ 79 h 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5"/>
                <a:gd name="T16" fmla="*/ 0 h 79"/>
                <a:gd name="T17" fmla="*/ 705 w 705"/>
                <a:gd name="T18" fmla="*/ 79 h 7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5" h="79">
                  <a:moveTo>
                    <a:pt x="705" y="61"/>
                  </a:moveTo>
                  <a:cubicBezTo>
                    <a:pt x="688" y="54"/>
                    <a:pt x="661" y="29"/>
                    <a:pt x="603" y="19"/>
                  </a:cubicBezTo>
                  <a:cubicBezTo>
                    <a:pt x="545" y="9"/>
                    <a:pt x="434" y="0"/>
                    <a:pt x="354" y="1"/>
                  </a:cubicBezTo>
                  <a:cubicBezTo>
                    <a:pt x="274" y="2"/>
                    <a:pt x="179" y="12"/>
                    <a:pt x="120" y="25"/>
                  </a:cubicBezTo>
                  <a:cubicBezTo>
                    <a:pt x="61" y="38"/>
                    <a:pt x="25" y="68"/>
                    <a:pt x="0" y="79"/>
                  </a:cubicBezTo>
                </a:path>
              </a:pathLst>
            </a:custGeom>
            <a:noFill/>
            <a:ln w="19050">
              <a:solidFill>
                <a:srgbClr val="0000D2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50"/>
            <p:cNvSpPr>
              <a:spLocks/>
            </p:cNvSpPr>
            <p:nvPr/>
          </p:nvSpPr>
          <p:spPr bwMode="auto">
            <a:xfrm>
              <a:off x="3355" y="2840"/>
              <a:ext cx="475" cy="103"/>
            </a:xfrm>
            <a:custGeom>
              <a:avLst/>
              <a:gdLst>
                <a:gd name="T0" fmla="*/ 5 w 475"/>
                <a:gd name="T1" fmla="*/ 57 h 103"/>
                <a:gd name="T2" fmla="*/ 25 w 475"/>
                <a:gd name="T3" fmla="*/ 29 h 103"/>
                <a:gd name="T4" fmla="*/ 107 w 475"/>
                <a:gd name="T5" fmla="*/ 11 h 103"/>
                <a:gd name="T6" fmla="*/ 213 w 475"/>
                <a:gd name="T7" fmla="*/ 1 h 103"/>
                <a:gd name="T8" fmla="*/ 307 w 475"/>
                <a:gd name="T9" fmla="*/ 3 h 103"/>
                <a:gd name="T10" fmla="*/ 379 w 475"/>
                <a:gd name="T11" fmla="*/ 13 h 103"/>
                <a:gd name="T12" fmla="*/ 437 w 475"/>
                <a:gd name="T13" fmla="*/ 25 h 103"/>
                <a:gd name="T14" fmla="*/ 473 w 475"/>
                <a:gd name="T15" fmla="*/ 49 h 103"/>
                <a:gd name="T16" fmla="*/ 449 w 475"/>
                <a:gd name="T17" fmla="*/ 67 h 103"/>
                <a:gd name="T18" fmla="*/ 381 w 475"/>
                <a:gd name="T19" fmla="*/ 89 h 103"/>
                <a:gd name="T20" fmla="*/ 277 w 475"/>
                <a:gd name="T21" fmla="*/ 101 h 103"/>
                <a:gd name="T22" fmla="*/ 149 w 475"/>
                <a:gd name="T23" fmla="*/ 99 h 103"/>
                <a:gd name="T24" fmla="*/ 55 w 475"/>
                <a:gd name="T25" fmla="*/ 80 h 103"/>
                <a:gd name="T26" fmla="*/ 5 w 475"/>
                <a:gd name="T27" fmla="*/ 57 h 10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75"/>
                <a:gd name="T43" fmla="*/ 0 h 103"/>
                <a:gd name="T44" fmla="*/ 475 w 475"/>
                <a:gd name="T45" fmla="*/ 103 h 10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75" h="103">
                  <a:moveTo>
                    <a:pt x="5" y="57"/>
                  </a:moveTo>
                  <a:cubicBezTo>
                    <a:pt x="0" y="49"/>
                    <a:pt x="8" y="37"/>
                    <a:pt x="25" y="29"/>
                  </a:cubicBezTo>
                  <a:cubicBezTo>
                    <a:pt x="42" y="21"/>
                    <a:pt x="76" y="16"/>
                    <a:pt x="107" y="11"/>
                  </a:cubicBezTo>
                  <a:cubicBezTo>
                    <a:pt x="138" y="6"/>
                    <a:pt x="180" y="2"/>
                    <a:pt x="213" y="1"/>
                  </a:cubicBezTo>
                  <a:cubicBezTo>
                    <a:pt x="246" y="0"/>
                    <a:pt x="279" y="1"/>
                    <a:pt x="307" y="3"/>
                  </a:cubicBezTo>
                  <a:cubicBezTo>
                    <a:pt x="335" y="5"/>
                    <a:pt x="357" y="9"/>
                    <a:pt x="379" y="13"/>
                  </a:cubicBezTo>
                  <a:cubicBezTo>
                    <a:pt x="401" y="17"/>
                    <a:pt x="422" y="19"/>
                    <a:pt x="437" y="25"/>
                  </a:cubicBezTo>
                  <a:cubicBezTo>
                    <a:pt x="452" y="31"/>
                    <a:pt x="471" y="42"/>
                    <a:pt x="473" y="49"/>
                  </a:cubicBezTo>
                  <a:cubicBezTo>
                    <a:pt x="475" y="56"/>
                    <a:pt x="464" y="60"/>
                    <a:pt x="449" y="67"/>
                  </a:cubicBezTo>
                  <a:cubicBezTo>
                    <a:pt x="434" y="74"/>
                    <a:pt x="410" y="83"/>
                    <a:pt x="381" y="89"/>
                  </a:cubicBezTo>
                  <a:cubicBezTo>
                    <a:pt x="352" y="95"/>
                    <a:pt x="316" y="99"/>
                    <a:pt x="277" y="101"/>
                  </a:cubicBezTo>
                  <a:cubicBezTo>
                    <a:pt x="238" y="103"/>
                    <a:pt x="186" y="102"/>
                    <a:pt x="149" y="99"/>
                  </a:cubicBezTo>
                  <a:cubicBezTo>
                    <a:pt x="112" y="96"/>
                    <a:pt x="79" y="87"/>
                    <a:pt x="55" y="80"/>
                  </a:cubicBezTo>
                  <a:cubicBezTo>
                    <a:pt x="31" y="73"/>
                    <a:pt x="11" y="66"/>
                    <a:pt x="5" y="57"/>
                  </a:cubicBezTo>
                  <a:close/>
                </a:path>
              </a:pathLst>
            </a:custGeom>
            <a:solidFill>
              <a:srgbClr val="00FFFF"/>
            </a:solidFill>
            <a:ln w="190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8" name="Group 52"/>
            <p:cNvGrpSpPr>
              <a:grpSpLocks/>
            </p:cNvGrpSpPr>
            <p:nvPr/>
          </p:nvGrpSpPr>
          <p:grpSpPr bwMode="auto">
            <a:xfrm>
              <a:off x="3243" y="3339"/>
              <a:ext cx="720" cy="181"/>
              <a:chOff x="3243" y="3304"/>
              <a:chExt cx="720" cy="181"/>
            </a:xfrm>
          </p:grpSpPr>
          <p:sp>
            <p:nvSpPr>
              <p:cNvPr id="12" name="Freeform 53"/>
              <p:cNvSpPr>
                <a:spLocks/>
              </p:cNvSpPr>
              <p:nvPr/>
            </p:nvSpPr>
            <p:spPr bwMode="auto">
              <a:xfrm>
                <a:off x="3243" y="3304"/>
                <a:ext cx="720" cy="181"/>
              </a:xfrm>
              <a:custGeom>
                <a:avLst/>
                <a:gdLst>
                  <a:gd name="T0" fmla="*/ 8 w 720"/>
                  <a:gd name="T1" fmla="*/ 87 h 181"/>
                  <a:gd name="T2" fmla="*/ 33 w 720"/>
                  <a:gd name="T3" fmla="*/ 117 h 181"/>
                  <a:gd name="T4" fmla="*/ 113 w 720"/>
                  <a:gd name="T5" fmla="*/ 147 h 181"/>
                  <a:gd name="T6" fmla="*/ 290 w 720"/>
                  <a:gd name="T7" fmla="*/ 177 h 181"/>
                  <a:gd name="T8" fmla="*/ 510 w 720"/>
                  <a:gd name="T9" fmla="*/ 171 h 181"/>
                  <a:gd name="T10" fmla="*/ 594 w 720"/>
                  <a:gd name="T11" fmla="*/ 155 h 181"/>
                  <a:gd name="T12" fmla="*/ 656 w 720"/>
                  <a:gd name="T13" fmla="*/ 131 h 181"/>
                  <a:gd name="T14" fmla="*/ 702 w 720"/>
                  <a:gd name="T15" fmla="*/ 97 h 181"/>
                  <a:gd name="T16" fmla="*/ 708 w 720"/>
                  <a:gd name="T17" fmla="*/ 67 h 181"/>
                  <a:gd name="T18" fmla="*/ 632 w 720"/>
                  <a:gd name="T19" fmla="*/ 24 h 181"/>
                  <a:gd name="T20" fmla="*/ 473 w 720"/>
                  <a:gd name="T21" fmla="*/ 3 h 181"/>
                  <a:gd name="T22" fmla="*/ 287 w 720"/>
                  <a:gd name="T23" fmla="*/ 3 h 181"/>
                  <a:gd name="T24" fmla="*/ 180 w 720"/>
                  <a:gd name="T25" fmla="*/ 15 h 181"/>
                  <a:gd name="T26" fmla="*/ 79 w 720"/>
                  <a:gd name="T27" fmla="*/ 42 h 181"/>
                  <a:gd name="T28" fmla="*/ 8 w 720"/>
                  <a:gd name="T29" fmla="*/ 87 h 18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720"/>
                  <a:gd name="T46" fmla="*/ 0 h 181"/>
                  <a:gd name="T47" fmla="*/ 720 w 720"/>
                  <a:gd name="T48" fmla="*/ 181 h 18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720" h="181">
                    <a:moveTo>
                      <a:pt x="8" y="87"/>
                    </a:moveTo>
                    <a:cubicBezTo>
                      <a:pt x="0" y="99"/>
                      <a:pt x="15" y="107"/>
                      <a:pt x="33" y="117"/>
                    </a:cubicBezTo>
                    <a:cubicBezTo>
                      <a:pt x="50" y="127"/>
                      <a:pt x="70" y="137"/>
                      <a:pt x="113" y="147"/>
                    </a:cubicBezTo>
                    <a:cubicBezTo>
                      <a:pt x="156" y="157"/>
                      <a:pt x="224" y="173"/>
                      <a:pt x="290" y="177"/>
                    </a:cubicBezTo>
                    <a:cubicBezTo>
                      <a:pt x="356" y="181"/>
                      <a:pt x="459" y="175"/>
                      <a:pt x="510" y="171"/>
                    </a:cubicBezTo>
                    <a:cubicBezTo>
                      <a:pt x="561" y="167"/>
                      <a:pt x="570" y="162"/>
                      <a:pt x="594" y="155"/>
                    </a:cubicBezTo>
                    <a:cubicBezTo>
                      <a:pt x="618" y="148"/>
                      <a:pt x="638" y="141"/>
                      <a:pt x="656" y="131"/>
                    </a:cubicBezTo>
                    <a:cubicBezTo>
                      <a:pt x="674" y="121"/>
                      <a:pt x="693" y="108"/>
                      <a:pt x="702" y="97"/>
                    </a:cubicBezTo>
                    <a:cubicBezTo>
                      <a:pt x="711" y="86"/>
                      <a:pt x="720" y="79"/>
                      <a:pt x="708" y="67"/>
                    </a:cubicBezTo>
                    <a:cubicBezTo>
                      <a:pt x="696" y="55"/>
                      <a:pt x="671" y="35"/>
                      <a:pt x="632" y="24"/>
                    </a:cubicBezTo>
                    <a:cubicBezTo>
                      <a:pt x="593" y="13"/>
                      <a:pt x="530" y="6"/>
                      <a:pt x="473" y="3"/>
                    </a:cubicBezTo>
                    <a:cubicBezTo>
                      <a:pt x="416" y="0"/>
                      <a:pt x="336" y="1"/>
                      <a:pt x="287" y="3"/>
                    </a:cubicBezTo>
                    <a:cubicBezTo>
                      <a:pt x="238" y="5"/>
                      <a:pt x="215" y="9"/>
                      <a:pt x="180" y="15"/>
                    </a:cubicBezTo>
                    <a:cubicBezTo>
                      <a:pt x="146" y="21"/>
                      <a:pt x="108" y="30"/>
                      <a:pt x="79" y="42"/>
                    </a:cubicBezTo>
                    <a:cubicBezTo>
                      <a:pt x="51" y="54"/>
                      <a:pt x="16" y="75"/>
                      <a:pt x="8" y="87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3399FF"/>
                  </a:gs>
                  <a:gs pos="100000">
                    <a:srgbClr val="4747FF"/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" name="Freeform 54"/>
              <p:cNvSpPr>
                <a:spLocks/>
              </p:cNvSpPr>
              <p:nvPr/>
            </p:nvSpPr>
            <p:spPr bwMode="auto">
              <a:xfrm>
                <a:off x="3244" y="3383"/>
                <a:ext cx="706" cy="98"/>
              </a:xfrm>
              <a:custGeom>
                <a:avLst/>
                <a:gdLst>
                  <a:gd name="T0" fmla="*/ 0 w 706"/>
                  <a:gd name="T1" fmla="*/ 18 h 98"/>
                  <a:gd name="T2" fmla="*/ 36 w 706"/>
                  <a:gd name="T3" fmla="*/ 44 h 98"/>
                  <a:gd name="T4" fmla="*/ 115 w 706"/>
                  <a:gd name="T5" fmla="*/ 72 h 98"/>
                  <a:gd name="T6" fmla="*/ 230 w 706"/>
                  <a:gd name="T7" fmla="*/ 90 h 98"/>
                  <a:gd name="T8" fmla="*/ 364 w 706"/>
                  <a:gd name="T9" fmla="*/ 98 h 98"/>
                  <a:gd name="T10" fmla="*/ 508 w 706"/>
                  <a:gd name="T11" fmla="*/ 90 h 98"/>
                  <a:gd name="T12" fmla="*/ 610 w 706"/>
                  <a:gd name="T13" fmla="*/ 64 h 98"/>
                  <a:gd name="T14" fmla="*/ 676 w 706"/>
                  <a:gd name="T15" fmla="*/ 34 h 98"/>
                  <a:gd name="T16" fmla="*/ 706 w 706"/>
                  <a:gd name="T17" fmla="*/ 0 h 9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06"/>
                  <a:gd name="T28" fmla="*/ 0 h 98"/>
                  <a:gd name="T29" fmla="*/ 706 w 706"/>
                  <a:gd name="T30" fmla="*/ 98 h 9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06" h="98">
                    <a:moveTo>
                      <a:pt x="0" y="18"/>
                    </a:moveTo>
                    <a:cubicBezTo>
                      <a:pt x="6" y="22"/>
                      <a:pt x="17" y="35"/>
                      <a:pt x="36" y="44"/>
                    </a:cubicBezTo>
                    <a:cubicBezTo>
                      <a:pt x="55" y="53"/>
                      <a:pt x="83" y="64"/>
                      <a:pt x="115" y="72"/>
                    </a:cubicBezTo>
                    <a:cubicBezTo>
                      <a:pt x="147" y="80"/>
                      <a:pt x="189" y="86"/>
                      <a:pt x="230" y="90"/>
                    </a:cubicBezTo>
                    <a:cubicBezTo>
                      <a:pt x="271" y="94"/>
                      <a:pt x="318" y="98"/>
                      <a:pt x="364" y="98"/>
                    </a:cubicBezTo>
                    <a:cubicBezTo>
                      <a:pt x="410" y="98"/>
                      <a:pt x="467" y="96"/>
                      <a:pt x="508" y="90"/>
                    </a:cubicBezTo>
                    <a:cubicBezTo>
                      <a:pt x="549" y="84"/>
                      <a:pt x="582" y="73"/>
                      <a:pt x="610" y="64"/>
                    </a:cubicBezTo>
                    <a:cubicBezTo>
                      <a:pt x="638" y="55"/>
                      <a:pt x="660" y="45"/>
                      <a:pt x="676" y="34"/>
                    </a:cubicBezTo>
                    <a:cubicBezTo>
                      <a:pt x="692" y="23"/>
                      <a:pt x="700" y="7"/>
                      <a:pt x="706" y="0"/>
                    </a:cubicBezTo>
                  </a:path>
                </a:pathLst>
              </a:cu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" name="Freeform 55"/>
              <p:cNvSpPr>
                <a:spLocks/>
              </p:cNvSpPr>
              <p:nvPr/>
            </p:nvSpPr>
            <p:spPr bwMode="auto">
              <a:xfrm>
                <a:off x="3244" y="3305"/>
                <a:ext cx="706" cy="90"/>
              </a:xfrm>
              <a:custGeom>
                <a:avLst/>
                <a:gdLst>
                  <a:gd name="T0" fmla="*/ 706 w 706"/>
                  <a:gd name="T1" fmla="*/ 70 h 90"/>
                  <a:gd name="T2" fmla="*/ 664 w 706"/>
                  <a:gd name="T3" fmla="*/ 40 h 90"/>
                  <a:gd name="T4" fmla="*/ 580 w 706"/>
                  <a:gd name="T5" fmla="*/ 16 h 90"/>
                  <a:gd name="T6" fmla="*/ 478 w 706"/>
                  <a:gd name="T7" fmla="*/ 2 h 90"/>
                  <a:gd name="T8" fmla="*/ 361 w 706"/>
                  <a:gd name="T9" fmla="*/ 1 h 90"/>
                  <a:gd name="T10" fmla="*/ 252 w 706"/>
                  <a:gd name="T11" fmla="*/ 4 h 90"/>
                  <a:gd name="T12" fmla="*/ 154 w 706"/>
                  <a:gd name="T13" fmla="*/ 20 h 90"/>
                  <a:gd name="T14" fmla="*/ 76 w 706"/>
                  <a:gd name="T15" fmla="*/ 42 h 90"/>
                  <a:gd name="T16" fmla="*/ 28 w 706"/>
                  <a:gd name="T17" fmla="*/ 68 h 90"/>
                  <a:gd name="T18" fmla="*/ 0 w 706"/>
                  <a:gd name="T19" fmla="*/ 90 h 9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06"/>
                  <a:gd name="T31" fmla="*/ 0 h 90"/>
                  <a:gd name="T32" fmla="*/ 706 w 706"/>
                  <a:gd name="T33" fmla="*/ 90 h 9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06" h="90">
                    <a:moveTo>
                      <a:pt x="706" y="70"/>
                    </a:moveTo>
                    <a:cubicBezTo>
                      <a:pt x="699" y="65"/>
                      <a:pt x="685" y="49"/>
                      <a:pt x="664" y="40"/>
                    </a:cubicBezTo>
                    <a:cubicBezTo>
                      <a:pt x="643" y="31"/>
                      <a:pt x="611" y="22"/>
                      <a:pt x="580" y="16"/>
                    </a:cubicBezTo>
                    <a:cubicBezTo>
                      <a:pt x="549" y="10"/>
                      <a:pt x="514" y="4"/>
                      <a:pt x="478" y="2"/>
                    </a:cubicBezTo>
                    <a:cubicBezTo>
                      <a:pt x="442" y="0"/>
                      <a:pt x="399" y="1"/>
                      <a:pt x="361" y="1"/>
                    </a:cubicBezTo>
                    <a:cubicBezTo>
                      <a:pt x="323" y="1"/>
                      <a:pt x="286" y="1"/>
                      <a:pt x="252" y="4"/>
                    </a:cubicBezTo>
                    <a:cubicBezTo>
                      <a:pt x="218" y="7"/>
                      <a:pt x="183" y="14"/>
                      <a:pt x="154" y="20"/>
                    </a:cubicBezTo>
                    <a:cubicBezTo>
                      <a:pt x="125" y="26"/>
                      <a:pt x="97" y="34"/>
                      <a:pt x="76" y="42"/>
                    </a:cubicBezTo>
                    <a:cubicBezTo>
                      <a:pt x="55" y="50"/>
                      <a:pt x="40" y="60"/>
                      <a:pt x="28" y="68"/>
                    </a:cubicBezTo>
                    <a:cubicBezTo>
                      <a:pt x="16" y="76"/>
                      <a:pt x="6" y="86"/>
                      <a:pt x="0" y="90"/>
                    </a:cubicBezTo>
                  </a:path>
                </a:pathLst>
              </a:custGeom>
              <a:noFill/>
              <a:ln w="19050">
                <a:solidFill>
                  <a:srgbClr val="0000FF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9" name="Freeform 61"/>
            <p:cNvSpPr>
              <a:spLocks/>
            </p:cNvSpPr>
            <p:nvPr/>
          </p:nvSpPr>
          <p:spPr bwMode="auto">
            <a:xfrm>
              <a:off x="3243" y="3113"/>
              <a:ext cx="708" cy="181"/>
            </a:xfrm>
            <a:custGeom>
              <a:avLst/>
              <a:gdLst>
                <a:gd name="T0" fmla="*/ 8 w 708"/>
                <a:gd name="T1" fmla="*/ 87 h 181"/>
                <a:gd name="T2" fmla="*/ 33 w 708"/>
                <a:gd name="T3" fmla="*/ 117 h 181"/>
                <a:gd name="T4" fmla="*/ 114 w 708"/>
                <a:gd name="T5" fmla="*/ 147 h 181"/>
                <a:gd name="T6" fmla="*/ 292 w 708"/>
                <a:gd name="T7" fmla="*/ 177 h 181"/>
                <a:gd name="T8" fmla="*/ 514 w 708"/>
                <a:gd name="T9" fmla="*/ 171 h 181"/>
                <a:gd name="T10" fmla="*/ 599 w 708"/>
                <a:gd name="T11" fmla="*/ 155 h 181"/>
                <a:gd name="T12" fmla="*/ 661 w 708"/>
                <a:gd name="T13" fmla="*/ 131 h 181"/>
                <a:gd name="T14" fmla="*/ 701 w 708"/>
                <a:gd name="T15" fmla="*/ 89 h 181"/>
                <a:gd name="T16" fmla="*/ 697 w 708"/>
                <a:gd name="T17" fmla="*/ 69 h 181"/>
                <a:gd name="T18" fmla="*/ 637 w 708"/>
                <a:gd name="T19" fmla="*/ 24 h 181"/>
                <a:gd name="T20" fmla="*/ 477 w 708"/>
                <a:gd name="T21" fmla="*/ 3 h 181"/>
                <a:gd name="T22" fmla="*/ 289 w 708"/>
                <a:gd name="T23" fmla="*/ 3 h 181"/>
                <a:gd name="T24" fmla="*/ 182 w 708"/>
                <a:gd name="T25" fmla="*/ 15 h 181"/>
                <a:gd name="T26" fmla="*/ 80 w 708"/>
                <a:gd name="T27" fmla="*/ 42 h 181"/>
                <a:gd name="T28" fmla="*/ 8 w 708"/>
                <a:gd name="T29" fmla="*/ 87 h 18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708"/>
                <a:gd name="T46" fmla="*/ 0 h 181"/>
                <a:gd name="T47" fmla="*/ 708 w 708"/>
                <a:gd name="T48" fmla="*/ 181 h 18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708" h="181">
                  <a:moveTo>
                    <a:pt x="8" y="87"/>
                  </a:moveTo>
                  <a:cubicBezTo>
                    <a:pt x="0" y="99"/>
                    <a:pt x="15" y="107"/>
                    <a:pt x="33" y="117"/>
                  </a:cubicBezTo>
                  <a:cubicBezTo>
                    <a:pt x="50" y="127"/>
                    <a:pt x="71" y="137"/>
                    <a:pt x="114" y="147"/>
                  </a:cubicBezTo>
                  <a:cubicBezTo>
                    <a:pt x="157" y="157"/>
                    <a:pt x="226" y="173"/>
                    <a:pt x="292" y="177"/>
                  </a:cubicBezTo>
                  <a:cubicBezTo>
                    <a:pt x="359" y="181"/>
                    <a:pt x="463" y="175"/>
                    <a:pt x="514" y="171"/>
                  </a:cubicBezTo>
                  <a:cubicBezTo>
                    <a:pt x="566" y="167"/>
                    <a:pt x="575" y="162"/>
                    <a:pt x="599" y="155"/>
                  </a:cubicBezTo>
                  <a:cubicBezTo>
                    <a:pt x="623" y="148"/>
                    <a:pt x="644" y="142"/>
                    <a:pt x="661" y="131"/>
                  </a:cubicBezTo>
                  <a:cubicBezTo>
                    <a:pt x="678" y="120"/>
                    <a:pt x="695" y="99"/>
                    <a:pt x="701" y="89"/>
                  </a:cubicBezTo>
                  <a:cubicBezTo>
                    <a:pt x="707" y="79"/>
                    <a:pt x="708" y="80"/>
                    <a:pt x="697" y="69"/>
                  </a:cubicBezTo>
                  <a:cubicBezTo>
                    <a:pt x="686" y="58"/>
                    <a:pt x="674" y="35"/>
                    <a:pt x="637" y="24"/>
                  </a:cubicBezTo>
                  <a:cubicBezTo>
                    <a:pt x="600" y="13"/>
                    <a:pt x="534" y="6"/>
                    <a:pt x="477" y="3"/>
                  </a:cubicBezTo>
                  <a:cubicBezTo>
                    <a:pt x="419" y="0"/>
                    <a:pt x="339" y="1"/>
                    <a:pt x="289" y="3"/>
                  </a:cubicBezTo>
                  <a:cubicBezTo>
                    <a:pt x="240" y="5"/>
                    <a:pt x="217" y="9"/>
                    <a:pt x="182" y="15"/>
                  </a:cubicBezTo>
                  <a:cubicBezTo>
                    <a:pt x="147" y="21"/>
                    <a:pt x="109" y="30"/>
                    <a:pt x="80" y="42"/>
                  </a:cubicBezTo>
                  <a:cubicBezTo>
                    <a:pt x="51" y="54"/>
                    <a:pt x="16" y="75"/>
                    <a:pt x="8" y="87"/>
                  </a:cubicBezTo>
                  <a:close/>
                </a:path>
              </a:pathLst>
            </a:custGeom>
            <a:gradFill rotWithShape="1">
              <a:gsLst>
                <a:gs pos="0">
                  <a:srgbClr val="00FFFF"/>
                </a:gs>
                <a:gs pos="100000">
                  <a:srgbClr val="3399FF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Freeform 62"/>
            <p:cNvSpPr>
              <a:spLocks/>
            </p:cNvSpPr>
            <p:nvPr/>
          </p:nvSpPr>
          <p:spPr bwMode="auto">
            <a:xfrm>
              <a:off x="3244" y="3190"/>
              <a:ext cx="698" cy="100"/>
            </a:xfrm>
            <a:custGeom>
              <a:avLst/>
              <a:gdLst>
                <a:gd name="T0" fmla="*/ 0 w 698"/>
                <a:gd name="T1" fmla="*/ 20 h 100"/>
                <a:gd name="T2" fmla="*/ 36 w 698"/>
                <a:gd name="T3" fmla="*/ 46 h 100"/>
                <a:gd name="T4" fmla="*/ 116 w 698"/>
                <a:gd name="T5" fmla="*/ 74 h 100"/>
                <a:gd name="T6" fmla="*/ 232 w 698"/>
                <a:gd name="T7" fmla="*/ 92 h 100"/>
                <a:gd name="T8" fmla="*/ 367 w 698"/>
                <a:gd name="T9" fmla="*/ 100 h 100"/>
                <a:gd name="T10" fmla="*/ 512 w 698"/>
                <a:gd name="T11" fmla="*/ 92 h 100"/>
                <a:gd name="T12" fmla="*/ 615 w 698"/>
                <a:gd name="T13" fmla="*/ 66 h 100"/>
                <a:gd name="T14" fmla="*/ 682 w 698"/>
                <a:gd name="T15" fmla="*/ 36 h 100"/>
                <a:gd name="T16" fmla="*/ 698 w 698"/>
                <a:gd name="T17" fmla="*/ 0 h 1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98"/>
                <a:gd name="T28" fmla="*/ 0 h 100"/>
                <a:gd name="T29" fmla="*/ 698 w 698"/>
                <a:gd name="T30" fmla="*/ 100 h 1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98" h="100">
                  <a:moveTo>
                    <a:pt x="0" y="20"/>
                  </a:moveTo>
                  <a:cubicBezTo>
                    <a:pt x="6" y="24"/>
                    <a:pt x="17" y="37"/>
                    <a:pt x="36" y="46"/>
                  </a:cubicBezTo>
                  <a:cubicBezTo>
                    <a:pt x="55" y="55"/>
                    <a:pt x="84" y="66"/>
                    <a:pt x="116" y="74"/>
                  </a:cubicBezTo>
                  <a:cubicBezTo>
                    <a:pt x="148" y="82"/>
                    <a:pt x="191" y="88"/>
                    <a:pt x="232" y="92"/>
                  </a:cubicBezTo>
                  <a:cubicBezTo>
                    <a:pt x="273" y="96"/>
                    <a:pt x="321" y="100"/>
                    <a:pt x="367" y="100"/>
                  </a:cubicBezTo>
                  <a:cubicBezTo>
                    <a:pt x="413" y="100"/>
                    <a:pt x="471" y="98"/>
                    <a:pt x="512" y="92"/>
                  </a:cubicBezTo>
                  <a:cubicBezTo>
                    <a:pt x="554" y="86"/>
                    <a:pt x="587" y="75"/>
                    <a:pt x="615" y="66"/>
                  </a:cubicBezTo>
                  <a:cubicBezTo>
                    <a:pt x="643" y="57"/>
                    <a:pt x="668" y="47"/>
                    <a:pt x="682" y="36"/>
                  </a:cubicBezTo>
                  <a:cubicBezTo>
                    <a:pt x="696" y="25"/>
                    <a:pt x="695" y="7"/>
                    <a:pt x="698" y="0"/>
                  </a:cubicBezTo>
                </a:path>
              </a:pathLst>
            </a:custGeom>
            <a:noFill/>
            <a:ln w="190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Freeform 63"/>
            <p:cNvSpPr>
              <a:spLocks/>
            </p:cNvSpPr>
            <p:nvPr/>
          </p:nvSpPr>
          <p:spPr bwMode="auto">
            <a:xfrm>
              <a:off x="3244" y="3114"/>
              <a:ext cx="696" cy="90"/>
            </a:xfrm>
            <a:custGeom>
              <a:avLst/>
              <a:gdLst>
                <a:gd name="T0" fmla="*/ 696 w 696"/>
                <a:gd name="T1" fmla="*/ 68 h 90"/>
                <a:gd name="T2" fmla="*/ 670 w 696"/>
                <a:gd name="T3" fmla="*/ 40 h 90"/>
                <a:gd name="T4" fmla="*/ 585 w 696"/>
                <a:gd name="T5" fmla="*/ 16 h 90"/>
                <a:gd name="T6" fmla="*/ 482 w 696"/>
                <a:gd name="T7" fmla="*/ 2 h 90"/>
                <a:gd name="T8" fmla="*/ 364 w 696"/>
                <a:gd name="T9" fmla="*/ 1 h 90"/>
                <a:gd name="T10" fmla="*/ 254 w 696"/>
                <a:gd name="T11" fmla="*/ 4 h 90"/>
                <a:gd name="T12" fmla="*/ 155 w 696"/>
                <a:gd name="T13" fmla="*/ 20 h 90"/>
                <a:gd name="T14" fmla="*/ 77 w 696"/>
                <a:gd name="T15" fmla="*/ 42 h 90"/>
                <a:gd name="T16" fmla="*/ 28 w 696"/>
                <a:gd name="T17" fmla="*/ 68 h 90"/>
                <a:gd name="T18" fmla="*/ 0 w 696"/>
                <a:gd name="T19" fmla="*/ 90 h 9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96"/>
                <a:gd name="T31" fmla="*/ 0 h 90"/>
                <a:gd name="T32" fmla="*/ 696 w 696"/>
                <a:gd name="T33" fmla="*/ 90 h 9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96" h="90">
                  <a:moveTo>
                    <a:pt x="696" y="68"/>
                  </a:moveTo>
                  <a:cubicBezTo>
                    <a:pt x="691" y="63"/>
                    <a:pt x="688" y="49"/>
                    <a:pt x="670" y="40"/>
                  </a:cubicBezTo>
                  <a:cubicBezTo>
                    <a:pt x="652" y="31"/>
                    <a:pt x="616" y="22"/>
                    <a:pt x="585" y="16"/>
                  </a:cubicBezTo>
                  <a:cubicBezTo>
                    <a:pt x="554" y="10"/>
                    <a:pt x="518" y="4"/>
                    <a:pt x="482" y="2"/>
                  </a:cubicBezTo>
                  <a:cubicBezTo>
                    <a:pt x="446" y="0"/>
                    <a:pt x="402" y="1"/>
                    <a:pt x="364" y="1"/>
                  </a:cubicBezTo>
                  <a:cubicBezTo>
                    <a:pt x="326" y="1"/>
                    <a:pt x="288" y="1"/>
                    <a:pt x="254" y="4"/>
                  </a:cubicBezTo>
                  <a:cubicBezTo>
                    <a:pt x="220" y="7"/>
                    <a:pt x="185" y="14"/>
                    <a:pt x="155" y="20"/>
                  </a:cubicBezTo>
                  <a:cubicBezTo>
                    <a:pt x="126" y="26"/>
                    <a:pt x="98" y="34"/>
                    <a:pt x="77" y="42"/>
                  </a:cubicBezTo>
                  <a:cubicBezTo>
                    <a:pt x="55" y="50"/>
                    <a:pt x="40" y="60"/>
                    <a:pt x="28" y="68"/>
                  </a:cubicBezTo>
                  <a:cubicBezTo>
                    <a:pt x="16" y="76"/>
                    <a:pt x="6" y="86"/>
                    <a:pt x="0" y="90"/>
                  </a:cubicBezTo>
                </a:path>
              </a:pathLst>
            </a:custGeom>
            <a:noFill/>
            <a:ln w="19050">
              <a:solidFill>
                <a:srgbClr val="0000FF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5" name="Group 163"/>
          <p:cNvGrpSpPr>
            <a:grpSpLocks/>
          </p:cNvGrpSpPr>
          <p:nvPr/>
        </p:nvGrpSpPr>
        <p:grpSpPr bwMode="auto">
          <a:xfrm>
            <a:off x="7740352" y="4652963"/>
            <a:ext cx="935336" cy="792261"/>
            <a:chOff x="3016" y="255"/>
            <a:chExt cx="871" cy="631"/>
          </a:xfrm>
        </p:grpSpPr>
        <p:grpSp>
          <p:nvGrpSpPr>
            <p:cNvPr id="16" name="Group 162"/>
            <p:cNvGrpSpPr>
              <a:grpSpLocks/>
            </p:cNvGrpSpPr>
            <p:nvPr/>
          </p:nvGrpSpPr>
          <p:grpSpPr bwMode="auto">
            <a:xfrm>
              <a:off x="3016" y="255"/>
              <a:ext cx="871" cy="538"/>
              <a:chOff x="3502" y="364"/>
              <a:chExt cx="871" cy="538"/>
            </a:xfrm>
          </p:grpSpPr>
          <p:sp>
            <p:nvSpPr>
              <p:cNvPr id="18" name="Freeform 135"/>
              <p:cNvSpPr>
                <a:spLocks/>
              </p:cNvSpPr>
              <p:nvPr/>
            </p:nvSpPr>
            <p:spPr bwMode="auto">
              <a:xfrm rot="-4233666">
                <a:off x="3697" y="226"/>
                <a:ext cx="494" cy="857"/>
              </a:xfrm>
              <a:custGeom>
                <a:avLst/>
                <a:gdLst>
                  <a:gd name="T0" fmla="*/ 62 w 720"/>
                  <a:gd name="T1" fmla="*/ 194 h 1037"/>
                  <a:gd name="T2" fmla="*/ 43 w 720"/>
                  <a:gd name="T3" fmla="*/ 202 h 1037"/>
                  <a:gd name="T4" fmla="*/ 16 w 720"/>
                  <a:gd name="T5" fmla="*/ 226 h 1037"/>
                  <a:gd name="T6" fmla="*/ 3 w 720"/>
                  <a:gd name="T7" fmla="*/ 277 h 1037"/>
                  <a:gd name="T8" fmla="*/ 1 w 720"/>
                  <a:gd name="T9" fmla="*/ 456 h 1037"/>
                  <a:gd name="T10" fmla="*/ 1 w 720"/>
                  <a:gd name="T11" fmla="*/ 607 h 1037"/>
                  <a:gd name="T12" fmla="*/ 6 w 720"/>
                  <a:gd name="T13" fmla="*/ 771 h 1037"/>
                  <a:gd name="T14" fmla="*/ 37 w 720"/>
                  <a:gd name="T15" fmla="*/ 820 h 1037"/>
                  <a:gd name="T16" fmla="*/ 140 w 720"/>
                  <a:gd name="T17" fmla="*/ 850 h 1037"/>
                  <a:gd name="T18" fmla="*/ 278 w 720"/>
                  <a:gd name="T19" fmla="*/ 855 h 1037"/>
                  <a:gd name="T20" fmla="*/ 408 w 720"/>
                  <a:gd name="T21" fmla="*/ 837 h 1037"/>
                  <a:gd name="T22" fmla="*/ 465 w 720"/>
                  <a:gd name="T23" fmla="*/ 807 h 1037"/>
                  <a:gd name="T24" fmla="*/ 490 w 720"/>
                  <a:gd name="T25" fmla="*/ 759 h 1037"/>
                  <a:gd name="T26" fmla="*/ 490 w 720"/>
                  <a:gd name="T27" fmla="*/ 617 h 1037"/>
                  <a:gd name="T28" fmla="*/ 482 w 720"/>
                  <a:gd name="T29" fmla="*/ 350 h 1037"/>
                  <a:gd name="T30" fmla="*/ 474 w 720"/>
                  <a:gd name="T31" fmla="*/ 244 h 1037"/>
                  <a:gd name="T32" fmla="*/ 459 w 720"/>
                  <a:gd name="T33" fmla="*/ 217 h 1037"/>
                  <a:gd name="T34" fmla="*/ 443 w 720"/>
                  <a:gd name="T35" fmla="*/ 202 h 1037"/>
                  <a:gd name="T36" fmla="*/ 403 w 720"/>
                  <a:gd name="T37" fmla="*/ 189 h 1037"/>
                  <a:gd name="T38" fmla="*/ 382 w 720"/>
                  <a:gd name="T39" fmla="*/ 183 h 1037"/>
                  <a:gd name="T40" fmla="*/ 364 w 720"/>
                  <a:gd name="T41" fmla="*/ 171 h 1037"/>
                  <a:gd name="T42" fmla="*/ 353 w 720"/>
                  <a:gd name="T43" fmla="*/ 155 h 1037"/>
                  <a:gd name="T44" fmla="*/ 351 w 720"/>
                  <a:gd name="T45" fmla="*/ 129 h 1037"/>
                  <a:gd name="T46" fmla="*/ 369 w 720"/>
                  <a:gd name="T47" fmla="*/ 98 h 1037"/>
                  <a:gd name="T48" fmla="*/ 390 w 720"/>
                  <a:gd name="T49" fmla="*/ 76 h 1037"/>
                  <a:gd name="T50" fmla="*/ 402 w 720"/>
                  <a:gd name="T51" fmla="*/ 48 h 1037"/>
                  <a:gd name="T52" fmla="*/ 392 w 720"/>
                  <a:gd name="T53" fmla="*/ 25 h 1037"/>
                  <a:gd name="T54" fmla="*/ 320 w 720"/>
                  <a:gd name="T55" fmla="*/ 8 h 1037"/>
                  <a:gd name="T56" fmla="*/ 231 w 720"/>
                  <a:gd name="T57" fmla="*/ 0 h 1037"/>
                  <a:gd name="T58" fmla="*/ 130 w 720"/>
                  <a:gd name="T59" fmla="*/ 10 h 1037"/>
                  <a:gd name="T60" fmla="*/ 80 w 720"/>
                  <a:gd name="T61" fmla="*/ 35 h 1037"/>
                  <a:gd name="T62" fmla="*/ 88 w 720"/>
                  <a:gd name="T63" fmla="*/ 77 h 1037"/>
                  <a:gd name="T64" fmla="*/ 103 w 720"/>
                  <a:gd name="T65" fmla="*/ 102 h 1037"/>
                  <a:gd name="T66" fmla="*/ 120 w 720"/>
                  <a:gd name="T67" fmla="*/ 121 h 1037"/>
                  <a:gd name="T68" fmla="*/ 126 w 720"/>
                  <a:gd name="T69" fmla="*/ 133 h 1037"/>
                  <a:gd name="T70" fmla="*/ 125 w 720"/>
                  <a:gd name="T71" fmla="*/ 155 h 1037"/>
                  <a:gd name="T72" fmla="*/ 112 w 720"/>
                  <a:gd name="T73" fmla="*/ 173 h 1037"/>
                  <a:gd name="T74" fmla="*/ 88 w 720"/>
                  <a:gd name="T75" fmla="*/ 188 h 1037"/>
                  <a:gd name="T76" fmla="*/ 62 w 720"/>
                  <a:gd name="T77" fmla="*/ 194 h 1037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720"/>
                  <a:gd name="T118" fmla="*/ 0 h 1037"/>
                  <a:gd name="T119" fmla="*/ 720 w 720"/>
                  <a:gd name="T120" fmla="*/ 1037 h 1037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720" h="1037">
                    <a:moveTo>
                      <a:pt x="90" y="235"/>
                    </a:moveTo>
                    <a:cubicBezTo>
                      <a:pt x="79" y="237"/>
                      <a:pt x="73" y="237"/>
                      <a:pt x="62" y="244"/>
                    </a:cubicBezTo>
                    <a:cubicBezTo>
                      <a:pt x="51" y="250"/>
                      <a:pt x="33" y="258"/>
                      <a:pt x="24" y="273"/>
                    </a:cubicBezTo>
                    <a:cubicBezTo>
                      <a:pt x="14" y="288"/>
                      <a:pt x="9" y="289"/>
                      <a:pt x="5" y="335"/>
                    </a:cubicBezTo>
                    <a:cubicBezTo>
                      <a:pt x="1" y="382"/>
                      <a:pt x="2" y="485"/>
                      <a:pt x="1" y="552"/>
                    </a:cubicBezTo>
                    <a:cubicBezTo>
                      <a:pt x="1" y="618"/>
                      <a:pt x="0" y="671"/>
                      <a:pt x="1" y="735"/>
                    </a:cubicBezTo>
                    <a:cubicBezTo>
                      <a:pt x="3" y="798"/>
                      <a:pt x="0" y="890"/>
                      <a:pt x="9" y="933"/>
                    </a:cubicBezTo>
                    <a:cubicBezTo>
                      <a:pt x="18" y="976"/>
                      <a:pt x="22" y="976"/>
                      <a:pt x="54" y="992"/>
                    </a:cubicBezTo>
                    <a:cubicBezTo>
                      <a:pt x="86" y="1008"/>
                      <a:pt x="146" y="1021"/>
                      <a:pt x="204" y="1028"/>
                    </a:cubicBezTo>
                    <a:cubicBezTo>
                      <a:pt x="262" y="1035"/>
                      <a:pt x="340" y="1037"/>
                      <a:pt x="405" y="1034"/>
                    </a:cubicBezTo>
                    <a:cubicBezTo>
                      <a:pt x="470" y="1031"/>
                      <a:pt x="549" y="1022"/>
                      <a:pt x="594" y="1013"/>
                    </a:cubicBezTo>
                    <a:cubicBezTo>
                      <a:pt x="639" y="1004"/>
                      <a:pt x="658" y="993"/>
                      <a:pt x="678" y="977"/>
                    </a:cubicBezTo>
                    <a:cubicBezTo>
                      <a:pt x="698" y="961"/>
                      <a:pt x="708" y="957"/>
                      <a:pt x="714" y="918"/>
                    </a:cubicBezTo>
                    <a:cubicBezTo>
                      <a:pt x="720" y="879"/>
                      <a:pt x="716" y="828"/>
                      <a:pt x="714" y="746"/>
                    </a:cubicBezTo>
                    <a:cubicBezTo>
                      <a:pt x="712" y="663"/>
                      <a:pt x="706" y="498"/>
                      <a:pt x="703" y="423"/>
                    </a:cubicBezTo>
                    <a:cubicBezTo>
                      <a:pt x="699" y="348"/>
                      <a:pt x="697" y="322"/>
                      <a:pt x="691" y="295"/>
                    </a:cubicBezTo>
                    <a:cubicBezTo>
                      <a:pt x="686" y="268"/>
                      <a:pt x="676" y="271"/>
                      <a:pt x="669" y="262"/>
                    </a:cubicBezTo>
                    <a:cubicBezTo>
                      <a:pt x="661" y="253"/>
                      <a:pt x="660" y="249"/>
                      <a:pt x="646" y="244"/>
                    </a:cubicBezTo>
                    <a:cubicBezTo>
                      <a:pt x="633" y="238"/>
                      <a:pt x="602" y="233"/>
                      <a:pt x="587" y="229"/>
                    </a:cubicBezTo>
                    <a:cubicBezTo>
                      <a:pt x="573" y="225"/>
                      <a:pt x="567" y="225"/>
                      <a:pt x="557" y="222"/>
                    </a:cubicBezTo>
                    <a:cubicBezTo>
                      <a:pt x="548" y="218"/>
                      <a:pt x="538" y="213"/>
                      <a:pt x="531" y="207"/>
                    </a:cubicBezTo>
                    <a:cubicBezTo>
                      <a:pt x="524" y="201"/>
                      <a:pt x="517" y="195"/>
                      <a:pt x="514" y="187"/>
                    </a:cubicBezTo>
                    <a:cubicBezTo>
                      <a:pt x="511" y="178"/>
                      <a:pt x="508" y="167"/>
                      <a:pt x="512" y="156"/>
                    </a:cubicBezTo>
                    <a:cubicBezTo>
                      <a:pt x="516" y="145"/>
                      <a:pt x="529" y="129"/>
                      <a:pt x="538" y="118"/>
                    </a:cubicBezTo>
                    <a:cubicBezTo>
                      <a:pt x="547" y="107"/>
                      <a:pt x="561" y="102"/>
                      <a:pt x="569" y="92"/>
                    </a:cubicBezTo>
                    <a:cubicBezTo>
                      <a:pt x="577" y="82"/>
                      <a:pt x="586" y="68"/>
                      <a:pt x="586" y="58"/>
                    </a:cubicBezTo>
                    <a:cubicBezTo>
                      <a:pt x="586" y="48"/>
                      <a:pt x="592" y="38"/>
                      <a:pt x="572" y="30"/>
                    </a:cubicBezTo>
                    <a:cubicBezTo>
                      <a:pt x="552" y="22"/>
                      <a:pt x="506" y="15"/>
                      <a:pt x="467" y="10"/>
                    </a:cubicBezTo>
                    <a:cubicBezTo>
                      <a:pt x="428" y="5"/>
                      <a:pt x="383" y="0"/>
                      <a:pt x="337" y="0"/>
                    </a:cubicBezTo>
                    <a:cubicBezTo>
                      <a:pt x="291" y="0"/>
                      <a:pt x="226" y="5"/>
                      <a:pt x="189" y="12"/>
                    </a:cubicBezTo>
                    <a:cubicBezTo>
                      <a:pt x="152" y="19"/>
                      <a:pt x="127" y="29"/>
                      <a:pt x="117" y="42"/>
                    </a:cubicBezTo>
                    <a:cubicBezTo>
                      <a:pt x="107" y="55"/>
                      <a:pt x="122" y="80"/>
                      <a:pt x="128" y="93"/>
                    </a:cubicBezTo>
                    <a:cubicBezTo>
                      <a:pt x="133" y="107"/>
                      <a:pt x="143" y="114"/>
                      <a:pt x="150" y="123"/>
                    </a:cubicBezTo>
                    <a:cubicBezTo>
                      <a:pt x="158" y="132"/>
                      <a:pt x="169" y="140"/>
                      <a:pt x="175" y="147"/>
                    </a:cubicBezTo>
                    <a:cubicBezTo>
                      <a:pt x="180" y="153"/>
                      <a:pt x="183" y="154"/>
                      <a:pt x="184" y="161"/>
                    </a:cubicBezTo>
                    <a:cubicBezTo>
                      <a:pt x="185" y="168"/>
                      <a:pt x="186" y="179"/>
                      <a:pt x="182" y="187"/>
                    </a:cubicBezTo>
                    <a:cubicBezTo>
                      <a:pt x="179" y="195"/>
                      <a:pt x="173" y="202"/>
                      <a:pt x="163" y="209"/>
                    </a:cubicBezTo>
                    <a:cubicBezTo>
                      <a:pt x="154" y="216"/>
                      <a:pt x="140" y="223"/>
                      <a:pt x="128" y="227"/>
                    </a:cubicBezTo>
                    <a:cubicBezTo>
                      <a:pt x="116" y="231"/>
                      <a:pt x="101" y="232"/>
                      <a:pt x="90" y="23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00DA"/>
                  </a:gs>
                  <a:gs pos="100000">
                    <a:srgbClr val="09FFFF"/>
                  </a:gs>
                </a:gsLst>
                <a:lin ang="0" scaled="1"/>
              </a:gradFill>
              <a:ln w="190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" name="Freeform 140"/>
              <p:cNvSpPr>
                <a:spLocks/>
              </p:cNvSpPr>
              <p:nvPr/>
            </p:nvSpPr>
            <p:spPr bwMode="auto">
              <a:xfrm>
                <a:off x="3502" y="364"/>
                <a:ext cx="159" cy="324"/>
              </a:xfrm>
              <a:custGeom>
                <a:avLst/>
                <a:gdLst>
                  <a:gd name="T0" fmla="*/ 14 w 159"/>
                  <a:gd name="T1" fmla="*/ 320 h 324"/>
                  <a:gd name="T2" fmla="*/ 2 w 159"/>
                  <a:gd name="T3" fmla="*/ 294 h 324"/>
                  <a:gd name="T4" fmla="*/ 2 w 159"/>
                  <a:gd name="T5" fmla="*/ 246 h 324"/>
                  <a:gd name="T6" fmla="*/ 12 w 159"/>
                  <a:gd name="T7" fmla="*/ 196 h 324"/>
                  <a:gd name="T8" fmla="*/ 36 w 159"/>
                  <a:gd name="T9" fmla="*/ 132 h 324"/>
                  <a:gd name="T10" fmla="*/ 68 w 159"/>
                  <a:gd name="T11" fmla="*/ 72 h 324"/>
                  <a:gd name="T12" fmla="*/ 94 w 159"/>
                  <a:gd name="T13" fmla="*/ 36 h 324"/>
                  <a:gd name="T14" fmla="*/ 122 w 159"/>
                  <a:gd name="T15" fmla="*/ 6 h 324"/>
                  <a:gd name="T16" fmla="*/ 140 w 159"/>
                  <a:gd name="T17" fmla="*/ 4 h 324"/>
                  <a:gd name="T18" fmla="*/ 154 w 159"/>
                  <a:gd name="T19" fmla="*/ 30 h 324"/>
                  <a:gd name="T20" fmla="*/ 156 w 159"/>
                  <a:gd name="T21" fmla="*/ 84 h 324"/>
                  <a:gd name="T22" fmla="*/ 138 w 159"/>
                  <a:gd name="T23" fmla="*/ 162 h 324"/>
                  <a:gd name="T24" fmla="*/ 117 w 159"/>
                  <a:gd name="T25" fmla="*/ 215 h 324"/>
                  <a:gd name="T26" fmla="*/ 70 w 159"/>
                  <a:gd name="T27" fmla="*/ 284 h 324"/>
                  <a:gd name="T28" fmla="*/ 42 w 159"/>
                  <a:gd name="T29" fmla="*/ 310 h 324"/>
                  <a:gd name="T30" fmla="*/ 14 w 159"/>
                  <a:gd name="T31" fmla="*/ 320 h 32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59"/>
                  <a:gd name="T49" fmla="*/ 0 h 324"/>
                  <a:gd name="T50" fmla="*/ 159 w 159"/>
                  <a:gd name="T51" fmla="*/ 324 h 32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59" h="324">
                    <a:moveTo>
                      <a:pt x="14" y="320"/>
                    </a:moveTo>
                    <a:cubicBezTo>
                      <a:pt x="7" y="317"/>
                      <a:pt x="4" y="306"/>
                      <a:pt x="2" y="294"/>
                    </a:cubicBezTo>
                    <a:cubicBezTo>
                      <a:pt x="0" y="282"/>
                      <a:pt x="0" y="262"/>
                      <a:pt x="2" y="246"/>
                    </a:cubicBezTo>
                    <a:cubicBezTo>
                      <a:pt x="4" y="230"/>
                      <a:pt x="6" y="215"/>
                      <a:pt x="12" y="196"/>
                    </a:cubicBezTo>
                    <a:cubicBezTo>
                      <a:pt x="18" y="177"/>
                      <a:pt x="27" y="153"/>
                      <a:pt x="36" y="132"/>
                    </a:cubicBezTo>
                    <a:cubicBezTo>
                      <a:pt x="45" y="111"/>
                      <a:pt x="58" y="88"/>
                      <a:pt x="68" y="72"/>
                    </a:cubicBezTo>
                    <a:cubicBezTo>
                      <a:pt x="78" y="56"/>
                      <a:pt x="85" y="47"/>
                      <a:pt x="94" y="36"/>
                    </a:cubicBezTo>
                    <a:cubicBezTo>
                      <a:pt x="103" y="25"/>
                      <a:pt x="114" y="11"/>
                      <a:pt x="122" y="6"/>
                    </a:cubicBezTo>
                    <a:cubicBezTo>
                      <a:pt x="130" y="1"/>
                      <a:pt x="135" y="0"/>
                      <a:pt x="140" y="4"/>
                    </a:cubicBezTo>
                    <a:cubicBezTo>
                      <a:pt x="145" y="8"/>
                      <a:pt x="151" y="17"/>
                      <a:pt x="154" y="30"/>
                    </a:cubicBezTo>
                    <a:cubicBezTo>
                      <a:pt x="157" y="43"/>
                      <a:pt x="159" y="62"/>
                      <a:pt x="156" y="84"/>
                    </a:cubicBezTo>
                    <a:cubicBezTo>
                      <a:pt x="153" y="106"/>
                      <a:pt x="144" y="140"/>
                      <a:pt x="138" y="162"/>
                    </a:cubicBezTo>
                    <a:cubicBezTo>
                      <a:pt x="132" y="184"/>
                      <a:pt x="128" y="195"/>
                      <a:pt x="117" y="215"/>
                    </a:cubicBezTo>
                    <a:cubicBezTo>
                      <a:pt x="106" y="235"/>
                      <a:pt x="82" y="268"/>
                      <a:pt x="70" y="284"/>
                    </a:cubicBezTo>
                    <a:cubicBezTo>
                      <a:pt x="58" y="300"/>
                      <a:pt x="51" y="304"/>
                      <a:pt x="42" y="310"/>
                    </a:cubicBezTo>
                    <a:cubicBezTo>
                      <a:pt x="33" y="316"/>
                      <a:pt x="20" y="324"/>
                      <a:pt x="14" y="320"/>
                    </a:cubicBezTo>
                    <a:close/>
                  </a:path>
                </a:pathLst>
              </a:custGeom>
              <a:solidFill>
                <a:srgbClr val="00FFFF"/>
              </a:solidFill>
              <a:ln w="190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" name="Freeform 119"/>
              <p:cNvSpPr>
                <a:spLocks/>
              </p:cNvSpPr>
              <p:nvPr/>
            </p:nvSpPr>
            <p:spPr bwMode="auto">
              <a:xfrm>
                <a:off x="3656" y="694"/>
                <a:ext cx="712" cy="70"/>
              </a:xfrm>
              <a:custGeom>
                <a:avLst/>
                <a:gdLst>
                  <a:gd name="T0" fmla="*/ 0 w 712"/>
                  <a:gd name="T1" fmla="*/ 2 h 70"/>
                  <a:gd name="T2" fmla="*/ 16 w 712"/>
                  <a:gd name="T3" fmla="*/ 29 h 70"/>
                  <a:gd name="T4" fmla="*/ 92 w 712"/>
                  <a:gd name="T5" fmla="*/ 48 h 70"/>
                  <a:gd name="T6" fmla="*/ 212 w 712"/>
                  <a:gd name="T7" fmla="*/ 62 h 70"/>
                  <a:gd name="T8" fmla="*/ 345 w 712"/>
                  <a:gd name="T9" fmla="*/ 69 h 70"/>
                  <a:gd name="T10" fmla="*/ 497 w 712"/>
                  <a:gd name="T11" fmla="*/ 68 h 70"/>
                  <a:gd name="T12" fmla="*/ 606 w 712"/>
                  <a:gd name="T13" fmla="*/ 61 h 70"/>
                  <a:gd name="T14" fmla="*/ 674 w 712"/>
                  <a:gd name="T15" fmla="*/ 49 h 70"/>
                  <a:gd name="T16" fmla="*/ 704 w 712"/>
                  <a:gd name="T17" fmla="*/ 30 h 70"/>
                  <a:gd name="T18" fmla="*/ 712 w 712"/>
                  <a:gd name="T19" fmla="*/ 0 h 7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12"/>
                  <a:gd name="T31" fmla="*/ 0 h 70"/>
                  <a:gd name="T32" fmla="*/ 712 w 712"/>
                  <a:gd name="T33" fmla="*/ 70 h 7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12" h="70">
                    <a:moveTo>
                      <a:pt x="0" y="2"/>
                    </a:moveTo>
                    <a:cubicBezTo>
                      <a:pt x="3" y="6"/>
                      <a:pt x="1" y="21"/>
                      <a:pt x="16" y="29"/>
                    </a:cubicBezTo>
                    <a:cubicBezTo>
                      <a:pt x="31" y="37"/>
                      <a:pt x="59" y="42"/>
                      <a:pt x="92" y="48"/>
                    </a:cubicBezTo>
                    <a:cubicBezTo>
                      <a:pt x="124" y="53"/>
                      <a:pt x="170" y="58"/>
                      <a:pt x="212" y="62"/>
                    </a:cubicBezTo>
                    <a:cubicBezTo>
                      <a:pt x="254" y="65"/>
                      <a:pt x="298" y="69"/>
                      <a:pt x="345" y="69"/>
                    </a:cubicBezTo>
                    <a:cubicBezTo>
                      <a:pt x="392" y="70"/>
                      <a:pt x="453" y="69"/>
                      <a:pt x="497" y="68"/>
                    </a:cubicBezTo>
                    <a:cubicBezTo>
                      <a:pt x="541" y="67"/>
                      <a:pt x="576" y="64"/>
                      <a:pt x="606" y="61"/>
                    </a:cubicBezTo>
                    <a:cubicBezTo>
                      <a:pt x="636" y="58"/>
                      <a:pt x="658" y="54"/>
                      <a:pt x="674" y="49"/>
                    </a:cubicBezTo>
                    <a:cubicBezTo>
                      <a:pt x="690" y="44"/>
                      <a:pt x="698" y="38"/>
                      <a:pt x="704" y="30"/>
                    </a:cubicBezTo>
                    <a:cubicBezTo>
                      <a:pt x="710" y="22"/>
                      <a:pt x="710" y="6"/>
                      <a:pt x="712" y="0"/>
                    </a:cubicBezTo>
                  </a:path>
                </a:pathLst>
              </a:cu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" name="Freeform 120"/>
              <p:cNvSpPr>
                <a:spLocks/>
              </p:cNvSpPr>
              <p:nvPr/>
            </p:nvSpPr>
            <p:spPr bwMode="auto">
              <a:xfrm>
                <a:off x="3652" y="639"/>
                <a:ext cx="714" cy="61"/>
              </a:xfrm>
              <a:custGeom>
                <a:avLst/>
                <a:gdLst>
                  <a:gd name="T0" fmla="*/ 714 w 714"/>
                  <a:gd name="T1" fmla="*/ 61 h 61"/>
                  <a:gd name="T2" fmla="*/ 683 w 714"/>
                  <a:gd name="T3" fmla="*/ 31 h 61"/>
                  <a:gd name="T4" fmla="*/ 625 w 714"/>
                  <a:gd name="T5" fmla="*/ 14 h 61"/>
                  <a:gd name="T6" fmla="*/ 571 w 714"/>
                  <a:gd name="T7" fmla="*/ 10 h 61"/>
                  <a:gd name="T8" fmla="*/ 470 w 714"/>
                  <a:gd name="T9" fmla="*/ 1 h 61"/>
                  <a:gd name="T10" fmla="*/ 349 w 714"/>
                  <a:gd name="T11" fmla="*/ 0 h 61"/>
                  <a:gd name="T12" fmla="*/ 235 w 714"/>
                  <a:gd name="T13" fmla="*/ 1 h 61"/>
                  <a:gd name="T14" fmla="*/ 149 w 714"/>
                  <a:gd name="T15" fmla="*/ 10 h 61"/>
                  <a:gd name="T16" fmla="*/ 63 w 714"/>
                  <a:gd name="T17" fmla="*/ 22 h 61"/>
                  <a:gd name="T18" fmla="*/ 13 w 714"/>
                  <a:gd name="T19" fmla="*/ 38 h 61"/>
                  <a:gd name="T20" fmla="*/ 0 w 714"/>
                  <a:gd name="T21" fmla="*/ 47 h 6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14"/>
                  <a:gd name="T34" fmla="*/ 0 h 61"/>
                  <a:gd name="T35" fmla="*/ 714 w 714"/>
                  <a:gd name="T36" fmla="*/ 61 h 6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14" h="61">
                    <a:moveTo>
                      <a:pt x="714" y="61"/>
                    </a:moveTo>
                    <a:cubicBezTo>
                      <a:pt x="708" y="56"/>
                      <a:pt x="698" y="39"/>
                      <a:pt x="683" y="31"/>
                    </a:cubicBezTo>
                    <a:cubicBezTo>
                      <a:pt x="668" y="23"/>
                      <a:pt x="644" y="17"/>
                      <a:pt x="625" y="14"/>
                    </a:cubicBezTo>
                    <a:cubicBezTo>
                      <a:pt x="606" y="10"/>
                      <a:pt x="596" y="12"/>
                      <a:pt x="571" y="10"/>
                    </a:cubicBezTo>
                    <a:cubicBezTo>
                      <a:pt x="545" y="7"/>
                      <a:pt x="507" y="3"/>
                      <a:pt x="470" y="1"/>
                    </a:cubicBezTo>
                    <a:cubicBezTo>
                      <a:pt x="433" y="0"/>
                      <a:pt x="388" y="0"/>
                      <a:pt x="349" y="0"/>
                    </a:cubicBezTo>
                    <a:cubicBezTo>
                      <a:pt x="310" y="0"/>
                      <a:pt x="268" y="0"/>
                      <a:pt x="235" y="1"/>
                    </a:cubicBezTo>
                    <a:cubicBezTo>
                      <a:pt x="202" y="3"/>
                      <a:pt x="178" y="6"/>
                      <a:pt x="149" y="10"/>
                    </a:cubicBezTo>
                    <a:cubicBezTo>
                      <a:pt x="120" y="13"/>
                      <a:pt x="85" y="17"/>
                      <a:pt x="63" y="22"/>
                    </a:cubicBezTo>
                    <a:cubicBezTo>
                      <a:pt x="41" y="26"/>
                      <a:pt x="23" y="34"/>
                      <a:pt x="13" y="38"/>
                    </a:cubicBezTo>
                    <a:cubicBezTo>
                      <a:pt x="3" y="42"/>
                      <a:pt x="3" y="45"/>
                      <a:pt x="0" y="47"/>
                    </a:cubicBezTo>
                  </a:path>
                </a:pathLst>
              </a:custGeom>
              <a:noFill/>
              <a:ln w="19050">
                <a:solidFill>
                  <a:srgbClr val="0000FF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" name="Freeform 118"/>
              <p:cNvSpPr>
                <a:spLocks/>
              </p:cNvSpPr>
              <p:nvPr/>
            </p:nvSpPr>
            <p:spPr bwMode="auto">
              <a:xfrm>
                <a:off x="3650" y="640"/>
                <a:ext cx="723" cy="124"/>
              </a:xfrm>
              <a:custGeom>
                <a:avLst/>
                <a:gdLst>
                  <a:gd name="T0" fmla="*/ 10 w 723"/>
                  <a:gd name="T1" fmla="*/ 40 h 124"/>
                  <a:gd name="T2" fmla="*/ 4 w 723"/>
                  <a:gd name="T3" fmla="*/ 64 h 124"/>
                  <a:gd name="T4" fmla="*/ 16 w 723"/>
                  <a:gd name="T5" fmla="*/ 80 h 124"/>
                  <a:gd name="T6" fmla="*/ 20 w 723"/>
                  <a:gd name="T7" fmla="*/ 77 h 124"/>
                  <a:gd name="T8" fmla="*/ 100 w 723"/>
                  <a:gd name="T9" fmla="*/ 100 h 124"/>
                  <a:gd name="T10" fmla="*/ 285 w 723"/>
                  <a:gd name="T11" fmla="*/ 121 h 124"/>
                  <a:gd name="T12" fmla="*/ 505 w 723"/>
                  <a:gd name="T13" fmla="*/ 123 h 124"/>
                  <a:gd name="T14" fmla="*/ 615 w 723"/>
                  <a:gd name="T15" fmla="*/ 116 h 124"/>
                  <a:gd name="T16" fmla="*/ 682 w 723"/>
                  <a:gd name="T17" fmla="*/ 101 h 124"/>
                  <a:gd name="T18" fmla="*/ 706 w 723"/>
                  <a:gd name="T19" fmla="*/ 90 h 124"/>
                  <a:gd name="T20" fmla="*/ 718 w 723"/>
                  <a:gd name="T21" fmla="*/ 64 h 124"/>
                  <a:gd name="T22" fmla="*/ 710 w 723"/>
                  <a:gd name="T23" fmla="*/ 42 h 124"/>
                  <a:gd name="T24" fmla="*/ 641 w 723"/>
                  <a:gd name="T25" fmla="*/ 16 h 124"/>
                  <a:gd name="T26" fmla="*/ 541 w 723"/>
                  <a:gd name="T27" fmla="*/ 6 h 124"/>
                  <a:gd name="T28" fmla="*/ 414 w 723"/>
                  <a:gd name="T29" fmla="*/ 1 h 124"/>
                  <a:gd name="T30" fmla="*/ 281 w 723"/>
                  <a:gd name="T31" fmla="*/ 1 h 124"/>
                  <a:gd name="T32" fmla="*/ 167 w 723"/>
                  <a:gd name="T33" fmla="*/ 8 h 124"/>
                  <a:gd name="T34" fmla="*/ 65 w 723"/>
                  <a:gd name="T35" fmla="*/ 23 h 124"/>
                  <a:gd name="T36" fmla="*/ 10 w 723"/>
                  <a:gd name="T37" fmla="*/ 40 h 12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23"/>
                  <a:gd name="T58" fmla="*/ 0 h 124"/>
                  <a:gd name="T59" fmla="*/ 723 w 723"/>
                  <a:gd name="T60" fmla="*/ 124 h 12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23" h="124">
                    <a:moveTo>
                      <a:pt x="10" y="40"/>
                    </a:moveTo>
                    <a:cubicBezTo>
                      <a:pt x="0" y="47"/>
                      <a:pt x="3" y="57"/>
                      <a:pt x="4" y="64"/>
                    </a:cubicBezTo>
                    <a:cubicBezTo>
                      <a:pt x="5" y="71"/>
                      <a:pt x="13" y="78"/>
                      <a:pt x="16" y="80"/>
                    </a:cubicBezTo>
                    <a:cubicBezTo>
                      <a:pt x="19" y="82"/>
                      <a:pt x="6" y="74"/>
                      <a:pt x="20" y="77"/>
                    </a:cubicBezTo>
                    <a:cubicBezTo>
                      <a:pt x="34" y="80"/>
                      <a:pt x="56" y="92"/>
                      <a:pt x="100" y="100"/>
                    </a:cubicBezTo>
                    <a:cubicBezTo>
                      <a:pt x="144" y="108"/>
                      <a:pt x="218" y="117"/>
                      <a:pt x="285" y="121"/>
                    </a:cubicBezTo>
                    <a:cubicBezTo>
                      <a:pt x="352" y="124"/>
                      <a:pt x="449" y="123"/>
                      <a:pt x="505" y="123"/>
                    </a:cubicBezTo>
                    <a:cubicBezTo>
                      <a:pt x="560" y="122"/>
                      <a:pt x="586" y="119"/>
                      <a:pt x="615" y="116"/>
                    </a:cubicBezTo>
                    <a:cubicBezTo>
                      <a:pt x="645" y="112"/>
                      <a:pt x="667" y="105"/>
                      <a:pt x="682" y="101"/>
                    </a:cubicBezTo>
                    <a:cubicBezTo>
                      <a:pt x="697" y="97"/>
                      <a:pt x="700" y="96"/>
                      <a:pt x="706" y="90"/>
                    </a:cubicBezTo>
                    <a:cubicBezTo>
                      <a:pt x="712" y="84"/>
                      <a:pt x="717" y="72"/>
                      <a:pt x="718" y="64"/>
                    </a:cubicBezTo>
                    <a:cubicBezTo>
                      <a:pt x="719" y="56"/>
                      <a:pt x="723" y="50"/>
                      <a:pt x="710" y="42"/>
                    </a:cubicBezTo>
                    <a:cubicBezTo>
                      <a:pt x="697" y="34"/>
                      <a:pt x="669" y="22"/>
                      <a:pt x="641" y="16"/>
                    </a:cubicBezTo>
                    <a:cubicBezTo>
                      <a:pt x="613" y="10"/>
                      <a:pt x="579" y="9"/>
                      <a:pt x="541" y="6"/>
                    </a:cubicBezTo>
                    <a:cubicBezTo>
                      <a:pt x="503" y="3"/>
                      <a:pt x="457" y="1"/>
                      <a:pt x="414" y="1"/>
                    </a:cubicBezTo>
                    <a:cubicBezTo>
                      <a:pt x="371" y="0"/>
                      <a:pt x="323" y="0"/>
                      <a:pt x="281" y="1"/>
                    </a:cubicBezTo>
                    <a:cubicBezTo>
                      <a:pt x="240" y="3"/>
                      <a:pt x="204" y="4"/>
                      <a:pt x="167" y="8"/>
                    </a:cubicBezTo>
                    <a:cubicBezTo>
                      <a:pt x="131" y="11"/>
                      <a:pt x="91" y="18"/>
                      <a:pt x="65" y="23"/>
                    </a:cubicBezTo>
                    <a:cubicBezTo>
                      <a:pt x="39" y="28"/>
                      <a:pt x="20" y="33"/>
                      <a:pt x="10" y="4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3399FF"/>
                  </a:gs>
                  <a:gs pos="100000">
                    <a:srgbClr val="4747FF"/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7" name="Freeform 136"/>
            <p:cNvSpPr>
              <a:spLocks/>
            </p:cNvSpPr>
            <p:nvPr/>
          </p:nvSpPr>
          <p:spPr bwMode="auto">
            <a:xfrm>
              <a:off x="3696" y="436"/>
              <a:ext cx="171" cy="450"/>
            </a:xfrm>
            <a:custGeom>
              <a:avLst/>
              <a:gdLst>
                <a:gd name="T0" fmla="*/ 171 w 171"/>
                <a:gd name="T1" fmla="*/ 0 h 450"/>
                <a:gd name="T2" fmla="*/ 105 w 171"/>
                <a:gd name="T3" fmla="*/ 52 h 450"/>
                <a:gd name="T4" fmla="*/ 32 w 171"/>
                <a:gd name="T5" fmla="*/ 183 h 450"/>
                <a:gd name="T6" fmla="*/ 1 w 171"/>
                <a:gd name="T7" fmla="*/ 352 h 450"/>
                <a:gd name="T8" fmla="*/ 23 w 171"/>
                <a:gd name="T9" fmla="*/ 450 h 4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450"/>
                <a:gd name="T17" fmla="*/ 171 w 171"/>
                <a:gd name="T18" fmla="*/ 450 h 4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450">
                  <a:moveTo>
                    <a:pt x="171" y="0"/>
                  </a:moveTo>
                  <a:cubicBezTo>
                    <a:pt x="160" y="9"/>
                    <a:pt x="128" y="22"/>
                    <a:pt x="105" y="52"/>
                  </a:cubicBezTo>
                  <a:cubicBezTo>
                    <a:pt x="82" y="82"/>
                    <a:pt x="49" y="133"/>
                    <a:pt x="32" y="183"/>
                  </a:cubicBezTo>
                  <a:cubicBezTo>
                    <a:pt x="15" y="233"/>
                    <a:pt x="2" y="308"/>
                    <a:pt x="1" y="352"/>
                  </a:cubicBezTo>
                  <a:cubicBezTo>
                    <a:pt x="0" y="396"/>
                    <a:pt x="19" y="430"/>
                    <a:pt x="23" y="450"/>
                  </a:cubicBezTo>
                </a:path>
              </a:pathLst>
            </a:custGeom>
            <a:noFill/>
            <a:ln w="19050">
              <a:solidFill>
                <a:srgbClr val="0000D2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5716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611560" y="692696"/>
          <a:ext cx="7998229" cy="540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80" name="Презентация" r:id="rId4" imgW="4571966" imgH="3429069" progId="PowerPoint.Show.8">
                  <p:embed/>
                </p:oleObj>
              </mc:Choice>
              <mc:Fallback>
                <p:oleObj name="Презентация" r:id="rId4" imgW="4571966" imgH="3429069" progId="PowerPoint.Show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692696"/>
                        <a:ext cx="7998229" cy="540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0"/>
            <a:ext cx="8515672" cy="1557338"/>
          </a:xfrm>
        </p:spPr>
        <p:txBody>
          <a:bodyPr/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Задача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0" dirty="0" smtClean="0">
                <a:latin typeface="Times New Roman" pitchFamily="18" charset="0"/>
              </a:rPr>
              <a:t>Имеется </a:t>
            </a:r>
            <a:r>
              <a:rPr lang="ru-RU" sz="2400" b="0" dirty="0">
                <a:latin typeface="Times New Roman" pitchFamily="18" charset="0"/>
              </a:rPr>
              <a:t>руда из двух пластов с содержанием меди 6% и 11%. Сколько «бедной» руды надо взять, чтобы получить при смешивании с «богатой» 20 т руды с содержанием меди 8%?</a:t>
            </a:r>
          </a:p>
        </p:txBody>
      </p:sp>
      <p:sp>
        <p:nvSpPr>
          <p:cNvPr id="2263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47664" y="1556792"/>
            <a:ext cx="6215608" cy="4848944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</a:rPr>
              <a:t>                         Аналитическая </a:t>
            </a:r>
            <a:r>
              <a:rPr lang="ru-RU" sz="2400" dirty="0">
                <a:solidFill>
                  <a:srgbClr val="C00000"/>
                </a:solidFill>
                <a:latin typeface="Times New Roman" pitchFamily="18" charset="0"/>
              </a:rPr>
              <a:t>модель: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2000" dirty="0">
                <a:latin typeface="Times New Roman" pitchFamily="18" charset="0"/>
              </a:rPr>
              <a:t>Переведем проценты в дроби: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2000" dirty="0">
                <a:latin typeface="Times New Roman" pitchFamily="18" charset="0"/>
              </a:rPr>
              <a:t>6%=0,06;  </a:t>
            </a:r>
            <a:r>
              <a:rPr lang="ru-RU" sz="2000" dirty="0" smtClean="0">
                <a:latin typeface="Times New Roman" pitchFamily="18" charset="0"/>
              </a:rPr>
              <a:t>       11</a:t>
            </a:r>
            <a:r>
              <a:rPr lang="ru-RU" sz="2000" dirty="0">
                <a:latin typeface="Times New Roman" pitchFamily="18" charset="0"/>
              </a:rPr>
              <a:t>%=0,11</a:t>
            </a:r>
            <a:r>
              <a:rPr lang="ru-RU" sz="2000" dirty="0" smtClean="0">
                <a:latin typeface="Times New Roman" pitchFamily="18" charset="0"/>
              </a:rPr>
              <a:t>;          </a:t>
            </a:r>
            <a:r>
              <a:rPr lang="ru-RU" sz="2000" dirty="0">
                <a:latin typeface="Times New Roman" pitchFamily="18" charset="0"/>
              </a:rPr>
              <a:t>8%=0,08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000" dirty="0">
                <a:latin typeface="Times New Roman" pitchFamily="18" charset="0"/>
              </a:rPr>
              <a:t>Пусть надо взять </a:t>
            </a:r>
            <a:r>
              <a:rPr lang="ru-RU" sz="2000" b="1" i="1" dirty="0" err="1">
                <a:latin typeface="Times New Roman" pitchFamily="18" charset="0"/>
              </a:rPr>
              <a:t>х</a:t>
            </a:r>
            <a:r>
              <a:rPr lang="ru-RU" sz="2000" dirty="0">
                <a:latin typeface="Times New Roman" pitchFamily="18" charset="0"/>
              </a:rPr>
              <a:t> т «бедной» руды, </a:t>
            </a:r>
            <a:r>
              <a:rPr lang="ru-RU" sz="2000" dirty="0" smtClean="0">
                <a:latin typeface="Times New Roman" pitchFamily="18" charset="0"/>
              </a:rPr>
              <a:t>которая </a:t>
            </a:r>
            <a:r>
              <a:rPr lang="ru-RU" sz="2000" dirty="0">
                <a:latin typeface="Times New Roman" pitchFamily="18" charset="0"/>
              </a:rPr>
              <a:t>будет содержать </a:t>
            </a:r>
            <a:r>
              <a:rPr lang="ru-RU" sz="2000" dirty="0" smtClean="0">
                <a:latin typeface="Times New Roman" pitchFamily="18" charset="0"/>
              </a:rPr>
              <a:t>      </a:t>
            </a:r>
            <a:r>
              <a:rPr lang="ru-RU" sz="2000" b="1" i="1" dirty="0" smtClean="0">
                <a:latin typeface="Times New Roman" pitchFamily="18" charset="0"/>
              </a:rPr>
              <a:t>0,06х </a:t>
            </a:r>
            <a:r>
              <a:rPr lang="ru-RU" sz="2000" dirty="0">
                <a:latin typeface="Times New Roman" pitchFamily="18" charset="0"/>
              </a:rPr>
              <a:t>т меди,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000" dirty="0">
                <a:latin typeface="Times New Roman" pitchFamily="18" charset="0"/>
              </a:rPr>
              <a:t> а «богатой» руды надо взять </a:t>
            </a:r>
            <a:r>
              <a:rPr lang="ru-RU" sz="2000" b="1" i="1" dirty="0">
                <a:latin typeface="Times New Roman" pitchFamily="18" charset="0"/>
              </a:rPr>
              <a:t>(20-х) </a:t>
            </a:r>
            <a:r>
              <a:rPr lang="ru-RU" sz="2000" dirty="0">
                <a:latin typeface="Times New Roman" pitchFamily="18" charset="0"/>
              </a:rPr>
              <a:t>т, </a:t>
            </a:r>
            <a:r>
              <a:rPr lang="ru-RU" sz="2000" dirty="0" smtClean="0">
                <a:latin typeface="Times New Roman" pitchFamily="18" charset="0"/>
              </a:rPr>
              <a:t>которая </a:t>
            </a:r>
            <a:r>
              <a:rPr lang="ru-RU" sz="2000" dirty="0">
                <a:latin typeface="Times New Roman" pitchFamily="18" charset="0"/>
              </a:rPr>
              <a:t>будет содержать </a:t>
            </a:r>
            <a:r>
              <a:rPr lang="ru-RU" sz="2000" dirty="0" smtClean="0">
                <a:latin typeface="Times New Roman" pitchFamily="18" charset="0"/>
              </a:rPr>
              <a:t>    </a:t>
            </a:r>
            <a:r>
              <a:rPr lang="ru-RU" sz="2000" b="1" i="1" dirty="0" smtClean="0">
                <a:latin typeface="Times New Roman" pitchFamily="18" charset="0"/>
              </a:rPr>
              <a:t>0,11(20 </a:t>
            </a:r>
            <a:r>
              <a:rPr lang="ru-RU" sz="2000" b="1" i="1" dirty="0">
                <a:latin typeface="Times New Roman" pitchFamily="18" charset="0"/>
              </a:rPr>
              <a:t>- </a:t>
            </a:r>
            <a:r>
              <a:rPr lang="ru-RU" sz="2000" b="1" i="1" dirty="0" err="1">
                <a:latin typeface="Times New Roman" pitchFamily="18" charset="0"/>
              </a:rPr>
              <a:t>х</a:t>
            </a:r>
            <a:r>
              <a:rPr lang="ru-RU" sz="2000" b="1" i="1" dirty="0">
                <a:latin typeface="Times New Roman" pitchFamily="18" charset="0"/>
              </a:rPr>
              <a:t>) </a:t>
            </a:r>
            <a:r>
              <a:rPr lang="ru-RU" sz="2000" dirty="0">
                <a:latin typeface="Times New Roman" pitchFamily="18" charset="0"/>
              </a:rPr>
              <a:t>т </a:t>
            </a:r>
            <a:r>
              <a:rPr lang="ru-RU" sz="2000" dirty="0" smtClean="0">
                <a:latin typeface="Times New Roman" pitchFamily="18" charset="0"/>
              </a:rPr>
              <a:t>меди</a:t>
            </a:r>
            <a:r>
              <a:rPr lang="ru-RU" sz="2000" dirty="0">
                <a:latin typeface="Times New Roman" pitchFamily="18" charset="0"/>
              </a:rPr>
              <a:t>. 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2000" dirty="0">
                <a:latin typeface="Times New Roman" pitchFamily="18" charset="0"/>
              </a:rPr>
              <a:t>Так как получившиеся 20 т руды </a:t>
            </a:r>
            <a:r>
              <a:rPr lang="ru-RU" sz="2000" dirty="0" smtClean="0">
                <a:latin typeface="Times New Roman" pitchFamily="18" charset="0"/>
              </a:rPr>
              <a:t>будут </a:t>
            </a:r>
            <a:r>
              <a:rPr lang="ru-RU" sz="2000" dirty="0">
                <a:latin typeface="Times New Roman" pitchFamily="18" charset="0"/>
              </a:rPr>
              <a:t>содержать </a:t>
            </a:r>
            <a:r>
              <a:rPr lang="ru-RU" sz="2000" b="1" i="1" dirty="0">
                <a:latin typeface="Times New Roman" pitchFamily="18" charset="0"/>
              </a:rPr>
              <a:t>20*0,08</a:t>
            </a:r>
            <a:r>
              <a:rPr lang="ru-RU" sz="2000" dirty="0">
                <a:latin typeface="Times New Roman" pitchFamily="18" charset="0"/>
              </a:rPr>
              <a:t> т меди, </a:t>
            </a:r>
            <a:endParaRPr lang="ru-RU" sz="2000" dirty="0" smtClean="0">
              <a:latin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000" dirty="0" smtClean="0">
                <a:latin typeface="Times New Roman" pitchFamily="18" charset="0"/>
              </a:rPr>
              <a:t>то </a:t>
            </a:r>
            <a:r>
              <a:rPr lang="ru-RU" sz="2000" dirty="0">
                <a:latin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</a:rPr>
              <a:t>получим </a:t>
            </a:r>
            <a:r>
              <a:rPr lang="ru-RU" sz="2000" dirty="0">
                <a:latin typeface="Times New Roman" pitchFamily="18" charset="0"/>
              </a:rPr>
              <a:t>уравнение: 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2000" b="1" i="1" dirty="0">
                <a:latin typeface="Times New Roman" pitchFamily="18" charset="0"/>
              </a:rPr>
              <a:t>0,06х + 0,11(20 - </a:t>
            </a:r>
            <a:r>
              <a:rPr lang="ru-RU" sz="2000" b="1" i="1" dirty="0" err="1">
                <a:latin typeface="Times New Roman" pitchFamily="18" charset="0"/>
              </a:rPr>
              <a:t>х</a:t>
            </a:r>
            <a:r>
              <a:rPr lang="ru-RU" sz="2000" b="1" i="1" dirty="0">
                <a:latin typeface="Times New Roman" pitchFamily="18" charset="0"/>
              </a:rPr>
              <a:t>) = </a:t>
            </a:r>
            <a:r>
              <a:rPr lang="ru-RU" sz="2000" b="1" i="1" dirty="0" smtClean="0">
                <a:latin typeface="Times New Roman" pitchFamily="18" charset="0"/>
              </a:rPr>
              <a:t>20*0,08</a:t>
            </a:r>
            <a:endParaRPr lang="ru-RU" sz="2000" b="1" i="1" dirty="0">
              <a:latin typeface="Times New Roman" pitchFamily="18" charset="0"/>
            </a:endParaRP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2000" b="1" i="1" dirty="0" err="1" smtClean="0">
                <a:latin typeface="Times New Roman" pitchFamily="18" charset="0"/>
              </a:rPr>
              <a:t>х</a:t>
            </a:r>
            <a:r>
              <a:rPr lang="ru-RU" sz="2000" b="1" i="1" dirty="0" smtClean="0">
                <a:latin typeface="Times New Roman" pitchFamily="18" charset="0"/>
              </a:rPr>
              <a:t> </a:t>
            </a:r>
            <a:r>
              <a:rPr lang="ru-RU" sz="2000" b="1" i="1" dirty="0">
                <a:latin typeface="Times New Roman" pitchFamily="18" charset="0"/>
              </a:rPr>
              <a:t>= </a:t>
            </a:r>
            <a:r>
              <a:rPr lang="ru-RU" sz="2000" b="1" i="1" dirty="0" smtClean="0">
                <a:latin typeface="Times New Roman" pitchFamily="18" charset="0"/>
              </a:rPr>
              <a:t>12 </a:t>
            </a:r>
            <a:endParaRPr lang="ru-RU" sz="2000" b="1" i="1" dirty="0">
              <a:latin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2000" dirty="0" smtClean="0">
              <a:latin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2000" dirty="0" smtClean="0">
              <a:latin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000" dirty="0" smtClean="0">
                <a:latin typeface="Times New Roman" pitchFamily="18" charset="0"/>
              </a:rPr>
              <a:t>Ответ</a:t>
            </a:r>
            <a:r>
              <a:rPr lang="ru-RU" sz="2000" dirty="0">
                <a:latin typeface="Times New Roman" pitchFamily="18" charset="0"/>
              </a:rPr>
              <a:t>:  12т руды с 6% содержанием меди</a:t>
            </a:r>
          </a:p>
        </p:txBody>
      </p:sp>
      <p:pic>
        <p:nvPicPr>
          <p:cNvPr id="226308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1520" y="1556792"/>
            <a:ext cx="1772867" cy="1080715"/>
          </a:xfrm>
          <a:noFill/>
          <a:ln/>
        </p:spPr>
      </p:pic>
      <p:pic>
        <p:nvPicPr>
          <p:cNvPr id="226309" name="Picture 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033144" y="5301208"/>
            <a:ext cx="1907656" cy="1166225"/>
          </a:xfrm>
          <a:noFill/>
          <a:ln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6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26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26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26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26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263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263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263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263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263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70696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Задача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Имеется два раствора некоторого вещества. 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Один 15%-ный, а второй 65%-ный.  Сколько нужно взять литров каждого раствора, чтобы получить 200л раствора, содержание вещества в котором равно 30%?</a:t>
            </a:r>
            <a:endParaRPr lang="ru-RU" sz="2800" b="1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20000"/>
              </a:lnSpc>
              <a:buNone/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Решение </a:t>
            </a:r>
          </a:p>
          <a:p>
            <a:pPr algn="ctr">
              <a:lnSpc>
                <a:spcPct val="120000"/>
              </a:lnSpc>
              <a:buNone/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(применение линейного уравнения)</a:t>
            </a:r>
          </a:p>
          <a:p>
            <a:pPr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Пусть надо взять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л первого раствора и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(200-х)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л второго, тогда кислоты будет взято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0,15х+0,65(200-х)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или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0,3∙200.</a:t>
            </a:r>
          </a:p>
          <a:p>
            <a:pPr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Составим уравнение 	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0,15х+0,65(200-х)=60</a:t>
            </a:r>
          </a:p>
          <a:p>
            <a:pPr algn="just">
              <a:buNone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					х=140</a:t>
            </a:r>
          </a:p>
          <a:p>
            <a:pPr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140 л первого раствора</a:t>
            </a:r>
          </a:p>
          <a:p>
            <a:pPr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200-140=60 (л) второго раствора</a:t>
            </a:r>
          </a:p>
          <a:p>
            <a:pPr algn="just"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Ответ:  140литров,    60литров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8194" name="Picture 2" descr="http://t1.gstatic.com/images?q=tbn:ANd9GcSePduMf5DFVb2mDoJgdOB39MCPkHaajlOgX306sH1PUcxq5zyUoW-6aR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5301208"/>
            <a:ext cx="1833309" cy="124607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706960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ru-RU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Задача </a:t>
            </a:r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2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Даны 2 куска с различным содержанием золота. Первый, массой 1 кг, содержит 50% золота. Второй, массой 2 кг, содержит 20%  золота. Сколько процентов золота будет содержать сплав из этих кусков?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Решение</a:t>
            </a:r>
          </a:p>
          <a:p>
            <a:pPr algn="ctr">
              <a:buNone/>
            </a:pPr>
            <a:r>
              <a:rPr lang="ru-RU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(арифметический способ)</a:t>
            </a:r>
          </a:p>
          <a:p>
            <a:pPr algn="ctr">
              <a:buNone/>
            </a:pPr>
            <a:endParaRPr lang="ru-RU" sz="2000" b="1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000" b="1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3:100=0,03(кг) сплава приходится на 1%.</a:t>
            </a:r>
          </a:p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Сплав содержит 0,9: 0,03=30% золота в сплаве.</a:t>
            </a:r>
          </a:p>
          <a:p>
            <a:pPr algn="just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Ответ: 30%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6" name="Рисунок 5" descr="slitk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48264" y="5229200"/>
            <a:ext cx="1584176" cy="106263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475656" y="3140968"/>
          <a:ext cx="6264699" cy="13681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92"/>
                <a:gridCol w="2232248"/>
                <a:gridCol w="2304259"/>
              </a:tblGrid>
              <a:tr h="342038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C00000"/>
                          </a:solidFill>
                        </a:rPr>
                        <a:t>Кусок</a:t>
                      </a:r>
                      <a:endParaRPr lang="ru-RU" sz="16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C00000"/>
                          </a:solidFill>
                        </a:rPr>
                        <a:t>Масса куска, кг</a:t>
                      </a:r>
                      <a:endParaRPr lang="ru-RU" sz="16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C00000"/>
                          </a:solidFill>
                        </a:rPr>
                        <a:t>Масса золота, кг</a:t>
                      </a:r>
                      <a:endParaRPr lang="ru-RU" sz="16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</a:tr>
              <a:tr h="342038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 Кусок 1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1</a:t>
                      </a:r>
                      <a:endParaRPr lang="ru-RU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1∙ 0,5=0,5</a:t>
                      </a:r>
                      <a:endParaRPr lang="ru-RU" sz="1600" b="1" dirty="0"/>
                    </a:p>
                  </a:txBody>
                  <a:tcPr anchor="ctr"/>
                </a:tc>
              </a:tr>
              <a:tr h="342038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 Кусок 2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2</a:t>
                      </a:r>
                      <a:endParaRPr lang="ru-RU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0,2∙ 2=0,4</a:t>
                      </a:r>
                      <a:endParaRPr lang="ru-RU" sz="1600" b="1" dirty="0"/>
                    </a:p>
                  </a:txBody>
                  <a:tcPr anchor="ctr"/>
                </a:tc>
              </a:tr>
              <a:tr h="342038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 Сплав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1+2=3</a:t>
                      </a:r>
                      <a:endParaRPr lang="ru-RU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0,5+0,4=0,9</a:t>
                      </a:r>
                      <a:endParaRPr lang="ru-RU" sz="1600" b="1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332656"/>
            <a:ext cx="8183880" cy="612068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Задача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Смешали 4 литра 15-процентного водного раствора некоторого вещества 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 6 литрами 25-процентного водного раствора того же вещества.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Сколько процентов составляет концентрация полученного раствора?</a:t>
            </a:r>
          </a:p>
          <a:p>
            <a:pPr algn="ctr">
              <a:buNone/>
            </a:pPr>
            <a:endParaRPr lang="ru-RU" sz="2400" b="1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Решение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(применением линейного уравнения)</a:t>
            </a:r>
          </a:p>
          <a:p>
            <a:pPr algn="just"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4 + 6 =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         ⇒        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= 10;</a:t>
            </a:r>
          </a:p>
          <a:p>
            <a:pPr algn="ctr">
              <a:buNone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0,6 + 1,5 = у        ⇒      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= 2,1.</a:t>
            </a:r>
          </a:p>
          <a:p>
            <a:pPr algn="ctr">
              <a:buNone/>
            </a:pP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= 2,1 : 10 = 0,21</a:t>
            </a:r>
          </a:p>
          <a:p>
            <a:pPr algn="ctr">
              <a:buNone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0,21 · 100 = 21%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Ответ: 21%</a:t>
            </a:r>
          </a:p>
          <a:p>
            <a:pPr algn="just">
              <a:buNone/>
            </a:pPr>
            <a:endParaRPr lang="ru-RU" sz="2000" b="1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187625" y="2924944"/>
          <a:ext cx="6456039" cy="1800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2013"/>
                <a:gridCol w="2152013"/>
                <a:gridCol w="2152013"/>
              </a:tblGrid>
              <a:tr h="590492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C00000"/>
                          </a:solidFill>
                        </a:rPr>
                        <a:t>Растворы</a:t>
                      </a:r>
                      <a:endParaRPr lang="ru-RU" sz="1600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Общая масса, кг</a:t>
                      </a:r>
                      <a:endParaRPr lang="ru-RU" sz="16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Масса </a:t>
                      </a:r>
                      <a:r>
                        <a:rPr lang="ru-RU" sz="1600" b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чистого вещества, кг</a:t>
                      </a:r>
                      <a:endParaRPr lang="ru-RU" sz="16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0323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Раствор 1 </a:t>
                      </a:r>
                      <a:r>
                        <a:rPr lang="ru-RU" sz="1600" b="1" dirty="0" smtClean="0">
                          <a:latin typeface="Times New Roman"/>
                          <a:ea typeface="Calibri"/>
                          <a:cs typeface="Times New Roman"/>
                        </a:rPr>
                        <a:t> (</a:t>
                      </a: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15%)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0,15 · 4 = 0,6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03236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Раствор </a:t>
                      </a:r>
                      <a:r>
                        <a:rPr lang="ru-RU" sz="1600" b="1" dirty="0" smtClean="0">
                          <a:latin typeface="Times New Roman"/>
                          <a:ea typeface="Calibri"/>
                          <a:cs typeface="Times New Roman"/>
                        </a:rPr>
                        <a:t>2  </a:t>
                      </a: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(25%)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Times New Roman"/>
                          <a:ea typeface="Calibri"/>
                          <a:cs typeface="Times New Roman"/>
                        </a:rPr>
                        <a:t>0,25 · 6 = 1,5</a:t>
                      </a:r>
                      <a:endParaRPr lang="ru-RU" sz="1600" b="1" dirty="0" smtClean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40323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Раствор 3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х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у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260648"/>
            <a:ext cx="7772400" cy="1484313"/>
          </a:xfrm>
        </p:spPr>
        <p:txBody>
          <a:bodyPr/>
          <a:lstStyle/>
          <a:p>
            <a:r>
              <a:rPr lang="ru-RU" sz="2400" b="0" dirty="0" smtClean="0">
                <a:solidFill>
                  <a:srgbClr val="FF0000"/>
                </a:solidFill>
                <a:latin typeface="Times New Roman" pitchFamily="18" charset="0"/>
              </a:rPr>
              <a:t>Задача 5. </a:t>
            </a:r>
            <a:r>
              <a:rPr lang="ru-RU" sz="2400" b="0" dirty="0" smtClean="0">
                <a:latin typeface="Times New Roman" pitchFamily="18" charset="0"/>
              </a:rPr>
              <a:t>Имеются </a:t>
            </a:r>
            <a:r>
              <a:rPr lang="ru-RU" sz="2400" b="0" dirty="0">
                <a:latin typeface="Times New Roman" pitchFamily="18" charset="0"/>
              </a:rPr>
              <a:t>два сплава меди со свинцом. Один сплав содержит 15% меди, а другой 65%. Сколько нужно взять каждого сплава, чтобы получилось 200г сплава, содержащего 30% меди?</a:t>
            </a:r>
          </a:p>
        </p:txBody>
      </p:sp>
      <p:sp>
        <p:nvSpPr>
          <p:cNvPr id="1966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7544" y="1628800"/>
            <a:ext cx="8676456" cy="5229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000" dirty="0" smtClean="0">
                <a:latin typeface="Times New Roman" pitchFamily="18" charset="0"/>
              </a:rPr>
              <a:t>1. Изобразим сплавы в виде прямоугольников </a:t>
            </a:r>
          </a:p>
          <a:p>
            <a:pPr>
              <a:lnSpc>
                <a:spcPct val="90000"/>
              </a:lnSpc>
              <a:buNone/>
            </a:pPr>
            <a:r>
              <a:rPr lang="ru-RU" sz="1400" dirty="0" smtClean="0">
                <a:latin typeface="Times New Roman" pitchFamily="18" charset="0"/>
              </a:rPr>
              <a:t>         М                            С                                М        С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800" dirty="0" smtClean="0">
                <a:latin typeface="Times New Roman" pitchFamily="18" charset="0"/>
              </a:rPr>
              <a:t>                   +               =</a:t>
            </a:r>
            <a:r>
              <a:rPr lang="ru-RU" sz="2000" dirty="0" smtClean="0">
                <a:latin typeface="Times New Roman" pitchFamily="18" charset="0"/>
              </a:rPr>
              <a:t>            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000" dirty="0" smtClean="0">
                <a:latin typeface="Times New Roman" pitchFamily="18" charset="0"/>
              </a:rPr>
              <a:t>          </a:t>
            </a:r>
            <a:r>
              <a:rPr lang="ru-RU" sz="2000" dirty="0" err="1" smtClean="0">
                <a:latin typeface="Times New Roman" pitchFamily="18" charset="0"/>
              </a:rPr>
              <a:t>х</a:t>
            </a:r>
            <a:r>
              <a:rPr lang="ru-RU" sz="2000" dirty="0" smtClean="0">
                <a:latin typeface="Times New Roman" pitchFamily="18" charset="0"/>
              </a:rPr>
              <a:t>(г)           (200 –</a:t>
            </a:r>
            <a:r>
              <a:rPr lang="ru-RU" sz="2000" dirty="0" err="1" smtClean="0">
                <a:latin typeface="Times New Roman" pitchFamily="18" charset="0"/>
              </a:rPr>
              <a:t>х</a:t>
            </a:r>
            <a:r>
              <a:rPr lang="ru-RU" sz="2000" dirty="0" smtClean="0">
                <a:latin typeface="Times New Roman" pitchFamily="18" charset="0"/>
              </a:rPr>
              <a:t>) (г)         200 (г)  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000" dirty="0" smtClean="0">
                <a:latin typeface="Times New Roman" pitchFamily="18" charset="0"/>
              </a:rPr>
              <a:t>   </a:t>
            </a:r>
            <a:r>
              <a:rPr lang="ru-RU" sz="2000" b="1" i="1" dirty="0" smtClean="0">
                <a:latin typeface="Times New Roman" pitchFamily="18" charset="0"/>
              </a:rPr>
              <a:t>0,15х  + 0,65(200 – </a:t>
            </a:r>
            <a:r>
              <a:rPr lang="ru-RU" sz="2000" b="1" i="1" dirty="0" err="1" smtClean="0">
                <a:latin typeface="Times New Roman" pitchFamily="18" charset="0"/>
              </a:rPr>
              <a:t>х</a:t>
            </a:r>
            <a:r>
              <a:rPr lang="ru-RU" sz="2000" b="1" i="1" dirty="0" smtClean="0">
                <a:latin typeface="Times New Roman" pitchFamily="18" charset="0"/>
              </a:rPr>
              <a:t>)  = 0,3 *200</a:t>
            </a:r>
            <a:r>
              <a:rPr lang="ru-RU" sz="2000" dirty="0" smtClean="0">
                <a:latin typeface="Times New Roman" pitchFamily="18" charset="0"/>
              </a:rPr>
              <a:t>           </a:t>
            </a:r>
            <a:r>
              <a:rPr lang="ru-RU" sz="2000" dirty="0" err="1" smtClean="0">
                <a:latin typeface="Times New Roman" pitchFamily="18" charset="0"/>
              </a:rPr>
              <a:t>х</a:t>
            </a:r>
            <a:r>
              <a:rPr lang="ru-RU" sz="2000" dirty="0" smtClean="0">
                <a:latin typeface="Times New Roman" pitchFamily="18" charset="0"/>
              </a:rPr>
              <a:t> = 140                                                 </a:t>
            </a:r>
          </a:p>
          <a:p>
            <a:pPr>
              <a:lnSpc>
                <a:spcPct val="90000"/>
              </a:lnSpc>
              <a:buNone/>
            </a:pPr>
            <a:r>
              <a:rPr lang="ru-RU" sz="2000" dirty="0" smtClean="0">
                <a:latin typeface="Times New Roman" pitchFamily="18" charset="0"/>
              </a:rPr>
              <a:t>2. Обозначим</a:t>
            </a:r>
          </a:p>
          <a:p>
            <a:pPr>
              <a:lnSpc>
                <a:spcPct val="90000"/>
              </a:lnSpc>
              <a:buNone/>
            </a:pPr>
            <a:r>
              <a:rPr lang="ru-RU" sz="1400" dirty="0" smtClean="0">
                <a:latin typeface="Times New Roman" pitchFamily="18" charset="0"/>
              </a:rPr>
              <a:t>        М                            С                            М         С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800" dirty="0" smtClean="0">
                <a:latin typeface="Times New Roman" pitchFamily="18" charset="0"/>
              </a:rPr>
              <a:t>                   +              =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800" dirty="0" smtClean="0">
                <a:latin typeface="Times New Roman" pitchFamily="18" charset="0"/>
              </a:rPr>
              <a:t>      </a:t>
            </a:r>
            <a:r>
              <a:rPr lang="ru-RU" sz="2000" dirty="0" err="1" smtClean="0">
                <a:latin typeface="Times New Roman" pitchFamily="18" charset="0"/>
              </a:rPr>
              <a:t>х</a:t>
            </a:r>
            <a:r>
              <a:rPr lang="ru-RU" sz="2000" dirty="0" smtClean="0">
                <a:latin typeface="Times New Roman" pitchFamily="18" charset="0"/>
              </a:rPr>
              <a:t>(г)                    у(г)                  200(г)                                 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000" dirty="0" smtClean="0">
                <a:latin typeface="Times New Roman" pitchFamily="18" charset="0"/>
              </a:rPr>
              <a:t>    </a:t>
            </a:r>
            <a:r>
              <a:rPr lang="ru-RU" sz="2000" dirty="0" err="1" smtClean="0">
                <a:latin typeface="Times New Roman" pitchFamily="18" charset="0"/>
              </a:rPr>
              <a:t>х</a:t>
            </a:r>
            <a:r>
              <a:rPr lang="ru-RU" sz="2000" dirty="0" smtClean="0">
                <a:latin typeface="Times New Roman" pitchFamily="18" charset="0"/>
              </a:rPr>
              <a:t> + у = 200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000" dirty="0" smtClean="0">
                <a:latin typeface="Times New Roman" pitchFamily="18" charset="0"/>
              </a:rPr>
              <a:t>    0,15х  + 0,65у  =0,3 *200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000" dirty="0" smtClean="0">
                <a:latin typeface="Times New Roman" pitchFamily="18" charset="0"/>
              </a:rPr>
              <a:t>                  </a:t>
            </a:r>
            <a:r>
              <a:rPr lang="ru-RU" sz="2000" dirty="0" err="1" smtClean="0">
                <a:latin typeface="Times New Roman" pitchFamily="18" charset="0"/>
              </a:rPr>
              <a:t>х</a:t>
            </a:r>
            <a:r>
              <a:rPr lang="ru-RU" sz="2000" dirty="0" smtClean="0">
                <a:latin typeface="Times New Roman" pitchFamily="18" charset="0"/>
              </a:rPr>
              <a:t> = 140  и у = 60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400" dirty="0" smtClean="0">
                <a:latin typeface="Times New Roman" pitchFamily="18" charset="0"/>
              </a:rPr>
              <a:t>                                             Ответ: 140г меди и 60г свинца                  </a:t>
            </a:r>
            <a:endParaRPr lang="ru-RU" sz="2400" dirty="0">
              <a:latin typeface="Times New Roman" pitchFamily="18" charset="0"/>
            </a:endParaRPr>
          </a:p>
        </p:txBody>
      </p:sp>
      <p:sp>
        <p:nvSpPr>
          <p:cNvPr id="196644" name="Rectangle 36"/>
          <p:cNvSpPr>
            <a:spLocks noChangeArrowheads="1"/>
          </p:cNvSpPr>
          <p:nvPr/>
        </p:nvSpPr>
        <p:spPr bwMode="auto">
          <a:xfrm>
            <a:off x="683568" y="2276872"/>
            <a:ext cx="576262" cy="457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ru-RU" sz="1600" dirty="0" smtClean="0"/>
              <a:t>15%     </a:t>
            </a:r>
            <a:endParaRPr lang="ru-RU" sz="1600" dirty="0"/>
          </a:p>
        </p:txBody>
      </p:sp>
      <p:sp>
        <p:nvSpPr>
          <p:cNvPr id="196645" name="Rectangle 37"/>
          <p:cNvSpPr>
            <a:spLocks noChangeArrowheads="1"/>
          </p:cNvSpPr>
          <p:nvPr/>
        </p:nvSpPr>
        <p:spPr bwMode="auto">
          <a:xfrm>
            <a:off x="1259632" y="2276872"/>
            <a:ext cx="457200" cy="457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ru-RU" sz="1200"/>
              <a:t>         </a:t>
            </a:r>
            <a:endParaRPr lang="ru-RU"/>
          </a:p>
        </p:txBody>
      </p:sp>
      <p:sp>
        <p:nvSpPr>
          <p:cNvPr id="196648" name="Rectangle 40"/>
          <p:cNvSpPr>
            <a:spLocks noChangeArrowheads="1"/>
          </p:cNvSpPr>
          <p:nvPr/>
        </p:nvSpPr>
        <p:spPr bwMode="auto">
          <a:xfrm>
            <a:off x="2195736" y="2276872"/>
            <a:ext cx="571500" cy="457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ru-RU" sz="1600" dirty="0"/>
              <a:t>65%     </a:t>
            </a:r>
          </a:p>
        </p:txBody>
      </p:sp>
      <p:sp>
        <p:nvSpPr>
          <p:cNvPr id="196649" name="Rectangle 41"/>
          <p:cNvSpPr>
            <a:spLocks noChangeArrowheads="1"/>
          </p:cNvSpPr>
          <p:nvPr/>
        </p:nvSpPr>
        <p:spPr bwMode="auto">
          <a:xfrm>
            <a:off x="2771800" y="2276872"/>
            <a:ext cx="504825" cy="457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ru-RU" sz="1200"/>
              <a:t>     </a:t>
            </a:r>
            <a:endParaRPr lang="ru-RU"/>
          </a:p>
        </p:txBody>
      </p:sp>
      <p:sp>
        <p:nvSpPr>
          <p:cNvPr id="196650" name="Rectangle 42"/>
          <p:cNvSpPr>
            <a:spLocks noChangeArrowheads="1"/>
          </p:cNvSpPr>
          <p:nvPr/>
        </p:nvSpPr>
        <p:spPr bwMode="auto">
          <a:xfrm>
            <a:off x="3779912" y="2276872"/>
            <a:ext cx="576064" cy="457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ru-RU" sz="1600" dirty="0"/>
              <a:t>30%</a:t>
            </a:r>
          </a:p>
        </p:txBody>
      </p:sp>
      <p:sp>
        <p:nvSpPr>
          <p:cNvPr id="196653" name="Rectangle 45"/>
          <p:cNvSpPr>
            <a:spLocks noChangeArrowheads="1"/>
          </p:cNvSpPr>
          <p:nvPr/>
        </p:nvSpPr>
        <p:spPr bwMode="auto">
          <a:xfrm>
            <a:off x="4283968" y="2276872"/>
            <a:ext cx="431800" cy="457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ru-RU" sz="1200"/>
              <a:t>    </a:t>
            </a:r>
            <a:endParaRPr lang="ru-RU"/>
          </a:p>
        </p:txBody>
      </p:sp>
      <p:sp>
        <p:nvSpPr>
          <p:cNvPr id="196693" name="Rectangle 85"/>
          <p:cNvSpPr>
            <a:spLocks noChangeArrowheads="1"/>
          </p:cNvSpPr>
          <p:nvPr/>
        </p:nvSpPr>
        <p:spPr bwMode="auto">
          <a:xfrm>
            <a:off x="684213" y="4005263"/>
            <a:ext cx="576262" cy="457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ru-RU" sz="1600" dirty="0"/>
              <a:t>15%     </a:t>
            </a:r>
          </a:p>
        </p:txBody>
      </p:sp>
      <p:sp>
        <p:nvSpPr>
          <p:cNvPr id="196694" name="Rectangle 86"/>
          <p:cNvSpPr>
            <a:spLocks noChangeArrowheads="1"/>
          </p:cNvSpPr>
          <p:nvPr/>
        </p:nvSpPr>
        <p:spPr bwMode="auto">
          <a:xfrm>
            <a:off x="1258888" y="4005263"/>
            <a:ext cx="457200" cy="457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ru-RU" sz="1200"/>
              <a:t>         </a:t>
            </a:r>
            <a:endParaRPr lang="ru-RU"/>
          </a:p>
        </p:txBody>
      </p:sp>
      <p:sp>
        <p:nvSpPr>
          <p:cNvPr id="196695" name="Rectangle 87"/>
          <p:cNvSpPr>
            <a:spLocks noChangeArrowheads="1"/>
          </p:cNvSpPr>
          <p:nvPr/>
        </p:nvSpPr>
        <p:spPr bwMode="auto">
          <a:xfrm>
            <a:off x="2051050" y="4005263"/>
            <a:ext cx="571500" cy="457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ru-RU" sz="1600" dirty="0"/>
              <a:t>65%     </a:t>
            </a:r>
          </a:p>
        </p:txBody>
      </p:sp>
      <p:sp>
        <p:nvSpPr>
          <p:cNvPr id="196696" name="Rectangle 88"/>
          <p:cNvSpPr>
            <a:spLocks noChangeArrowheads="1"/>
          </p:cNvSpPr>
          <p:nvPr/>
        </p:nvSpPr>
        <p:spPr bwMode="auto">
          <a:xfrm>
            <a:off x="2627313" y="4005263"/>
            <a:ext cx="504825" cy="457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ru-RU" sz="1200"/>
              <a:t>     </a:t>
            </a:r>
            <a:endParaRPr lang="ru-RU"/>
          </a:p>
        </p:txBody>
      </p:sp>
      <p:sp>
        <p:nvSpPr>
          <p:cNvPr id="196697" name="Rectangle 89"/>
          <p:cNvSpPr>
            <a:spLocks noChangeArrowheads="1"/>
          </p:cNvSpPr>
          <p:nvPr/>
        </p:nvSpPr>
        <p:spPr bwMode="auto">
          <a:xfrm>
            <a:off x="3563888" y="4077072"/>
            <a:ext cx="648022" cy="457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ru-RU" sz="1600" dirty="0"/>
              <a:t>30%</a:t>
            </a:r>
          </a:p>
        </p:txBody>
      </p:sp>
      <p:sp>
        <p:nvSpPr>
          <p:cNvPr id="196698" name="Rectangle 90"/>
          <p:cNvSpPr>
            <a:spLocks noChangeArrowheads="1"/>
          </p:cNvSpPr>
          <p:nvPr/>
        </p:nvSpPr>
        <p:spPr bwMode="auto">
          <a:xfrm>
            <a:off x="4067944" y="4077072"/>
            <a:ext cx="431800" cy="457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ru-RU" sz="1200"/>
              <a:t>    </a:t>
            </a:r>
            <a:endParaRPr lang="ru-RU"/>
          </a:p>
        </p:txBody>
      </p:sp>
      <p:sp>
        <p:nvSpPr>
          <p:cNvPr id="196706" name="Line 98"/>
          <p:cNvSpPr>
            <a:spLocks noChangeShapeType="1"/>
          </p:cNvSpPr>
          <p:nvPr/>
        </p:nvSpPr>
        <p:spPr bwMode="auto">
          <a:xfrm>
            <a:off x="4427984" y="3284984"/>
            <a:ext cx="36004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196711" name="AutoShape 103"/>
          <p:cNvSpPr>
            <a:spLocks/>
          </p:cNvSpPr>
          <p:nvPr/>
        </p:nvSpPr>
        <p:spPr bwMode="auto">
          <a:xfrm>
            <a:off x="709857" y="4869160"/>
            <a:ext cx="45719" cy="1008112"/>
          </a:xfrm>
          <a:prstGeom prst="leftBrace">
            <a:avLst>
              <a:gd name="adj1" fmla="val 33242"/>
              <a:gd name="adj2" fmla="val 50000"/>
            </a:avLst>
          </a:prstGeom>
          <a:solidFill>
            <a:schemeClr val="tx1"/>
          </a:solidFill>
          <a:ln w="12700" cap="sq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96719" name="Picture 11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020272" y="2636912"/>
            <a:ext cx="1711343" cy="1292300"/>
          </a:xfrm>
          <a:noFill/>
          <a:ln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6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6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6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6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6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6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96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96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966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966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966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966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966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966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4643</TotalTime>
  <Words>1681</Words>
  <Application>Microsoft Macintosh PowerPoint</Application>
  <PresentationFormat>Экран (4:3)</PresentationFormat>
  <Paragraphs>383</Paragraphs>
  <Slides>25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25</vt:i4>
      </vt:variant>
    </vt:vector>
  </HeadingPairs>
  <TitlesOfParts>
    <vt:vector size="28" baseType="lpstr">
      <vt:lpstr>Оформление по умолчанию</vt:lpstr>
      <vt:lpstr>Презентация</vt:lpstr>
      <vt:lpstr>Формула</vt:lpstr>
      <vt:lpstr>Презентация PowerPoint</vt:lpstr>
      <vt:lpstr>Презентация PowerPoint</vt:lpstr>
      <vt:lpstr>2.Определения и обозначения    Процентным содержанием (концентрацией)  вещества в смеси называется отношение его массы к общей массе всей смеси.   (если в 120 г воды добавим 30 г поваренной соли, то общая масса раствора станет 150 г, а концентрация соли в растворе 30:150=0,2  - дробью или 20%) </vt:lpstr>
      <vt:lpstr>Презентация PowerPoint</vt:lpstr>
      <vt:lpstr>Задача 1  Имеется руда из двух пластов с содержанием меди 6% и 11%. Сколько «бедной» руды надо взять, чтобы получить при смешивании с «богатой» 20 т руды с содержанием меди 8%?</vt:lpstr>
      <vt:lpstr>Презентация PowerPoint</vt:lpstr>
      <vt:lpstr>Презентация PowerPoint</vt:lpstr>
      <vt:lpstr>Презентация PowerPoint</vt:lpstr>
      <vt:lpstr>Задача 5. Имеются два сплава меди со свинцом. Один сплав содержит 15% меди, а другой 65%. Сколько нужно взять каждого сплава, чтобы получилось 200г сплава, содержащего 30% меди?</vt:lpstr>
      <vt:lpstr>Определите, какая масса 10% и 70% раствора лимонной кислоты потребуется для приготовления 100г 20% раствора.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MoBIL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</dc:creator>
  <cp:lastModifiedBy>v b</cp:lastModifiedBy>
  <cp:revision>137</cp:revision>
  <dcterms:created xsi:type="dcterms:W3CDTF">2012-03-09T18:42:21Z</dcterms:created>
  <dcterms:modified xsi:type="dcterms:W3CDTF">2016-01-09T14:06:48Z</dcterms:modified>
</cp:coreProperties>
</file>