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2" r:id="rId3"/>
    <p:sldId id="260" r:id="rId4"/>
    <p:sldId id="290" r:id="rId5"/>
    <p:sldId id="259" r:id="rId6"/>
    <p:sldId id="283" r:id="rId7"/>
    <p:sldId id="295" r:id="rId8"/>
    <p:sldId id="291" r:id="rId9"/>
    <p:sldId id="277" r:id="rId10"/>
    <p:sldId id="294" r:id="rId11"/>
    <p:sldId id="270" r:id="rId12"/>
    <p:sldId id="296" r:id="rId13"/>
    <p:sldId id="275" r:id="rId14"/>
    <p:sldId id="262" r:id="rId15"/>
    <p:sldId id="288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BAA4FA-1681-482D-BC7A-A8C8E10336B8}">
          <p14:sldIdLst>
            <p14:sldId id="256"/>
            <p14:sldId id="292"/>
            <p14:sldId id="260"/>
            <p14:sldId id="290"/>
            <p14:sldId id="259"/>
            <p14:sldId id="283"/>
            <p14:sldId id="295"/>
            <p14:sldId id="291"/>
            <p14:sldId id="277"/>
            <p14:sldId id="294"/>
            <p14:sldId id="270"/>
            <p14:sldId id="296"/>
            <p14:sldId id="275"/>
            <p14:sldId id="262"/>
            <p14:sldId id="288"/>
          </p14:sldIdLst>
        </p14:section>
        <p14:section name="Раздел без заголовка" id="{FC5D89FD-A959-4430-9F48-A1F6B03E6A3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5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06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5364C-768B-4635-BC65-39D66EDCDA1C}" type="doc">
      <dgm:prSet loTypeId="urn:microsoft.com/office/officeart/2005/8/layout/cycle7" loCatId="cycle" qsTypeId="urn:microsoft.com/office/officeart/2005/8/quickstyle/3d3" qsCatId="3D" csTypeId="urn:microsoft.com/office/officeart/2005/8/colors/colorful1#1" csCatId="colorful" phldr="1"/>
      <dgm:spPr/>
    </dgm:pt>
    <dgm:pt modelId="{980FA137-464F-49D2-96DE-D69240069150}">
      <dgm:prSet phldrT="[Текст]" custT="1"/>
      <dgm:spPr/>
      <dgm:t>
        <a:bodyPr/>
        <a:lstStyle/>
        <a:p>
          <a:r>
            <a:rPr lang="ru-RU" sz="2000" b="1" dirty="0" smtClean="0"/>
            <a:t>Постепенное  заполнение группы</a:t>
          </a:r>
          <a:endParaRPr lang="ru-RU" sz="2000" b="1" dirty="0"/>
        </a:p>
      </dgm:t>
    </dgm:pt>
    <dgm:pt modelId="{98F8A5D9-3DAD-4813-AECD-EE86E4CA12CA}" type="parTrans" cxnId="{59ACC96D-C47C-48B8-BCF3-92F2AF21E443}">
      <dgm:prSet/>
      <dgm:spPr/>
      <dgm:t>
        <a:bodyPr/>
        <a:lstStyle/>
        <a:p>
          <a:endParaRPr lang="ru-RU"/>
        </a:p>
      </dgm:t>
    </dgm:pt>
    <dgm:pt modelId="{297EA51F-1757-43D2-B91E-1C9D78EB787A}" type="sibTrans" cxnId="{59ACC96D-C47C-48B8-BCF3-92F2AF21E443}">
      <dgm:prSet/>
      <dgm:spPr/>
      <dgm:t>
        <a:bodyPr/>
        <a:lstStyle/>
        <a:p>
          <a:endParaRPr lang="ru-RU"/>
        </a:p>
      </dgm:t>
    </dgm:pt>
    <dgm:pt modelId="{89528705-19A0-4665-96DD-690D407A83BB}">
      <dgm:prSet phldrT="[Текст]" custT="1"/>
      <dgm:spPr/>
      <dgm:t>
        <a:bodyPr/>
        <a:lstStyle/>
        <a:p>
          <a:r>
            <a:rPr lang="ru-RU" sz="2000" b="1" dirty="0" smtClean="0"/>
            <a:t>Учет индивидуальных особенностей</a:t>
          </a:r>
          <a:endParaRPr lang="ru-RU" sz="2000" b="1" dirty="0"/>
        </a:p>
      </dgm:t>
    </dgm:pt>
    <dgm:pt modelId="{3AC27EA1-7100-435A-A03E-B1CD037D65B0}" type="parTrans" cxnId="{4AC95063-F10E-4039-BC17-5B6E68EF3958}">
      <dgm:prSet/>
      <dgm:spPr/>
      <dgm:t>
        <a:bodyPr/>
        <a:lstStyle/>
        <a:p>
          <a:endParaRPr lang="ru-RU"/>
        </a:p>
      </dgm:t>
    </dgm:pt>
    <dgm:pt modelId="{7C5D6D35-2968-4A9D-9A42-B394B6FC815A}" type="sibTrans" cxnId="{4AC95063-F10E-4039-BC17-5B6E68EF3958}">
      <dgm:prSet/>
      <dgm:spPr/>
      <dgm:t>
        <a:bodyPr/>
        <a:lstStyle/>
        <a:p>
          <a:endParaRPr lang="ru-RU"/>
        </a:p>
      </dgm:t>
    </dgm:pt>
    <dgm:pt modelId="{4E12A1F3-48CF-461C-AA7A-36C0039E39E2}">
      <dgm:prSet phldrT="[Текст]" custT="1"/>
      <dgm:spPr/>
      <dgm:t>
        <a:bodyPr/>
        <a:lstStyle/>
        <a:p>
          <a:r>
            <a:rPr lang="ru-RU" sz="2000" b="1" dirty="0" smtClean="0"/>
            <a:t>Контроль состояния ребенка</a:t>
          </a:r>
          <a:endParaRPr lang="ru-RU" sz="2000" b="1" dirty="0"/>
        </a:p>
      </dgm:t>
    </dgm:pt>
    <dgm:pt modelId="{1EF1F3D5-0794-45AB-8F6C-AB0F59D3C30E}" type="parTrans" cxnId="{2336B649-DD1E-4BAF-9DD8-E4A297BD6EE8}">
      <dgm:prSet/>
      <dgm:spPr/>
      <dgm:t>
        <a:bodyPr/>
        <a:lstStyle/>
        <a:p>
          <a:endParaRPr lang="ru-RU"/>
        </a:p>
      </dgm:t>
    </dgm:pt>
    <dgm:pt modelId="{CBDAF468-2C1F-4F1D-BB58-E2CB231BF87B}" type="sibTrans" cxnId="{2336B649-DD1E-4BAF-9DD8-E4A297BD6EE8}">
      <dgm:prSet/>
      <dgm:spPr/>
      <dgm:t>
        <a:bodyPr/>
        <a:lstStyle/>
        <a:p>
          <a:endParaRPr lang="ru-RU"/>
        </a:p>
      </dgm:t>
    </dgm:pt>
    <dgm:pt modelId="{524F698C-191E-4049-BF23-CF54B00C373B}">
      <dgm:prSet custT="1"/>
      <dgm:spPr/>
      <dgm:t>
        <a:bodyPr/>
        <a:lstStyle/>
        <a:p>
          <a:r>
            <a:rPr lang="ru-RU" sz="2000" b="1" dirty="0" smtClean="0"/>
            <a:t>Гибкий режим пребывания</a:t>
          </a:r>
          <a:endParaRPr lang="ru-RU" sz="2000" b="1" dirty="0"/>
        </a:p>
      </dgm:t>
    </dgm:pt>
    <dgm:pt modelId="{541B0D10-2F62-4BC9-AEE8-D6402A2E0FC7}" type="parTrans" cxnId="{DB43FC4D-1706-4B6C-8157-56CB2FB9B9A4}">
      <dgm:prSet/>
      <dgm:spPr/>
      <dgm:t>
        <a:bodyPr/>
        <a:lstStyle/>
        <a:p>
          <a:endParaRPr lang="ru-RU"/>
        </a:p>
      </dgm:t>
    </dgm:pt>
    <dgm:pt modelId="{D98AECAA-395E-4E52-ABC8-547668401C04}" type="sibTrans" cxnId="{DB43FC4D-1706-4B6C-8157-56CB2FB9B9A4}">
      <dgm:prSet/>
      <dgm:spPr/>
      <dgm:t>
        <a:bodyPr/>
        <a:lstStyle/>
        <a:p>
          <a:endParaRPr lang="ru-RU"/>
        </a:p>
      </dgm:t>
    </dgm:pt>
    <dgm:pt modelId="{05CC6A1D-FBE0-4BC7-8348-234FDD6C1FC4}" type="pres">
      <dgm:prSet presAssocID="{2EE5364C-768B-4635-BC65-39D66EDCDA1C}" presName="Name0" presStyleCnt="0">
        <dgm:presLayoutVars>
          <dgm:dir/>
          <dgm:resizeHandles val="exact"/>
        </dgm:presLayoutVars>
      </dgm:prSet>
      <dgm:spPr/>
    </dgm:pt>
    <dgm:pt modelId="{155052A2-8700-4687-AE31-76822CF889F8}" type="pres">
      <dgm:prSet presAssocID="{980FA137-464F-49D2-96DE-D69240069150}" presName="node" presStyleLbl="node1" presStyleIdx="0" presStyleCnt="4" custScaleX="157218" custRadScaleRad="101632" custRadScaleInc="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597DD-B3A2-477F-9D83-1C91796C3F6C}" type="pres">
      <dgm:prSet presAssocID="{297EA51F-1757-43D2-B91E-1C9D78EB787A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CB39518-76BC-46E1-9E9F-794B191ED1E1}" type="pres">
      <dgm:prSet presAssocID="{297EA51F-1757-43D2-B91E-1C9D78EB787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5526BAE-7EBC-4967-8C3D-1B5ADE5E1CA2}" type="pres">
      <dgm:prSet presAssocID="{524F698C-191E-4049-BF23-CF54B00C373B}" presName="node" presStyleLbl="node1" presStyleIdx="1" presStyleCnt="4" custScaleX="135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90833-A761-4CAD-BABE-B40386E2FF61}" type="pres">
      <dgm:prSet presAssocID="{D98AECAA-395E-4E52-ABC8-547668401C04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8E68B4D-2EA0-49C7-8A58-D79E733FF4AA}" type="pres">
      <dgm:prSet presAssocID="{D98AECAA-395E-4E52-ABC8-547668401C04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88F1341-010A-4EEA-8FEE-C9A7DAC47DE0}" type="pres">
      <dgm:prSet presAssocID="{89528705-19A0-4665-96DD-690D407A83BB}" presName="node" presStyleLbl="node1" presStyleIdx="2" presStyleCnt="4" custScaleX="143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3188E-B719-48C8-A960-CA60F849DDAB}" type="pres">
      <dgm:prSet presAssocID="{7C5D6D35-2968-4A9D-9A42-B394B6FC815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1E4107A-D425-434F-BDDD-2C5D92E8AD51}" type="pres">
      <dgm:prSet presAssocID="{7C5D6D35-2968-4A9D-9A42-B394B6FC815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BAAF264-C4A3-462B-B5D2-6815503895EF}" type="pres">
      <dgm:prSet presAssocID="{4E12A1F3-48CF-461C-AA7A-36C0039E39E2}" presName="node" presStyleLbl="node1" presStyleIdx="3" presStyleCnt="4" custScaleX="128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B5EF0-09A5-4AF1-AB10-106475DDFB64}" type="pres">
      <dgm:prSet presAssocID="{CBDAF468-2C1F-4F1D-BB58-E2CB231BF87B}" presName="sibTrans" presStyleLbl="sibTrans2D1" presStyleIdx="3" presStyleCnt="4"/>
      <dgm:spPr/>
      <dgm:t>
        <a:bodyPr/>
        <a:lstStyle/>
        <a:p>
          <a:endParaRPr lang="ru-RU"/>
        </a:p>
      </dgm:t>
    </dgm:pt>
    <dgm:pt modelId="{98864F70-2A44-4699-A4D5-4204C5FE194F}" type="pres">
      <dgm:prSet presAssocID="{CBDAF468-2C1F-4F1D-BB58-E2CB231BF87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AC6B445-120B-4B7F-9B79-73A39F05B9BE}" type="presOf" srcId="{4E12A1F3-48CF-461C-AA7A-36C0039E39E2}" destId="{ABAAF264-C4A3-462B-B5D2-6815503895EF}" srcOrd="0" destOrd="0" presId="urn:microsoft.com/office/officeart/2005/8/layout/cycle7"/>
    <dgm:cxn modelId="{04909915-1A4B-4904-9856-CB8C979DA42C}" type="presOf" srcId="{89528705-19A0-4665-96DD-690D407A83BB}" destId="{B88F1341-010A-4EEA-8FEE-C9A7DAC47DE0}" srcOrd="0" destOrd="0" presId="urn:microsoft.com/office/officeart/2005/8/layout/cycle7"/>
    <dgm:cxn modelId="{BE79DB0E-1CDD-4CCE-BC01-BEBD0F4C63A4}" type="presOf" srcId="{D98AECAA-395E-4E52-ABC8-547668401C04}" destId="{AA290833-A761-4CAD-BABE-B40386E2FF61}" srcOrd="0" destOrd="0" presId="urn:microsoft.com/office/officeart/2005/8/layout/cycle7"/>
    <dgm:cxn modelId="{D2CAAC0F-10D3-45CE-9CAB-00DBB489FFDD}" type="presOf" srcId="{297EA51F-1757-43D2-B91E-1C9D78EB787A}" destId="{4B7597DD-B3A2-477F-9D83-1C91796C3F6C}" srcOrd="0" destOrd="0" presId="urn:microsoft.com/office/officeart/2005/8/layout/cycle7"/>
    <dgm:cxn modelId="{81B99A67-99F9-4010-912A-DF3C8251D46F}" type="presOf" srcId="{7C5D6D35-2968-4A9D-9A42-B394B6FC815A}" destId="{D1E4107A-D425-434F-BDDD-2C5D92E8AD51}" srcOrd="1" destOrd="0" presId="urn:microsoft.com/office/officeart/2005/8/layout/cycle7"/>
    <dgm:cxn modelId="{F2DEDE89-2BCB-42F2-9930-06FE86D0DCE0}" type="presOf" srcId="{CBDAF468-2C1F-4F1D-BB58-E2CB231BF87B}" destId="{043B5EF0-09A5-4AF1-AB10-106475DDFB64}" srcOrd="0" destOrd="0" presId="urn:microsoft.com/office/officeart/2005/8/layout/cycle7"/>
    <dgm:cxn modelId="{4AC95063-F10E-4039-BC17-5B6E68EF3958}" srcId="{2EE5364C-768B-4635-BC65-39D66EDCDA1C}" destId="{89528705-19A0-4665-96DD-690D407A83BB}" srcOrd="2" destOrd="0" parTransId="{3AC27EA1-7100-435A-A03E-B1CD037D65B0}" sibTransId="{7C5D6D35-2968-4A9D-9A42-B394B6FC815A}"/>
    <dgm:cxn modelId="{DB43FC4D-1706-4B6C-8157-56CB2FB9B9A4}" srcId="{2EE5364C-768B-4635-BC65-39D66EDCDA1C}" destId="{524F698C-191E-4049-BF23-CF54B00C373B}" srcOrd="1" destOrd="0" parTransId="{541B0D10-2F62-4BC9-AEE8-D6402A2E0FC7}" sibTransId="{D98AECAA-395E-4E52-ABC8-547668401C04}"/>
    <dgm:cxn modelId="{59ACC96D-C47C-48B8-BCF3-92F2AF21E443}" srcId="{2EE5364C-768B-4635-BC65-39D66EDCDA1C}" destId="{980FA137-464F-49D2-96DE-D69240069150}" srcOrd="0" destOrd="0" parTransId="{98F8A5D9-3DAD-4813-AECD-EE86E4CA12CA}" sibTransId="{297EA51F-1757-43D2-B91E-1C9D78EB787A}"/>
    <dgm:cxn modelId="{48E06906-C7A9-464D-A603-EF6E2A499356}" type="presOf" srcId="{7C5D6D35-2968-4A9D-9A42-B394B6FC815A}" destId="{B353188E-B719-48C8-A960-CA60F849DDAB}" srcOrd="0" destOrd="0" presId="urn:microsoft.com/office/officeart/2005/8/layout/cycle7"/>
    <dgm:cxn modelId="{2336B649-DD1E-4BAF-9DD8-E4A297BD6EE8}" srcId="{2EE5364C-768B-4635-BC65-39D66EDCDA1C}" destId="{4E12A1F3-48CF-461C-AA7A-36C0039E39E2}" srcOrd="3" destOrd="0" parTransId="{1EF1F3D5-0794-45AB-8F6C-AB0F59D3C30E}" sibTransId="{CBDAF468-2C1F-4F1D-BB58-E2CB231BF87B}"/>
    <dgm:cxn modelId="{A1428D31-B3C5-41FB-AAAA-F153D63D0B62}" type="presOf" srcId="{2EE5364C-768B-4635-BC65-39D66EDCDA1C}" destId="{05CC6A1D-FBE0-4BC7-8348-234FDD6C1FC4}" srcOrd="0" destOrd="0" presId="urn:microsoft.com/office/officeart/2005/8/layout/cycle7"/>
    <dgm:cxn modelId="{F09C781A-8D19-43BF-8C54-1B9D421FB926}" type="presOf" srcId="{CBDAF468-2C1F-4F1D-BB58-E2CB231BF87B}" destId="{98864F70-2A44-4699-A4D5-4204C5FE194F}" srcOrd="1" destOrd="0" presId="urn:microsoft.com/office/officeart/2005/8/layout/cycle7"/>
    <dgm:cxn modelId="{02E921B1-8208-499C-A908-CDF3C2887FA0}" type="presOf" srcId="{524F698C-191E-4049-BF23-CF54B00C373B}" destId="{15526BAE-7EBC-4967-8C3D-1B5ADE5E1CA2}" srcOrd="0" destOrd="0" presId="urn:microsoft.com/office/officeart/2005/8/layout/cycle7"/>
    <dgm:cxn modelId="{F698F4D2-651C-4092-97F8-40A8D7C41B5B}" type="presOf" srcId="{297EA51F-1757-43D2-B91E-1C9D78EB787A}" destId="{8CB39518-76BC-46E1-9E9F-794B191ED1E1}" srcOrd="1" destOrd="0" presId="urn:microsoft.com/office/officeart/2005/8/layout/cycle7"/>
    <dgm:cxn modelId="{4665250C-309B-4B9B-A220-AEA3493D53EE}" type="presOf" srcId="{980FA137-464F-49D2-96DE-D69240069150}" destId="{155052A2-8700-4687-AE31-76822CF889F8}" srcOrd="0" destOrd="0" presId="urn:microsoft.com/office/officeart/2005/8/layout/cycle7"/>
    <dgm:cxn modelId="{BAA19210-C66D-451C-9A00-E4F3DE4FFFE6}" type="presOf" srcId="{D98AECAA-395E-4E52-ABC8-547668401C04}" destId="{78E68B4D-2EA0-49C7-8A58-D79E733FF4AA}" srcOrd="1" destOrd="0" presId="urn:microsoft.com/office/officeart/2005/8/layout/cycle7"/>
    <dgm:cxn modelId="{CAE0FB45-7A67-4893-A173-EF4C411A1270}" type="presParOf" srcId="{05CC6A1D-FBE0-4BC7-8348-234FDD6C1FC4}" destId="{155052A2-8700-4687-AE31-76822CF889F8}" srcOrd="0" destOrd="0" presId="urn:microsoft.com/office/officeart/2005/8/layout/cycle7"/>
    <dgm:cxn modelId="{ABD43E4E-B190-42DA-8A8E-264A1CDAB312}" type="presParOf" srcId="{05CC6A1D-FBE0-4BC7-8348-234FDD6C1FC4}" destId="{4B7597DD-B3A2-477F-9D83-1C91796C3F6C}" srcOrd="1" destOrd="0" presId="urn:microsoft.com/office/officeart/2005/8/layout/cycle7"/>
    <dgm:cxn modelId="{8A8E63B9-8B7D-4C94-97C1-AA740BD68232}" type="presParOf" srcId="{4B7597DD-B3A2-477F-9D83-1C91796C3F6C}" destId="{8CB39518-76BC-46E1-9E9F-794B191ED1E1}" srcOrd="0" destOrd="0" presId="urn:microsoft.com/office/officeart/2005/8/layout/cycle7"/>
    <dgm:cxn modelId="{279C6D40-405D-4805-A52E-F8CC23B925B1}" type="presParOf" srcId="{05CC6A1D-FBE0-4BC7-8348-234FDD6C1FC4}" destId="{15526BAE-7EBC-4967-8C3D-1B5ADE5E1CA2}" srcOrd="2" destOrd="0" presId="urn:microsoft.com/office/officeart/2005/8/layout/cycle7"/>
    <dgm:cxn modelId="{808E331D-C94B-4F59-9AEC-5FAD9CA65228}" type="presParOf" srcId="{05CC6A1D-FBE0-4BC7-8348-234FDD6C1FC4}" destId="{AA290833-A761-4CAD-BABE-B40386E2FF61}" srcOrd="3" destOrd="0" presId="urn:microsoft.com/office/officeart/2005/8/layout/cycle7"/>
    <dgm:cxn modelId="{5E15BE37-19C5-4FF7-851E-23F386663E3B}" type="presParOf" srcId="{AA290833-A761-4CAD-BABE-B40386E2FF61}" destId="{78E68B4D-2EA0-49C7-8A58-D79E733FF4AA}" srcOrd="0" destOrd="0" presId="urn:microsoft.com/office/officeart/2005/8/layout/cycle7"/>
    <dgm:cxn modelId="{557AEB66-D5DE-4199-9A59-DFC84373B67E}" type="presParOf" srcId="{05CC6A1D-FBE0-4BC7-8348-234FDD6C1FC4}" destId="{B88F1341-010A-4EEA-8FEE-C9A7DAC47DE0}" srcOrd="4" destOrd="0" presId="urn:microsoft.com/office/officeart/2005/8/layout/cycle7"/>
    <dgm:cxn modelId="{3976408E-3627-492A-B05F-8A434BE8B2AD}" type="presParOf" srcId="{05CC6A1D-FBE0-4BC7-8348-234FDD6C1FC4}" destId="{B353188E-B719-48C8-A960-CA60F849DDAB}" srcOrd="5" destOrd="0" presId="urn:microsoft.com/office/officeart/2005/8/layout/cycle7"/>
    <dgm:cxn modelId="{E38AE9D4-1131-45C2-8A5D-61BA1C838E15}" type="presParOf" srcId="{B353188E-B719-48C8-A960-CA60F849DDAB}" destId="{D1E4107A-D425-434F-BDDD-2C5D92E8AD51}" srcOrd="0" destOrd="0" presId="urn:microsoft.com/office/officeart/2005/8/layout/cycle7"/>
    <dgm:cxn modelId="{B254C08C-19D0-4221-A9D7-67CC8332EECE}" type="presParOf" srcId="{05CC6A1D-FBE0-4BC7-8348-234FDD6C1FC4}" destId="{ABAAF264-C4A3-462B-B5D2-6815503895EF}" srcOrd="6" destOrd="0" presId="urn:microsoft.com/office/officeart/2005/8/layout/cycle7"/>
    <dgm:cxn modelId="{4DCD93FC-ABD5-4BF3-8B48-2AADA0D2D387}" type="presParOf" srcId="{05CC6A1D-FBE0-4BC7-8348-234FDD6C1FC4}" destId="{043B5EF0-09A5-4AF1-AB10-106475DDFB64}" srcOrd="7" destOrd="0" presId="urn:microsoft.com/office/officeart/2005/8/layout/cycle7"/>
    <dgm:cxn modelId="{12D360C6-90CC-43B3-A171-7014CC238C9F}" type="presParOf" srcId="{043B5EF0-09A5-4AF1-AB10-106475DDFB64}" destId="{98864F70-2A44-4699-A4D5-4204C5FE194F}" srcOrd="0" destOrd="0" presId="urn:microsoft.com/office/officeart/2005/8/layout/cycle7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4D1813-5C16-4C4A-8A06-67EE4B7B7C83}" type="doc">
      <dgm:prSet loTypeId="urn:microsoft.com/office/officeart/2008/layout/HexagonCluster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833282-F0B9-452D-81C1-466F4F6D2EE5}">
      <dgm:prSet/>
      <dgm:spPr/>
      <dgm:t>
        <a:bodyPr/>
        <a:lstStyle/>
        <a:p>
          <a:pPr rtl="0"/>
          <a:endParaRPr lang="ru-RU"/>
        </a:p>
      </dgm:t>
    </dgm:pt>
    <dgm:pt modelId="{B56EEF45-65F1-4314-B85D-34B6BCABA78A}" type="parTrans" cxnId="{CA0683AC-B431-4484-82E2-861B2C80708D}">
      <dgm:prSet/>
      <dgm:spPr/>
      <dgm:t>
        <a:bodyPr/>
        <a:lstStyle/>
        <a:p>
          <a:endParaRPr lang="ru-RU"/>
        </a:p>
      </dgm:t>
    </dgm:pt>
    <dgm:pt modelId="{F0402597-842D-4B66-B2DF-FD26C7C90E40}" type="sibTrans" cxnId="{CA0683AC-B431-4484-82E2-861B2C80708D}">
      <dgm:prSet/>
      <dgm:spPr/>
      <dgm:t>
        <a:bodyPr/>
        <a:lstStyle/>
        <a:p>
          <a:endParaRPr lang="ru-RU"/>
        </a:p>
      </dgm:t>
    </dgm:pt>
    <dgm:pt modelId="{67C97A03-EF1C-4008-AAAB-0D02626D9523}">
      <dgm:prSet custT="1"/>
      <dgm:spPr/>
      <dgm:t>
        <a:bodyPr/>
        <a:lstStyle/>
        <a:p>
          <a:pPr rtl="0"/>
          <a:r>
            <a:rPr lang="ru-RU" sz="2000" b="1" dirty="0" smtClean="0"/>
            <a:t>- Шумовые игрушки</a:t>
          </a:r>
          <a:r>
            <a:rPr lang="ru-RU" sz="2000" dirty="0" smtClean="0"/>
            <a:t>. Наиболее эффективным, а иногда и единственным прием работы при адаптации детей раннего возраста является игровая терапия, проводимая как в индивидуальной, так и в групповой форме. </a:t>
          </a:r>
          <a:r>
            <a:rPr lang="ru-RU" sz="2000" i="1" dirty="0" smtClean="0"/>
            <a:t>Ш</a:t>
          </a:r>
          <a:r>
            <a:rPr lang="ru-RU" sz="2000" dirty="0" smtClean="0"/>
            <a:t>умовые игрушки, сделанные из различного цвета бусинок, бисера , красивых пуговиц из ракушек и камушек. Дети будут не только прислушиваться к шуму, но и с удовольствием разглядывать содержимое, потому что сама ёмкость - игрушка обязательно должна быть прозрачной.</a:t>
          </a:r>
          <a:endParaRPr lang="ru-RU" sz="2000" dirty="0"/>
        </a:p>
      </dgm:t>
    </dgm:pt>
    <dgm:pt modelId="{EEE1A51B-BFC8-4003-962D-A60A4F6D9D19}" type="parTrans" cxnId="{2ED8A50B-4011-4120-9624-57D8547CFA48}">
      <dgm:prSet/>
      <dgm:spPr/>
      <dgm:t>
        <a:bodyPr/>
        <a:lstStyle/>
        <a:p>
          <a:endParaRPr lang="ru-RU"/>
        </a:p>
      </dgm:t>
    </dgm:pt>
    <dgm:pt modelId="{96DBEC07-5E19-45BE-A6A4-1FFE2F9D3B48}" type="sibTrans" cxnId="{2ED8A50B-4011-4120-9624-57D8547CFA48}">
      <dgm:prSet/>
      <dgm:spPr/>
      <dgm:t>
        <a:bodyPr/>
        <a:lstStyle/>
        <a:p>
          <a:endParaRPr lang="ru-RU"/>
        </a:p>
      </dgm:t>
    </dgm:pt>
    <dgm:pt modelId="{35EE0DC7-D230-4332-96F3-9A808EB2AFFF}" type="pres">
      <dgm:prSet presAssocID="{CE4D1813-5C16-4C4A-8A06-67EE4B7B7C83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04E75D95-AA0A-4764-9F49-CFBC2FB5EC17}" type="pres">
      <dgm:prSet presAssocID="{0E833282-F0B9-452D-81C1-466F4F6D2EE5}" presName="text1" presStyleCnt="0"/>
      <dgm:spPr/>
      <dgm:t>
        <a:bodyPr/>
        <a:lstStyle/>
        <a:p>
          <a:endParaRPr lang="ru-RU"/>
        </a:p>
      </dgm:t>
    </dgm:pt>
    <dgm:pt modelId="{FC7583BD-8C8D-4E7C-AF26-B3D27A72F944}" type="pres">
      <dgm:prSet presAssocID="{0E833282-F0B9-452D-81C1-466F4F6D2EE5}" presName="textRepeatNode" presStyleLbl="alignNode1" presStyleIdx="0" presStyleCnt="2" custLinFactNeighborX="52969" custLinFactNeighborY="29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3C446-D899-450B-806A-C2CD377AB1A2}" type="pres">
      <dgm:prSet presAssocID="{0E833282-F0B9-452D-81C1-466F4F6D2EE5}" presName="textaccent1" presStyleCnt="0"/>
      <dgm:spPr/>
      <dgm:t>
        <a:bodyPr/>
        <a:lstStyle/>
        <a:p>
          <a:endParaRPr lang="ru-RU"/>
        </a:p>
      </dgm:t>
    </dgm:pt>
    <dgm:pt modelId="{151B00F8-DC99-4C56-BC97-F464B1C34487}" type="pres">
      <dgm:prSet presAssocID="{0E833282-F0B9-452D-81C1-466F4F6D2EE5}" presName="accentRepeatNode" presStyleLbl="solidAlignAcc1" presStyleIdx="0" presStyleCnt="4"/>
      <dgm:spPr/>
      <dgm:t>
        <a:bodyPr/>
        <a:lstStyle/>
        <a:p>
          <a:endParaRPr lang="ru-RU"/>
        </a:p>
      </dgm:t>
    </dgm:pt>
    <dgm:pt modelId="{340EF6A2-8C93-48D9-8CA3-38C9DD1F535C}" type="pres">
      <dgm:prSet presAssocID="{F0402597-842D-4B66-B2DF-FD26C7C90E40}" presName="image1" presStyleCnt="0"/>
      <dgm:spPr/>
      <dgm:t>
        <a:bodyPr/>
        <a:lstStyle/>
        <a:p>
          <a:endParaRPr lang="ru-RU"/>
        </a:p>
      </dgm:t>
    </dgm:pt>
    <dgm:pt modelId="{42074723-24BE-4515-A668-0F9B470D9F0B}" type="pres">
      <dgm:prSet presAssocID="{F0402597-842D-4B66-B2DF-FD26C7C90E40}" presName="imageRepeatNode" presStyleLbl="alignAcc1" presStyleIdx="0" presStyleCnt="2" custLinFactNeighborX="27794" custLinFactNeighborY="82839"/>
      <dgm:spPr/>
      <dgm:t>
        <a:bodyPr/>
        <a:lstStyle/>
        <a:p>
          <a:endParaRPr lang="ru-RU"/>
        </a:p>
      </dgm:t>
    </dgm:pt>
    <dgm:pt modelId="{33226E35-861D-48D3-822A-6337EAB7A74F}" type="pres">
      <dgm:prSet presAssocID="{F0402597-842D-4B66-B2DF-FD26C7C90E40}" presName="imageaccent1" presStyleCnt="0"/>
      <dgm:spPr/>
      <dgm:t>
        <a:bodyPr/>
        <a:lstStyle/>
        <a:p>
          <a:endParaRPr lang="ru-RU"/>
        </a:p>
      </dgm:t>
    </dgm:pt>
    <dgm:pt modelId="{CB97E116-35F2-46C5-A8B9-8E6D000420DC}" type="pres">
      <dgm:prSet presAssocID="{F0402597-842D-4B66-B2DF-FD26C7C90E40}" presName="accentRepeatNode" presStyleLbl="solidAlignAcc1" presStyleIdx="1" presStyleCnt="4"/>
      <dgm:spPr/>
      <dgm:t>
        <a:bodyPr/>
        <a:lstStyle/>
        <a:p>
          <a:endParaRPr lang="ru-RU"/>
        </a:p>
      </dgm:t>
    </dgm:pt>
    <dgm:pt modelId="{2772A458-97B1-43C9-B9FB-5D49922232E7}" type="pres">
      <dgm:prSet presAssocID="{67C97A03-EF1C-4008-AAAB-0D02626D9523}" presName="text2" presStyleCnt="0"/>
      <dgm:spPr/>
      <dgm:t>
        <a:bodyPr/>
        <a:lstStyle/>
        <a:p>
          <a:endParaRPr lang="ru-RU"/>
        </a:p>
      </dgm:t>
    </dgm:pt>
    <dgm:pt modelId="{4EAF8CAA-414B-401A-BD93-8FA89E4D9E76}" type="pres">
      <dgm:prSet presAssocID="{67C97A03-EF1C-4008-AAAB-0D02626D9523}" presName="textRepeatNode" presStyleLbl="alignNode1" presStyleIdx="1" presStyleCnt="2" custScaleX="345722" custScaleY="149914" custLinFactNeighborX="-18281" custLinFactNeighborY="-59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728C0-3D1D-4F3F-B1DB-848EA62EC61A}" type="pres">
      <dgm:prSet presAssocID="{67C97A03-EF1C-4008-AAAB-0D02626D9523}" presName="textaccent2" presStyleCnt="0"/>
      <dgm:spPr/>
      <dgm:t>
        <a:bodyPr/>
        <a:lstStyle/>
        <a:p>
          <a:endParaRPr lang="ru-RU"/>
        </a:p>
      </dgm:t>
    </dgm:pt>
    <dgm:pt modelId="{0D3DCED6-4370-423E-AE96-7C30C357FAFC}" type="pres">
      <dgm:prSet presAssocID="{67C97A03-EF1C-4008-AAAB-0D02626D9523}" presName="accentRepeatNode" presStyleLbl="solidAlignAcc1" presStyleIdx="2" presStyleCnt="4" custLinFactNeighborX="15093" custLinFactNeighborY="49654"/>
      <dgm:spPr/>
      <dgm:t>
        <a:bodyPr/>
        <a:lstStyle/>
        <a:p>
          <a:endParaRPr lang="ru-RU"/>
        </a:p>
      </dgm:t>
    </dgm:pt>
    <dgm:pt modelId="{0D367287-5627-4761-9D15-11D4A76AEA82}" type="pres">
      <dgm:prSet presAssocID="{96DBEC07-5E19-45BE-A6A4-1FFE2F9D3B48}" presName="image2" presStyleCnt="0"/>
      <dgm:spPr/>
      <dgm:t>
        <a:bodyPr/>
        <a:lstStyle/>
        <a:p>
          <a:endParaRPr lang="ru-RU"/>
        </a:p>
      </dgm:t>
    </dgm:pt>
    <dgm:pt modelId="{84BE0058-B8E8-4D80-B896-85C4DB65C161}" type="pres">
      <dgm:prSet presAssocID="{96DBEC07-5E19-45BE-A6A4-1FFE2F9D3B48}" presName="imageRepeatNode" presStyleLbl="alignAcc1" presStyleIdx="1" presStyleCnt="2" custLinFactNeighborX="7538" custLinFactNeighborY="29982"/>
      <dgm:spPr/>
      <dgm:t>
        <a:bodyPr/>
        <a:lstStyle/>
        <a:p>
          <a:endParaRPr lang="ru-RU"/>
        </a:p>
      </dgm:t>
    </dgm:pt>
    <dgm:pt modelId="{30923F70-C2EF-46EC-A35C-C908C1FB5977}" type="pres">
      <dgm:prSet presAssocID="{96DBEC07-5E19-45BE-A6A4-1FFE2F9D3B48}" presName="imageaccent2" presStyleCnt="0"/>
      <dgm:spPr/>
      <dgm:t>
        <a:bodyPr/>
        <a:lstStyle/>
        <a:p>
          <a:endParaRPr lang="ru-RU"/>
        </a:p>
      </dgm:t>
    </dgm:pt>
    <dgm:pt modelId="{4B1E5036-2AEB-4901-BD74-F6D5E0E59681}" type="pres">
      <dgm:prSet presAssocID="{96DBEC07-5E19-45BE-A6A4-1FFE2F9D3B48}" presName="accentRepeatNode" presStyleLbl="solidAlignAcc1" presStyleIdx="3" presStyleCnt="4"/>
      <dgm:spPr/>
      <dgm:t>
        <a:bodyPr/>
        <a:lstStyle/>
        <a:p>
          <a:endParaRPr lang="ru-RU"/>
        </a:p>
      </dgm:t>
    </dgm:pt>
  </dgm:ptLst>
  <dgm:cxnLst>
    <dgm:cxn modelId="{2ED8A50B-4011-4120-9624-57D8547CFA48}" srcId="{CE4D1813-5C16-4C4A-8A06-67EE4B7B7C83}" destId="{67C97A03-EF1C-4008-AAAB-0D02626D9523}" srcOrd="1" destOrd="0" parTransId="{EEE1A51B-BFC8-4003-962D-A60A4F6D9D19}" sibTransId="{96DBEC07-5E19-45BE-A6A4-1FFE2F9D3B48}"/>
    <dgm:cxn modelId="{404B8A41-C7AC-4101-A737-638BA2D357B8}" type="presOf" srcId="{CE4D1813-5C16-4C4A-8A06-67EE4B7B7C83}" destId="{35EE0DC7-D230-4332-96F3-9A808EB2AFFF}" srcOrd="0" destOrd="0" presId="urn:microsoft.com/office/officeart/2008/layout/HexagonCluster"/>
    <dgm:cxn modelId="{9FDA98A0-3F59-4B9A-BC2C-367CC09ADACD}" type="presOf" srcId="{96DBEC07-5E19-45BE-A6A4-1FFE2F9D3B48}" destId="{84BE0058-B8E8-4D80-B896-85C4DB65C161}" srcOrd="0" destOrd="0" presId="urn:microsoft.com/office/officeart/2008/layout/HexagonCluster"/>
    <dgm:cxn modelId="{52B2AB59-4431-43ED-A734-A8E1F37F8C88}" type="presOf" srcId="{F0402597-842D-4B66-B2DF-FD26C7C90E40}" destId="{42074723-24BE-4515-A668-0F9B470D9F0B}" srcOrd="0" destOrd="0" presId="urn:microsoft.com/office/officeart/2008/layout/HexagonCluster"/>
    <dgm:cxn modelId="{7700037F-634E-4E61-B303-F965789D8C32}" type="presOf" srcId="{0E833282-F0B9-452D-81C1-466F4F6D2EE5}" destId="{FC7583BD-8C8D-4E7C-AF26-B3D27A72F944}" srcOrd="0" destOrd="0" presId="urn:microsoft.com/office/officeart/2008/layout/HexagonCluster"/>
    <dgm:cxn modelId="{255080DF-6599-4A05-B552-9CA4E5E5895E}" type="presOf" srcId="{67C97A03-EF1C-4008-AAAB-0D02626D9523}" destId="{4EAF8CAA-414B-401A-BD93-8FA89E4D9E76}" srcOrd="0" destOrd="0" presId="urn:microsoft.com/office/officeart/2008/layout/HexagonCluster"/>
    <dgm:cxn modelId="{CA0683AC-B431-4484-82E2-861B2C80708D}" srcId="{CE4D1813-5C16-4C4A-8A06-67EE4B7B7C83}" destId="{0E833282-F0B9-452D-81C1-466F4F6D2EE5}" srcOrd="0" destOrd="0" parTransId="{B56EEF45-65F1-4314-B85D-34B6BCABA78A}" sibTransId="{F0402597-842D-4B66-B2DF-FD26C7C90E40}"/>
    <dgm:cxn modelId="{F4FA9549-67F2-47BF-A1ED-B166A797516F}" type="presParOf" srcId="{35EE0DC7-D230-4332-96F3-9A808EB2AFFF}" destId="{04E75D95-AA0A-4764-9F49-CFBC2FB5EC17}" srcOrd="0" destOrd="0" presId="urn:microsoft.com/office/officeart/2008/layout/HexagonCluster"/>
    <dgm:cxn modelId="{41CD7DAD-26F4-4E76-8DEF-5E400292727C}" type="presParOf" srcId="{04E75D95-AA0A-4764-9F49-CFBC2FB5EC17}" destId="{FC7583BD-8C8D-4E7C-AF26-B3D27A72F944}" srcOrd="0" destOrd="0" presId="urn:microsoft.com/office/officeart/2008/layout/HexagonCluster"/>
    <dgm:cxn modelId="{2CFEBF4B-686C-4758-9FE8-CC494EBADA1B}" type="presParOf" srcId="{35EE0DC7-D230-4332-96F3-9A808EB2AFFF}" destId="{F483C446-D899-450B-806A-C2CD377AB1A2}" srcOrd="1" destOrd="0" presId="urn:microsoft.com/office/officeart/2008/layout/HexagonCluster"/>
    <dgm:cxn modelId="{8E1C01BE-D845-4BBB-A934-17E0FCA7B40E}" type="presParOf" srcId="{F483C446-D899-450B-806A-C2CD377AB1A2}" destId="{151B00F8-DC99-4C56-BC97-F464B1C34487}" srcOrd="0" destOrd="0" presId="urn:microsoft.com/office/officeart/2008/layout/HexagonCluster"/>
    <dgm:cxn modelId="{813CFCE8-58AA-427E-AE9E-2DDA59AE8AC0}" type="presParOf" srcId="{35EE0DC7-D230-4332-96F3-9A808EB2AFFF}" destId="{340EF6A2-8C93-48D9-8CA3-38C9DD1F535C}" srcOrd="2" destOrd="0" presId="urn:microsoft.com/office/officeart/2008/layout/HexagonCluster"/>
    <dgm:cxn modelId="{A2E44AD4-6124-4732-BB72-945457A17FC8}" type="presParOf" srcId="{340EF6A2-8C93-48D9-8CA3-38C9DD1F535C}" destId="{42074723-24BE-4515-A668-0F9B470D9F0B}" srcOrd="0" destOrd="0" presId="urn:microsoft.com/office/officeart/2008/layout/HexagonCluster"/>
    <dgm:cxn modelId="{8A842BBB-8FFD-47DB-B208-7E4E06B2F8E2}" type="presParOf" srcId="{35EE0DC7-D230-4332-96F3-9A808EB2AFFF}" destId="{33226E35-861D-48D3-822A-6337EAB7A74F}" srcOrd="3" destOrd="0" presId="urn:microsoft.com/office/officeart/2008/layout/HexagonCluster"/>
    <dgm:cxn modelId="{40B2DB25-602D-4D36-8D2A-3F08F165D501}" type="presParOf" srcId="{33226E35-861D-48D3-822A-6337EAB7A74F}" destId="{CB97E116-35F2-46C5-A8B9-8E6D000420DC}" srcOrd="0" destOrd="0" presId="urn:microsoft.com/office/officeart/2008/layout/HexagonCluster"/>
    <dgm:cxn modelId="{23656D4F-86A9-4639-930D-091E19F63166}" type="presParOf" srcId="{35EE0DC7-D230-4332-96F3-9A808EB2AFFF}" destId="{2772A458-97B1-43C9-B9FB-5D49922232E7}" srcOrd="4" destOrd="0" presId="urn:microsoft.com/office/officeart/2008/layout/HexagonCluster"/>
    <dgm:cxn modelId="{43B1D061-5883-4E18-A91C-BFDA71DE683E}" type="presParOf" srcId="{2772A458-97B1-43C9-B9FB-5D49922232E7}" destId="{4EAF8CAA-414B-401A-BD93-8FA89E4D9E76}" srcOrd="0" destOrd="0" presId="urn:microsoft.com/office/officeart/2008/layout/HexagonCluster"/>
    <dgm:cxn modelId="{A58E94C2-C04C-425D-BD33-FFB851AE59E4}" type="presParOf" srcId="{35EE0DC7-D230-4332-96F3-9A808EB2AFFF}" destId="{223728C0-3D1D-4F3F-B1DB-848EA62EC61A}" srcOrd="5" destOrd="0" presId="urn:microsoft.com/office/officeart/2008/layout/HexagonCluster"/>
    <dgm:cxn modelId="{DCB38B7F-81F4-48BA-9607-6E727CF49255}" type="presParOf" srcId="{223728C0-3D1D-4F3F-B1DB-848EA62EC61A}" destId="{0D3DCED6-4370-423E-AE96-7C30C357FAFC}" srcOrd="0" destOrd="0" presId="urn:microsoft.com/office/officeart/2008/layout/HexagonCluster"/>
    <dgm:cxn modelId="{AFB5D4B7-025D-45BF-8B33-54D65B76D5F2}" type="presParOf" srcId="{35EE0DC7-D230-4332-96F3-9A808EB2AFFF}" destId="{0D367287-5627-4761-9D15-11D4A76AEA82}" srcOrd="6" destOrd="0" presId="urn:microsoft.com/office/officeart/2008/layout/HexagonCluster"/>
    <dgm:cxn modelId="{0C380D25-B70C-4537-8AD0-0C1F2586BCAB}" type="presParOf" srcId="{0D367287-5627-4761-9D15-11D4A76AEA82}" destId="{84BE0058-B8E8-4D80-B896-85C4DB65C161}" srcOrd="0" destOrd="0" presId="urn:microsoft.com/office/officeart/2008/layout/HexagonCluster"/>
    <dgm:cxn modelId="{5BAF75E7-E61E-4E4C-BAFB-7480DD6004B5}" type="presParOf" srcId="{35EE0DC7-D230-4332-96F3-9A808EB2AFFF}" destId="{30923F70-C2EF-46EC-A35C-C908C1FB5977}" srcOrd="7" destOrd="0" presId="urn:microsoft.com/office/officeart/2008/layout/HexagonCluster"/>
    <dgm:cxn modelId="{08EA7E88-5A7A-4C07-8A19-D60695223DE5}" type="presParOf" srcId="{30923F70-C2EF-46EC-A35C-C908C1FB5977}" destId="{4B1E5036-2AEB-4901-BD74-F6D5E0E5968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1EA772-B7D2-47A4-8E66-6F6E37F4717E}" type="doc">
      <dgm:prSet loTypeId="urn:microsoft.com/office/officeart/2005/8/layout/matrix3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C0DFC2-B9FE-4BA2-88A7-B0F5D93B0488}">
      <dgm:prSet custT="1"/>
      <dgm:spPr/>
      <dgm:t>
        <a:bodyPr/>
        <a:lstStyle/>
        <a:p>
          <a:pPr rtl="0"/>
          <a:r>
            <a:rPr lang="ru-RU" sz="2400" b="1" dirty="0" smtClean="0"/>
            <a:t>- Водные игры</a:t>
          </a:r>
          <a:r>
            <a:rPr lang="ru-RU" sz="1700" b="1" dirty="0" smtClean="0"/>
            <a:t>.</a:t>
          </a:r>
          <a:r>
            <a:rPr lang="ru-RU" sz="1700" dirty="0" smtClean="0"/>
            <a:t> Упражнения с водой стимулируют работу мозга детей и вызывают ощущения счастья и радости, т. е. такие чувства, которые невозможно вызвать волевыми усилиями взрослых. Совершенствуется зрительно - пространственная ориентация. Игра, которую я вам предлагаю называется: "Рыбаки и рыбки". Дети с сочками становятся вокруг емкости с водой (воображаемого озера) и с помощью сочка вылавливают рыбок, кладут их рядом на поверхность. При этом вырабатывается глазомер и координация движения руки.</a:t>
          </a:r>
          <a:endParaRPr lang="ru-RU" sz="1700" dirty="0"/>
        </a:p>
      </dgm:t>
    </dgm:pt>
    <dgm:pt modelId="{04482E21-EF6C-4B71-A9F1-486DE92EAA87}" type="parTrans" cxnId="{05D4B9FD-E8BE-49CA-8216-A6A81CC01B40}">
      <dgm:prSet/>
      <dgm:spPr/>
      <dgm:t>
        <a:bodyPr/>
        <a:lstStyle/>
        <a:p>
          <a:endParaRPr lang="ru-RU"/>
        </a:p>
      </dgm:t>
    </dgm:pt>
    <dgm:pt modelId="{C91BAC44-DD7F-454C-B1F4-5CA7D5924870}" type="sibTrans" cxnId="{05D4B9FD-E8BE-49CA-8216-A6A81CC01B40}">
      <dgm:prSet/>
      <dgm:spPr/>
      <dgm:t>
        <a:bodyPr/>
        <a:lstStyle/>
        <a:p>
          <a:endParaRPr lang="ru-RU"/>
        </a:p>
      </dgm:t>
    </dgm:pt>
    <dgm:pt modelId="{41A9882B-9F71-4948-89B9-8B21AB388196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ru-RU"/>
        </a:p>
      </dgm:t>
    </dgm:pt>
    <dgm:pt modelId="{D192D6E5-0C07-4B53-96CF-28B81111B236}" type="parTrans" cxnId="{851EBA17-7D02-4DC7-86D2-AB5773F77672}">
      <dgm:prSet/>
      <dgm:spPr/>
      <dgm:t>
        <a:bodyPr/>
        <a:lstStyle/>
        <a:p>
          <a:endParaRPr lang="ru-RU"/>
        </a:p>
      </dgm:t>
    </dgm:pt>
    <dgm:pt modelId="{A0122E45-2890-46FA-807F-6F2C8E161EF5}" type="sibTrans" cxnId="{851EBA17-7D02-4DC7-86D2-AB5773F77672}">
      <dgm:prSet/>
      <dgm:spPr/>
      <dgm:t>
        <a:bodyPr/>
        <a:lstStyle/>
        <a:p>
          <a:endParaRPr lang="ru-RU"/>
        </a:p>
      </dgm:t>
    </dgm:pt>
    <dgm:pt modelId="{FC12D66D-1732-4A58-83BD-ED7B9808B474}" type="pres">
      <dgm:prSet presAssocID="{7C1EA772-B7D2-47A4-8E66-6F6E37F4717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177C2B-2EC8-4117-9CBE-80BA166AAF73}" type="pres">
      <dgm:prSet presAssocID="{7C1EA772-B7D2-47A4-8E66-6F6E37F4717E}" presName="diamond" presStyleLbl="bgShp" presStyleIdx="0" presStyleCnt="1"/>
      <dgm:spPr/>
      <dgm:t>
        <a:bodyPr/>
        <a:lstStyle/>
        <a:p>
          <a:endParaRPr lang="ru-RU"/>
        </a:p>
      </dgm:t>
    </dgm:pt>
    <dgm:pt modelId="{F62CB9D6-29D9-4D96-9881-A0D29376FAA7}" type="pres">
      <dgm:prSet presAssocID="{7C1EA772-B7D2-47A4-8E66-6F6E37F4717E}" presName="quad1" presStyleLbl="node1" presStyleIdx="0" presStyleCnt="4" custScaleX="200187" custScaleY="150156" custLinFactNeighborX="-7458" custLinFactNeighborY="-14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8C6A8-8CF9-46EE-86D6-C85E30A301BE}" type="pres">
      <dgm:prSet presAssocID="{7C1EA772-B7D2-47A4-8E66-6F6E37F4717E}" presName="quad2" presStyleLbl="node1" presStyleIdx="1" presStyleCnt="4" custScaleX="111790" custScaleY="106307" custLinFactNeighborX="33390" custLinFactNeighborY="-127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814ED-0A6D-47C7-828B-D9DD545FDBAC}" type="pres">
      <dgm:prSet presAssocID="{7C1EA772-B7D2-47A4-8E66-6F6E37F4717E}" presName="quad3" presStyleLbl="node1" presStyleIdx="2" presStyleCnt="4" custScaleX="143957" custScaleY="124853" custLinFactNeighborX="-16721" custLinFactNeighborY="15589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6B956A2-5A24-4579-8873-7E484FC4C37A}" type="pres">
      <dgm:prSet presAssocID="{7C1EA772-B7D2-47A4-8E66-6F6E37F4717E}" presName="quad4" presStyleLbl="node1" presStyleIdx="3" presStyleCnt="4" custScaleX="123577" custScaleY="123578" custLinFactNeighborX="24548" custLinFactNeighborY="3163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91582AB-F1F7-4661-A881-D116D5F68471}" type="presOf" srcId="{7C1EA772-B7D2-47A4-8E66-6F6E37F4717E}" destId="{FC12D66D-1732-4A58-83BD-ED7B9808B474}" srcOrd="0" destOrd="0" presId="urn:microsoft.com/office/officeart/2005/8/layout/matrix3"/>
    <dgm:cxn modelId="{05D4B9FD-E8BE-49CA-8216-A6A81CC01B40}" srcId="{7C1EA772-B7D2-47A4-8E66-6F6E37F4717E}" destId="{57C0DFC2-B9FE-4BA2-88A7-B0F5D93B0488}" srcOrd="0" destOrd="0" parTransId="{04482E21-EF6C-4B71-A9F1-486DE92EAA87}" sibTransId="{C91BAC44-DD7F-454C-B1F4-5CA7D5924870}"/>
    <dgm:cxn modelId="{851EBA17-7D02-4DC7-86D2-AB5773F77672}" srcId="{7C1EA772-B7D2-47A4-8E66-6F6E37F4717E}" destId="{41A9882B-9F71-4948-89B9-8B21AB388196}" srcOrd="1" destOrd="0" parTransId="{D192D6E5-0C07-4B53-96CF-28B81111B236}" sibTransId="{A0122E45-2890-46FA-807F-6F2C8E161EF5}"/>
    <dgm:cxn modelId="{F7E14DA6-7076-4544-A7DD-EE461D0706D6}" type="presOf" srcId="{57C0DFC2-B9FE-4BA2-88A7-B0F5D93B0488}" destId="{F62CB9D6-29D9-4D96-9881-A0D29376FAA7}" srcOrd="0" destOrd="0" presId="urn:microsoft.com/office/officeart/2005/8/layout/matrix3"/>
    <dgm:cxn modelId="{BC6C7B60-8AB2-48EB-89F3-C1EC7EB791DB}" type="presOf" srcId="{41A9882B-9F71-4948-89B9-8B21AB388196}" destId="{2A78C6A8-8CF9-46EE-86D6-C85E30A301BE}" srcOrd="0" destOrd="0" presId="urn:microsoft.com/office/officeart/2005/8/layout/matrix3"/>
    <dgm:cxn modelId="{272A4BFE-6E1F-473A-BB44-96464456D710}" type="presParOf" srcId="{FC12D66D-1732-4A58-83BD-ED7B9808B474}" destId="{1E177C2B-2EC8-4117-9CBE-80BA166AAF73}" srcOrd="0" destOrd="0" presId="urn:microsoft.com/office/officeart/2005/8/layout/matrix3"/>
    <dgm:cxn modelId="{81290EBF-FF81-49C2-BA47-BF7B12C4BCA0}" type="presParOf" srcId="{FC12D66D-1732-4A58-83BD-ED7B9808B474}" destId="{F62CB9D6-29D9-4D96-9881-A0D29376FAA7}" srcOrd="1" destOrd="0" presId="urn:microsoft.com/office/officeart/2005/8/layout/matrix3"/>
    <dgm:cxn modelId="{EE4A25D9-1E2D-478C-B648-769C3E90DB48}" type="presParOf" srcId="{FC12D66D-1732-4A58-83BD-ED7B9808B474}" destId="{2A78C6A8-8CF9-46EE-86D6-C85E30A301BE}" srcOrd="2" destOrd="0" presId="urn:microsoft.com/office/officeart/2005/8/layout/matrix3"/>
    <dgm:cxn modelId="{82156534-B3D9-4326-9536-B2CC45AC31A4}" type="presParOf" srcId="{FC12D66D-1732-4A58-83BD-ED7B9808B474}" destId="{2B7814ED-0A6D-47C7-828B-D9DD545FDBAC}" srcOrd="3" destOrd="0" presId="urn:microsoft.com/office/officeart/2005/8/layout/matrix3"/>
    <dgm:cxn modelId="{F149BF4A-27D6-4BAA-9954-010D6DB9E8EC}" type="presParOf" srcId="{FC12D66D-1732-4A58-83BD-ED7B9808B474}" destId="{E6B956A2-5A24-4579-8873-7E484FC4C37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DD6157-67A7-443E-9CCB-72D62BE12135}" type="doc">
      <dgm:prSet loTypeId="urn:microsoft.com/office/officeart/2009/3/layout/CircleRelationship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536302-6EF6-4EBB-9713-4CE44A9A16C3}">
      <dgm:prSet custT="1"/>
      <dgm:spPr/>
      <dgm:t>
        <a:bodyPr/>
        <a:lstStyle/>
        <a:p>
          <a:pPr rtl="0"/>
          <a:r>
            <a:rPr lang="ru-RU" sz="2400" b="1" dirty="0" smtClean="0"/>
            <a:t>-Мыльные пузыри</a:t>
          </a:r>
          <a:r>
            <a:rPr lang="ru-RU" sz="2200" b="1" dirty="0" smtClean="0"/>
            <a:t>.</a:t>
          </a:r>
          <a:r>
            <a:rPr lang="ru-RU" sz="2200" dirty="0" smtClean="0"/>
            <a:t> Дети с удовольствием пускают пузыри, пытаются дотронуться до них, чтобы лопнуть и испытывают только положительные </a:t>
          </a:r>
          <a:r>
            <a:rPr lang="ru-RU" sz="2200" dirty="0" err="1" smtClean="0"/>
            <a:t>эмоции.Я</a:t>
          </a:r>
          <a:r>
            <a:rPr lang="ru-RU" sz="2200" dirty="0" smtClean="0"/>
            <a:t> использовала   таз с мыльной водой,  где мы с помощью </a:t>
          </a:r>
          <a:r>
            <a:rPr lang="ru-RU" sz="2200" dirty="0" err="1" smtClean="0"/>
            <a:t>коктельных</a:t>
          </a:r>
          <a:r>
            <a:rPr lang="ru-RU" sz="2200" dirty="0" smtClean="0"/>
            <a:t> трубочек делали мыльные пузыри.</a:t>
          </a:r>
          <a:endParaRPr lang="ru-RU" sz="2200" dirty="0"/>
        </a:p>
      </dgm:t>
    </dgm:pt>
    <dgm:pt modelId="{C5538F87-65A2-43C6-8E44-F0F42025E15E}" type="parTrans" cxnId="{F3E92B9F-18A2-4ACC-9192-44C906A59072}">
      <dgm:prSet/>
      <dgm:spPr/>
      <dgm:t>
        <a:bodyPr/>
        <a:lstStyle/>
        <a:p>
          <a:endParaRPr lang="ru-RU"/>
        </a:p>
      </dgm:t>
    </dgm:pt>
    <dgm:pt modelId="{94350CEA-AD07-447D-89CE-27EB41D5A9F4}" type="sibTrans" cxnId="{F3E92B9F-18A2-4ACC-9192-44C906A59072}">
      <dgm:prSet/>
      <dgm:spPr/>
      <dgm:t>
        <a:bodyPr/>
        <a:lstStyle/>
        <a:p>
          <a:endParaRPr lang="ru-RU"/>
        </a:p>
      </dgm:t>
    </dgm:pt>
    <dgm:pt modelId="{DA3E73D0-8A7B-401F-A77C-0C319D049B81}" type="pres">
      <dgm:prSet presAssocID="{29DD6157-67A7-443E-9CCB-72D62BE12135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8BC9FDB7-6782-4FBF-BA81-7C9EE4402250}" type="pres">
      <dgm:prSet presAssocID="{C8536302-6EF6-4EBB-9713-4CE44A9A16C3}" presName="Parent" presStyleLbl="node0" presStyleIdx="0" presStyleCnt="1" custScaleX="86930" custScaleY="89207" custLinFactNeighborX="-465" custLinFactNeighborY="2154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E14A3CD0-0F1E-41FD-9D92-54267A1E4F87}" type="pres">
      <dgm:prSet presAssocID="{C8536302-6EF6-4EBB-9713-4CE44A9A16C3}" presName="Accent1" presStyleLbl="node1" presStyleIdx="0" presStyleCnt="6" custLinFactY="500000" custLinFactNeighborX="78347" custLinFactNeighborY="542561"/>
      <dgm:spPr/>
      <dgm:t>
        <a:bodyPr/>
        <a:lstStyle/>
        <a:p>
          <a:endParaRPr lang="ru-RU"/>
        </a:p>
      </dgm:t>
    </dgm:pt>
    <dgm:pt modelId="{EB2309DB-C255-4399-BCB6-630D28F9448E}" type="pres">
      <dgm:prSet presAssocID="{C8536302-6EF6-4EBB-9713-4CE44A9A16C3}" presName="Accent2" presStyleLbl="node1" presStyleIdx="1" presStyleCnt="6" custLinFactX="-200000" custLinFactY="-200000" custLinFactNeighborX="-234789" custLinFactNeighborY="-210618"/>
      <dgm:spPr/>
      <dgm:t>
        <a:bodyPr/>
        <a:lstStyle/>
        <a:p>
          <a:endParaRPr lang="ru-RU"/>
        </a:p>
      </dgm:t>
    </dgm:pt>
    <dgm:pt modelId="{9BEDF9C5-44BC-4587-8BAA-9FFA54570EA1}" type="pres">
      <dgm:prSet presAssocID="{C8536302-6EF6-4EBB-9713-4CE44A9A16C3}" presName="Accent3" presStyleLbl="node1" presStyleIdx="2" presStyleCnt="6" custScaleX="721191" custScaleY="679711" custLinFactX="15864" custLinFactY="-79345" custLinFactNeighborX="100000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50DE90A-44F4-4DD3-88FA-758FCBA04322}" type="pres">
      <dgm:prSet presAssocID="{C8536302-6EF6-4EBB-9713-4CE44A9A16C3}" presName="Accent4" presStyleLbl="node1" presStyleIdx="3" presStyleCnt="6" custScaleX="531749" custScaleY="535417" custLinFactX="113439" custLinFactY="-8854" custLinFactNeighborX="200000" custLinFactNeighborY="-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C61EC2-1C47-43D1-89DB-9EEF89E72610}" type="pres">
      <dgm:prSet presAssocID="{C8536302-6EF6-4EBB-9713-4CE44A9A16C3}" presName="Accent5" presStyleLbl="node1" presStyleIdx="4" presStyleCnt="6" custLinFactX="-182531" custLinFactNeighborX="-200000" custLinFactNeighborY="44230"/>
      <dgm:spPr/>
      <dgm:t>
        <a:bodyPr/>
        <a:lstStyle/>
        <a:p>
          <a:endParaRPr lang="ru-RU"/>
        </a:p>
      </dgm:t>
    </dgm:pt>
    <dgm:pt modelId="{D61DC508-144D-4576-8A53-65891C274E7E}" type="pres">
      <dgm:prSet presAssocID="{C8536302-6EF6-4EBB-9713-4CE44A9A16C3}" presName="Accent6" presStyleLbl="node1" presStyleIdx="5" presStyleCnt="6" custScaleX="583425" custScaleY="555486" custLinFactY="203604" custLinFactNeighborX="61361" custLinFactNeighborY="3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7B45CD7-3A03-4509-9C6C-A40DEF8072DF}" type="presOf" srcId="{C8536302-6EF6-4EBB-9713-4CE44A9A16C3}" destId="{8BC9FDB7-6782-4FBF-BA81-7C9EE4402250}" srcOrd="0" destOrd="0" presId="urn:microsoft.com/office/officeart/2009/3/layout/CircleRelationship"/>
    <dgm:cxn modelId="{F3E92B9F-18A2-4ACC-9192-44C906A59072}" srcId="{29DD6157-67A7-443E-9CCB-72D62BE12135}" destId="{C8536302-6EF6-4EBB-9713-4CE44A9A16C3}" srcOrd="0" destOrd="0" parTransId="{C5538F87-65A2-43C6-8E44-F0F42025E15E}" sibTransId="{94350CEA-AD07-447D-89CE-27EB41D5A9F4}"/>
    <dgm:cxn modelId="{FB2A310C-FFA6-41BB-9C07-84162252A685}" type="presOf" srcId="{29DD6157-67A7-443E-9CCB-72D62BE12135}" destId="{DA3E73D0-8A7B-401F-A77C-0C319D049B81}" srcOrd="0" destOrd="0" presId="urn:microsoft.com/office/officeart/2009/3/layout/CircleRelationship"/>
    <dgm:cxn modelId="{31FABD89-B614-4DE4-8520-B99B4B19DC8A}" type="presParOf" srcId="{DA3E73D0-8A7B-401F-A77C-0C319D049B81}" destId="{8BC9FDB7-6782-4FBF-BA81-7C9EE4402250}" srcOrd="0" destOrd="0" presId="urn:microsoft.com/office/officeart/2009/3/layout/CircleRelationship"/>
    <dgm:cxn modelId="{C8A37939-E79B-47C2-8C1D-3AB053F25BC4}" type="presParOf" srcId="{DA3E73D0-8A7B-401F-A77C-0C319D049B81}" destId="{E14A3CD0-0F1E-41FD-9D92-54267A1E4F87}" srcOrd="1" destOrd="0" presId="urn:microsoft.com/office/officeart/2009/3/layout/CircleRelationship"/>
    <dgm:cxn modelId="{055FF2C2-4BFF-4616-9D04-530EF1634589}" type="presParOf" srcId="{DA3E73D0-8A7B-401F-A77C-0C319D049B81}" destId="{EB2309DB-C255-4399-BCB6-630D28F9448E}" srcOrd="2" destOrd="0" presId="urn:microsoft.com/office/officeart/2009/3/layout/CircleRelationship"/>
    <dgm:cxn modelId="{EE06D181-B7F0-4620-888B-38D751162D4C}" type="presParOf" srcId="{DA3E73D0-8A7B-401F-A77C-0C319D049B81}" destId="{9BEDF9C5-44BC-4587-8BAA-9FFA54570EA1}" srcOrd="3" destOrd="0" presId="urn:microsoft.com/office/officeart/2009/3/layout/CircleRelationship"/>
    <dgm:cxn modelId="{B93F79DB-8A23-4BDC-8B0E-6847885F2018}" type="presParOf" srcId="{DA3E73D0-8A7B-401F-A77C-0C319D049B81}" destId="{850DE90A-44F4-4DD3-88FA-758FCBA04322}" srcOrd="4" destOrd="0" presId="urn:microsoft.com/office/officeart/2009/3/layout/CircleRelationship"/>
    <dgm:cxn modelId="{47E4093D-EC68-4308-AC38-59B3657B355A}" type="presParOf" srcId="{DA3E73D0-8A7B-401F-A77C-0C319D049B81}" destId="{01C61EC2-1C47-43D1-89DB-9EEF89E72610}" srcOrd="5" destOrd="0" presId="urn:microsoft.com/office/officeart/2009/3/layout/CircleRelationship"/>
    <dgm:cxn modelId="{ACC6F5DA-BF69-457F-A530-D942C38B1E5F}" type="presParOf" srcId="{DA3E73D0-8A7B-401F-A77C-0C319D049B81}" destId="{D61DC508-144D-4576-8A53-65891C274E7E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870282-61E9-456F-8703-B388F104A0A2}" type="doc">
      <dgm:prSet loTypeId="urn:microsoft.com/office/officeart/2005/8/layout/matrix3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2FBAF9-9EEE-4EF8-85CF-85630DE70AB3}">
      <dgm:prSet custT="1"/>
      <dgm:spPr/>
      <dgm:t>
        <a:bodyPr/>
        <a:lstStyle/>
        <a:p>
          <a:pPr algn="ctr" rtl="0"/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ru-RU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Пескотерапия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. Эти упражнения развивают тактильно – кинетическую чувствительность и мелкую моторику, снимают мышечную </a:t>
          </a:r>
          <a:r>
            <a:rPr lang="ru-RU" sz="18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напряженность.В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данном случае я предлагаю заменить песок крупой – </a:t>
          </a:r>
          <a:r>
            <a:rPr lang="ru-RU" sz="18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пшеном.При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 этом обязательно работают обе руки, а не одна ведущая, то есть работают сразу два полушария мозга. Между водой, песком и руками ребенка возникает свой разговор. Ведь руками можно собрать песок в горку, снова выровнять его поверхность, оставить на нем свои отпечатки, следы, углубления, нарисовать целые картины, налить в песочные ямы воду. Использование игр и игровых упражнений с песком и водой очень эффективно, они обладают релаксационным действием.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500640-ED73-4B72-8044-F68FF4DFC6EE}" type="parTrans" cxnId="{ACC5561E-AE0B-42F1-B04F-847FED71AFD8}">
      <dgm:prSet/>
      <dgm:spPr/>
      <dgm:t>
        <a:bodyPr/>
        <a:lstStyle/>
        <a:p>
          <a:endParaRPr lang="ru-RU"/>
        </a:p>
      </dgm:t>
    </dgm:pt>
    <dgm:pt modelId="{B9EC9EE3-81AE-4ED1-B513-AE9C0269EA13}" type="sibTrans" cxnId="{ACC5561E-AE0B-42F1-B04F-847FED71AFD8}">
      <dgm:prSet/>
      <dgm:spPr/>
      <dgm:t>
        <a:bodyPr/>
        <a:lstStyle/>
        <a:p>
          <a:endParaRPr lang="ru-RU"/>
        </a:p>
      </dgm:t>
    </dgm:pt>
    <dgm:pt modelId="{57D74B4A-073C-492D-886F-23512D7BA9E7}" type="pres">
      <dgm:prSet presAssocID="{8C870282-61E9-456F-8703-B388F104A0A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42C684-3C23-4E5D-99F9-BC583A46CD85}" type="pres">
      <dgm:prSet presAssocID="{8C870282-61E9-456F-8703-B388F104A0A2}" presName="diamond" presStyleLbl="bgShp" presStyleIdx="0" presStyleCnt="1"/>
      <dgm:spPr/>
      <dgm:t>
        <a:bodyPr/>
        <a:lstStyle/>
        <a:p>
          <a:endParaRPr lang="ru-RU"/>
        </a:p>
      </dgm:t>
    </dgm:pt>
    <dgm:pt modelId="{9E1F7EFF-692D-4AE9-AE8A-41CA6AE708B3}" type="pres">
      <dgm:prSet presAssocID="{8C870282-61E9-456F-8703-B388F104A0A2}" presName="quad1" presStyleLbl="node1" presStyleIdx="0" presStyleCnt="4" custScaleX="191169" custScaleY="156980" custLinFactNeighborX="-19302" custLinFactNeighborY="77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1AB47-331F-404F-995C-C2A69003230B}" type="pres">
      <dgm:prSet presAssocID="{8C870282-61E9-456F-8703-B388F104A0A2}" presName="quad2" presStyleLbl="node1" presStyleIdx="1" presStyleCnt="4" custScaleX="137819" custScaleY="122792" custLinFactNeighborX="31516" custLinFactNeighborY="-3632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A81F1F-C64C-476A-BC39-63449F2C984F}" type="pres">
      <dgm:prSet presAssocID="{8C870282-61E9-456F-8703-B388F104A0A2}" presName="quad3" presStyleLbl="node1" presStyleIdx="2" presStyleCnt="4" custScaleX="140384" custScaleY="88605" custLinFactNeighborX="-16204" custLinFactNeighborY="28276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CF4987-9960-46C4-AA1F-8CC86FB76058}" type="pres">
      <dgm:prSet presAssocID="{8C870282-61E9-456F-8703-B388F104A0A2}" presName="quad4" presStyleLbl="node1" presStyleIdx="3" presStyleCnt="4" custScaleX="129486" custScaleY="111396" custLinFactNeighborX="33048" custLinFactNeighborY="11182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CC5561E-AE0B-42F1-B04F-847FED71AFD8}" srcId="{8C870282-61E9-456F-8703-B388F104A0A2}" destId="{382FBAF9-9EEE-4EF8-85CF-85630DE70AB3}" srcOrd="0" destOrd="0" parTransId="{A4500640-ED73-4B72-8044-F68FF4DFC6EE}" sibTransId="{B9EC9EE3-81AE-4ED1-B513-AE9C0269EA13}"/>
    <dgm:cxn modelId="{AE83974B-D336-49AE-91F1-6654120D3BBD}" type="presOf" srcId="{382FBAF9-9EEE-4EF8-85CF-85630DE70AB3}" destId="{9E1F7EFF-692D-4AE9-AE8A-41CA6AE708B3}" srcOrd="0" destOrd="0" presId="urn:microsoft.com/office/officeart/2005/8/layout/matrix3"/>
    <dgm:cxn modelId="{B87323E2-D1B6-40F9-AFE3-9E9F8107E0E1}" type="presOf" srcId="{8C870282-61E9-456F-8703-B388F104A0A2}" destId="{57D74B4A-073C-492D-886F-23512D7BA9E7}" srcOrd="0" destOrd="0" presId="urn:microsoft.com/office/officeart/2005/8/layout/matrix3"/>
    <dgm:cxn modelId="{9EE2E573-D571-4CB1-A8B0-5FD35AD41FE0}" type="presParOf" srcId="{57D74B4A-073C-492D-886F-23512D7BA9E7}" destId="{8942C684-3C23-4E5D-99F9-BC583A46CD85}" srcOrd="0" destOrd="0" presId="urn:microsoft.com/office/officeart/2005/8/layout/matrix3"/>
    <dgm:cxn modelId="{9B42DA6A-E25C-40A1-A9C5-8D81B8B67B98}" type="presParOf" srcId="{57D74B4A-073C-492D-886F-23512D7BA9E7}" destId="{9E1F7EFF-692D-4AE9-AE8A-41CA6AE708B3}" srcOrd="1" destOrd="0" presId="urn:microsoft.com/office/officeart/2005/8/layout/matrix3"/>
    <dgm:cxn modelId="{82348252-1A3B-4AE2-929D-DE484197D4C5}" type="presParOf" srcId="{57D74B4A-073C-492D-886F-23512D7BA9E7}" destId="{4D01AB47-331F-404F-995C-C2A69003230B}" srcOrd="2" destOrd="0" presId="urn:microsoft.com/office/officeart/2005/8/layout/matrix3"/>
    <dgm:cxn modelId="{0ADF9816-962C-4C78-982F-FAEF06EAC597}" type="presParOf" srcId="{57D74B4A-073C-492D-886F-23512D7BA9E7}" destId="{04A81F1F-C64C-476A-BC39-63449F2C984F}" srcOrd="3" destOrd="0" presId="urn:microsoft.com/office/officeart/2005/8/layout/matrix3"/>
    <dgm:cxn modelId="{104E8EC3-793C-4E62-81AD-3550801BDEAF}" type="presParOf" srcId="{57D74B4A-073C-492D-886F-23512D7BA9E7}" destId="{22CF4987-9960-46C4-AA1F-8CC86FB7605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2A755A-E55A-423A-A517-EA6754E94FF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57CC14-AEBE-4A8B-AB79-3438A6166B0E}">
      <dgm:prSet custT="1"/>
      <dgm:spPr/>
      <dgm:t>
        <a:bodyPr/>
        <a:lstStyle/>
        <a:p>
          <a:pPr rtl="0"/>
          <a:r>
            <a:rPr lang="ru-RU" sz="1800" b="1" dirty="0" smtClean="0"/>
            <a:t>- </a:t>
          </a:r>
          <a:r>
            <a:rPr lang="ru-RU" sz="1800" b="1" dirty="0" err="1" smtClean="0"/>
            <a:t>Тестопластика</a:t>
          </a:r>
          <a:r>
            <a:rPr lang="ru-RU" sz="1800" b="1" dirty="0" smtClean="0"/>
            <a:t>. </a:t>
          </a:r>
          <a:r>
            <a:rPr lang="ru-RU" sz="1800" dirty="0" smtClean="0"/>
            <a:t>Занятия лепкой из теста развивают мелкую моторику, образное мышление, кругозор, знакомят с понятиями формы и размера. Тесто – приятный и податливый материал, с которым дети работают с большим удовольствием. После засыхания изделия мы их разукрашиваем красками.</a:t>
          </a:r>
          <a:endParaRPr lang="ru-RU" sz="1800" dirty="0"/>
        </a:p>
      </dgm:t>
    </dgm:pt>
    <dgm:pt modelId="{B4CD88CC-82AA-45A8-8A46-07F0CAC24220}" type="parTrans" cxnId="{68B636CB-028D-40E3-A7E1-ED271A9719CE}">
      <dgm:prSet/>
      <dgm:spPr/>
      <dgm:t>
        <a:bodyPr/>
        <a:lstStyle/>
        <a:p>
          <a:endParaRPr lang="ru-RU" sz="1800"/>
        </a:p>
      </dgm:t>
    </dgm:pt>
    <dgm:pt modelId="{EB8BD598-3B77-40A7-90B0-68A4A629A615}" type="sibTrans" cxnId="{68B636CB-028D-40E3-A7E1-ED271A9719CE}">
      <dgm:prSet/>
      <dgm:spPr/>
      <dgm:t>
        <a:bodyPr/>
        <a:lstStyle/>
        <a:p>
          <a:endParaRPr lang="ru-RU" sz="1800"/>
        </a:p>
      </dgm:t>
    </dgm:pt>
    <dgm:pt modelId="{6211D29E-DE17-4600-8DCA-37FB1A1AA77E}" type="pres">
      <dgm:prSet presAssocID="{5C2A755A-E55A-423A-A517-EA6754E94F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8C6A56-C4D3-4D5F-8592-07AA92D64FB3}" type="pres">
      <dgm:prSet presAssocID="{7E57CC14-AEBE-4A8B-AB79-3438A6166B0E}" presName="parentText" presStyleLbl="node1" presStyleIdx="0" presStyleCnt="1" custScaleY="716186" custLinFactNeighborY="252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47F006-AF05-4CBD-BA84-E540F7C033B2}" type="presOf" srcId="{7E57CC14-AEBE-4A8B-AB79-3438A6166B0E}" destId="{518C6A56-C4D3-4D5F-8592-07AA92D64FB3}" srcOrd="0" destOrd="0" presId="urn:microsoft.com/office/officeart/2005/8/layout/vList2"/>
    <dgm:cxn modelId="{F87E2880-E20F-4D68-9018-636C532BF794}" type="presOf" srcId="{5C2A755A-E55A-423A-A517-EA6754E94FF2}" destId="{6211D29E-DE17-4600-8DCA-37FB1A1AA77E}" srcOrd="0" destOrd="0" presId="urn:microsoft.com/office/officeart/2005/8/layout/vList2"/>
    <dgm:cxn modelId="{68B636CB-028D-40E3-A7E1-ED271A9719CE}" srcId="{5C2A755A-E55A-423A-A517-EA6754E94FF2}" destId="{7E57CC14-AEBE-4A8B-AB79-3438A6166B0E}" srcOrd="0" destOrd="0" parTransId="{B4CD88CC-82AA-45A8-8A46-07F0CAC24220}" sibTransId="{EB8BD598-3B77-40A7-90B0-68A4A629A615}"/>
    <dgm:cxn modelId="{190A63AE-106F-43EA-A357-D1D03CB3FA77}" type="presParOf" srcId="{6211D29E-DE17-4600-8DCA-37FB1A1AA77E}" destId="{518C6A56-C4D3-4D5F-8592-07AA92D64FB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4F4E0A-DF3F-4B1A-945A-74FCEA7E661B}" type="doc">
      <dgm:prSet loTypeId="urn:microsoft.com/office/officeart/2011/layout/HexagonRadial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CBEC57-FDE8-4600-81AB-A6055D1F5921}">
      <dgm:prSet custT="1"/>
      <dgm:spPr/>
      <dgm:t>
        <a:bodyPr/>
        <a:lstStyle/>
        <a:p>
          <a:pPr algn="ctr" rtl="0"/>
          <a:r>
            <a:rPr lang="ru-RU" sz="2000" b="1" dirty="0" smtClean="0"/>
            <a:t>- Пальцевая живопись</a:t>
          </a:r>
          <a:r>
            <a:rPr lang="ru-RU" sz="2000" dirty="0" smtClean="0"/>
            <a:t> </a:t>
          </a:r>
          <a:r>
            <a:rPr lang="ru-RU" sz="1600" dirty="0" smtClean="0"/>
            <a:t>(рисование ладошкой, пальцами). Не меньше удовольствия детям раннего возраста приносит рисование. Оно нравится всем без исключения малышам. По мере нанесения «узоров», ребёнок начинает видеть в отражении себя – это своего рода сюрприз! Именно нетрадиционное рисование создает атмосферу непринужденности и эмоционально – положительное отношение к деятельности.</a:t>
          </a:r>
          <a:endParaRPr lang="ru-RU" sz="1600" dirty="0"/>
        </a:p>
      </dgm:t>
    </dgm:pt>
    <dgm:pt modelId="{DDF3C939-7C76-4B1D-B990-3D8D29569007}" type="parTrans" cxnId="{682010ED-EC11-45DA-B8EA-BEDC61B3DC47}">
      <dgm:prSet/>
      <dgm:spPr/>
      <dgm:t>
        <a:bodyPr/>
        <a:lstStyle/>
        <a:p>
          <a:endParaRPr lang="ru-RU"/>
        </a:p>
      </dgm:t>
    </dgm:pt>
    <dgm:pt modelId="{13487527-E468-4077-95EC-DE97E657B4BB}" type="sibTrans" cxnId="{682010ED-EC11-45DA-B8EA-BEDC61B3DC47}">
      <dgm:prSet/>
      <dgm:spPr/>
      <dgm:t>
        <a:bodyPr/>
        <a:lstStyle/>
        <a:p>
          <a:endParaRPr lang="ru-RU"/>
        </a:p>
      </dgm:t>
    </dgm:pt>
    <dgm:pt modelId="{1EF85BA9-2A8D-4C2B-A48F-7728F414AD7A}">
      <dgm:prSet/>
      <dgm:spPr/>
      <dgm:t>
        <a:bodyPr/>
        <a:lstStyle/>
        <a:p>
          <a:pPr rtl="0"/>
          <a:endParaRPr lang="ru-RU" dirty="0"/>
        </a:p>
      </dgm:t>
    </dgm:pt>
    <dgm:pt modelId="{ABE14098-AB18-4474-A749-679A8A9116DA}" type="parTrans" cxnId="{66960E12-3270-47F0-B9A0-AE786A8D46D6}">
      <dgm:prSet/>
      <dgm:spPr/>
      <dgm:t>
        <a:bodyPr/>
        <a:lstStyle/>
        <a:p>
          <a:endParaRPr lang="ru-RU"/>
        </a:p>
      </dgm:t>
    </dgm:pt>
    <dgm:pt modelId="{0649A070-27CA-43C5-9ABB-52228DD35BA8}" type="sibTrans" cxnId="{66960E12-3270-47F0-B9A0-AE786A8D46D6}">
      <dgm:prSet/>
      <dgm:spPr/>
      <dgm:t>
        <a:bodyPr/>
        <a:lstStyle/>
        <a:p>
          <a:endParaRPr lang="ru-RU"/>
        </a:p>
      </dgm:t>
    </dgm:pt>
    <dgm:pt modelId="{9739B231-C3BC-4588-B123-D73B62AC869B}" type="pres">
      <dgm:prSet presAssocID="{7B4F4E0A-DF3F-4B1A-945A-74FCEA7E661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3A26DC4-7DBE-4BF3-8FB4-13E1F2D20466}" type="pres">
      <dgm:prSet presAssocID="{EFCBEC57-FDE8-4600-81AB-A6055D1F5921}" presName="Parent" presStyleLbl="node0" presStyleIdx="0" presStyleCnt="1" custScaleX="100000" custScaleY="92905" custLinFactNeighborX="4615" custLinFactNeighborY="10672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</dgm:ptLst>
  <dgm:cxnLst>
    <dgm:cxn modelId="{682010ED-EC11-45DA-B8EA-BEDC61B3DC47}" srcId="{7B4F4E0A-DF3F-4B1A-945A-74FCEA7E661B}" destId="{EFCBEC57-FDE8-4600-81AB-A6055D1F5921}" srcOrd="0" destOrd="0" parTransId="{DDF3C939-7C76-4B1D-B990-3D8D29569007}" sibTransId="{13487527-E468-4077-95EC-DE97E657B4BB}"/>
    <dgm:cxn modelId="{66960E12-3270-47F0-B9A0-AE786A8D46D6}" srcId="{7B4F4E0A-DF3F-4B1A-945A-74FCEA7E661B}" destId="{1EF85BA9-2A8D-4C2B-A48F-7728F414AD7A}" srcOrd="1" destOrd="0" parTransId="{ABE14098-AB18-4474-A749-679A8A9116DA}" sibTransId="{0649A070-27CA-43C5-9ABB-52228DD35BA8}"/>
    <dgm:cxn modelId="{998565B4-A639-45F6-9425-6ACDF660E248}" type="presOf" srcId="{EFCBEC57-FDE8-4600-81AB-A6055D1F5921}" destId="{73A26DC4-7DBE-4BF3-8FB4-13E1F2D20466}" srcOrd="0" destOrd="0" presId="urn:microsoft.com/office/officeart/2011/layout/HexagonRadial"/>
    <dgm:cxn modelId="{93C890A3-E65C-4B0B-A673-B710887FBC2F}" type="presOf" srcId="{7B4F4E0A-DF3F-4B1A-945A-74FCEA7E661B}" destId="{9739B231-C3BC-4588-B123-D73B62AC869B}" srcOrd="0" destOrd="0" presId="urn:microsoft.com/office/officeart/2011/layout/HexagonRadial"/>
    <dgm:cxn modelId="{DF9D6649-FCED-4DBC-BFCD-D3A3A093974E}" type="presParOf" srcId="{9739B231-C3BC-4588-B123-D73B62AC869B}" destId="{73A26DC4-7DBE-4BF3-8FB4-13E1F2D20466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052A2-8700-4687-AE31-76822CF889F8}">
      <dsp:nvSpPr>
        <dsp:cNvPr id="0" name=""/>
        <dsp:cNvSpPr/>
      </dsp:nvSpPr>
      <dsp:spPr>
        <a:xfrm>
          <a:off x="1905002" y="0"/>
          <a:ext cx="2819397" cy="8966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Постепенное  заполнение группы</a:t>
          </a:r>
          <a:endParaRPr lang="ru-RU" sz="2000" b="1" kern="1200" dirty="0"/>
        </a:p>
      </dsp:txBody>
      <dsp:txXfrm>
        <a:off x="1931264" y="26262"/>
        <a:ext cx="2766873" cy="844128"/>
      </dsp:txXfrm>
    </dsp:sp>
    <dsp:sp modelId="{4B7597DD-B3A2-477F-9D83-1C91796C3F6C}">
      <dsp:nvSpPr>
        <dsp:cNvPr id="0" name=""/>
        <dsp:cNvSpPr/>
      </dsp:nvSpPr>
      <dsp:spPr>
        <a:xfrm rot="2729841">
          <a:off x="3697899" y="1153098"/>
          <a:ext cx="927314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792047" y="1215864"/>
        <a:ext cx="739018" cy="188296"/>
      </dsp:txXfrm>
    </dsp:sp>
    <dsp:sp modelId="{15526BAE-7EBC-4967-8C3D-1B5ADE5E1CA2}">
      <dsp:nvSpPr>
        <dsp:cNvPr id="0" name=""/>
        <dsp:cNvSpPr/>
      </dsp:nvSpPr>
      <dsp:spPr>
        <a:xfrm>
          <a:off x="3796568" y="1723373"/>
          <a:ext cx="2423686" cy="8966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Гибкий режим пребывания</a:t>
          </a:r>
          <a:endParaRPr lang="ru-RU" sz="2000" b="1" kern="1200" dirty="0"/>
        </a:p>
      </dsp:txBody>
      <dsp:txXfrm>
        <a:off x="3822830" y="1749635"/>
        <a:ext cx="2371162" cy="844128"/>
      </dsp:txXfrm>
    </dsp:sp>
    <dsp:sp modelId="{AA290833-A761-4CAD-BABE-B40386E2FF61}">
      <dsp:nvSpPr>
        <dsp:cNvPr id="0" name=""/>
        <dsp:cNvSpPr/>
      </dsp:nvSpPr>
      <dsp:spPr>
        <a:xfrm rot="8100000">
          <a:off x="3683825" y="2875714"/>
          <a:ext cx="927314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777973" y="2938480"/>
        <a:ext cx="739018" cy="188296"/>
      </dsp:txXfrm>
    </dsp:sp>
    <dsp:sp modelId="{B88F1341-010A-4EEA-8FEE-C9A7DAC47DE0}">
      <dsp:nvSpPr>
        <dsp:cNvPr id="0" name=""/>
        <dsp:cNvSpPr/>
      </dsp:nvSpPr>
      <dsp:spPr>
        <a:xfrm>
          <a:off x="2001104" y="3445231"/>
          <a:ext cx="2570899" cy="8966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Учет индивидуальных особенностей</a:t>
          </a:r>
          <a:endParaRPr lang="ru-RU" sz="2000" b="1" kern="1200" dirty="0"/>
        </a:p>
      </dsp:txBody>
      <dsp:txXfrm>
        <a:off x="2027366" y="3471493"/>
        <a:ext cx="2518375" cy="844128"/>
      </dsp:txXfrm>
    </dsp:sp>
    <dsp:sp modelId="{B353188E-B719-48C8-A960-CA60F849DDAB}">
      <dsp:nvSpPr>
        <dsp:cNvPr id="0" name=""/>
        <dsp:cNvSpPr/>
      </dsp:nvSpPr>
      <dsp:spPr>
        <a:xfrm rot="13500000">
          <a:off x="1961968" y="2875714"/>
          <a:ext cx="927314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056116" y="2938480"/>
        <a:ext cx="739018" cy="188296"/>
      </dsp:txXfrm>
    </dsp:sp>
    <dsp:sp modelId="{ABAAF264-C4A3-462B-B5D2-6815503895EF}">
      <dsp:nvSpPr>
        <dsp:cNvPr id="0" name=""/>
        <dsp:cNvSpPr/>
      </dsp:nvSpPr>
      <dsp:spPr>
        <a:xfrm>
          <a:off x="409144" y="1723373"/>
          <a:ext cx="2311103" cy="8966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Контроль состояния ребенка</a:t>
          </a:r>
          <a:endParaRPr lang="ru-RU" sz="2000" b="1" kern="1200" dirty="0"/>
        </a:p>
      </dsp:txBody>
      <dsp:txXfrm>
        <a:off x="435406" y="1749635"/>
        <a:ext cx="2258579" cy="844128"/>
      </dsp:txXfrm>
    </dsp:sp>
    <dsp:sp modelId="{043B5EF0-09A5-4AF1-AB10-106475DDFB64}">
      <dsp:nvSpPr>
        <dsp:cNvPr id="0" name=""/>
        <dsp:cNvSpPr/>
      </dsp:nvSpPr>
      <dsp:spPr>
        <a:xfrm rot="18926357">
          <a:off x="1976041" y="1153098"/>
          <a:ext cx="927314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070189" y="1215864"/>
        <a:ext cx="739018" cy="188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583BD-8C8D-4E7C-AF26-B3D27A72F944}">
      <dsp:nvSpPr>
        <dsp:cNvPr id="0" name=""/>
        <dsp:cNvSpPr/>
      </dsp:nvSpPr>
      <dsp:spPr>
        <a:xfrm>
          <a:off x="2799303" y="3274649"/>
          <a:ext cx="2393394" cy="206397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3170751" y="3594972"/>
        <a:ext cx="1650498" cy="1423332"/>
      </dsp:txXfrm>
    </dsp:sp>
    <dsp:sp modelId="{151B00F8-DC99-4C56-BC97-F464B1C34487}">
      <dsp:nvSpPr>
        <dsp:cNvPr id="0" name=""/>
        <dsp:cNvSpPr/>
      </dsp:nvSpPr>
      <dsp:spPr>
        <a:xfrm>
          <a:off x="1606287" y="3578810"/>
          <a:ext cx="279649" cy="2413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74723-24BE-4515-A668-0F9B470D9F0B}">
      <dsp:nvSpPr>
        <dsp:cNvPr id="0" name=""/>
        <dsp:cNvSpPr/>
      </dsp:nvSpPr>
      <dsp:spPr>
        <a:xfrm>
          <a:off x="195552" y="3265261"/>
          <a:ext cx="2393394" cy="2063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7E116-35F2-46C5-A8B9-8E6D000420DC}">
      <dsp:nvSpPr>
        <dsp:cNvPr id="0" name=""/>
        <dsp:cNvSpPr/>
      </dsp:nvSpPr>
      <dsp:spPr>
        <a:xfrm>
          <a:off x="1161199" y="3334588"/>
          <a:ext cx="279649" cy="2413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F8CAA-414B-401A-BD93-8FA89E4D9E76}">
      <dsp:nvSpPr>
        <dsp:cNvPr id="0" name=""/>
        <dsp:cNvSpPr/>
      </dsp:nvSpPr>
      <dsp:spPr>
        <a:xfrm>
          <a:off x="155514" y="0"/>
          <a:ext cx="8274490" cy="30941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Шумовые игрушки</a:t>
          </a:r>
          <a:r>
            <a:rPr lang="ru-RU" sz="2000" kern="1200" dirty="0" smtClean="0"/>
            <a:t>. Наиболее эффективным, а иногда и единственным прием работы при адаптации детей раннего возраста является игровая терапия, проводимая как в индивидуальной, так и в групповой форме. </a:t>
          </a:r>
          <a:r>
            <a:rPr lang="ru-RU" sz="2000" i="1" kern="1200" dirty="0" smtClean="0"/>
            <a:t>Ш</a:t>
          </a:r>
          <a:r>
            <a:rPr lang="ru-RU" sz="2000" kern="1200" dirty="0" smtClean="0"/>
            <a:t>умовые игрушки, сделанные из различного цвета бусинок, бисера , красивых пуговиц из ракушек и камушек. Дети будут не только прислушиваться к шуму, но и с удовольствием разглядывать содержимое, потому что сама ёмкость - игрушка обязательно должна быть прозрачной.</a:t>
          </a:r>
          <a:endParaRPr lang="ru-RU" sz="2000" kern="1200" dirty="0"/>
        </a:p>
      </dsp:txBody>
      <dsp:txXfrm>
        <a:off x="1102904" y="354271"/>
        <a:ext cx="6379710" cy="2385651"/>
      </dsp:txXfrm>
    </dsp:sp>
    <dsp:sp modelId="{0D3DCED6-4370-423E-AE96-7C30C357FAFC}">
      <dsp:nvSpPr>
        <dsp:cNvPr id="0" name=""/>
        <dsp:cNvSpPr/>
      </dsp:nvSpPr>
      <dsp:spPr>
        <a:xfrm>
          <a:off x="5206674" y="3454435"/>
          <a:ext cx="279649" cy="2413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E0058-B8E8-4D80-B896-85C4DB65C161}">
      <dsp:nvSpPr>
        <dsp:cNvPr id="0" name=""/>
        <dsp:cNvSpPr/>
      </dsp:nvSpPr>
      <dsp:spPr>
        <a:xfrm>
          <a:off x="5715227" y="3286166"/>
          <a:ext cx="2393394" cy="2063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E5036-2AEB-4901-BD74-F6D5E0E59681}">
      <dsp:nvSpPr>
        <dsp:cNvPr id="0" name=""/>
        <dsp:cNvSpPr/>
      </dsp:nvSpPr>
      <dsp:spPr>
        <a:xfrm>
          <a:off x="5609554" y="3578810"/>
          <a:ext cx="279649" cy="2413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77C2B-2EC8-4117-9CBE-80BA166AAF73}">
      <dsp:nvSpPr>
        <dsp:cNvPr id="0" name=""/>
        <dsp:cNvSpPr/>
      </dsp:nvSpPr>
      <dsp:spPr>
        <a:xfrm>
          <a:off x="1208978" y="9295"/>
          <a:ext cx="6629400" cy="66294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2CB9D6-29D9-4D96-9881-A0D29376FAA7}">
      <dsp:nvSpPr>
        <dsp:cNvPr id="0" name=""/>
        <dsp:cNvSpPr/>
      </dsp:nvSpPr>
      <dsp:spPr>
        <a:xfrm>
          <a:off x="350797" y="-9295"/>
          <a:ext cx="5175766" cy="38822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- Водные игры</a:t>
          </a:r>
          <a:r>
            <a:rPr lang="ru-RU" sz="1700" b="1" kern="1200" dirty="0" smtClean="0"/>
            <a:t>.</a:t>
          </a:r>
          <a:r>
            <a:rPr lang="ru-RU" sz="1700" kern="1200" dirty="0" smtClean="0"/>
            <a:t> Упражнения с водой стимулируют работу мозга детей и вызывают ощущения счастья и радости, т. е. такие чувства, которые невозможно вызвать волевыми усилиями взрослых. Совершенствуется зрительно - пространственная ориентация. Игра, которую я вам предлагаю называется: "Рыбаки и рыбки". Дети с сочками становятся вокруг емкости с водой (воображаемого озера) и с помощью сочка вылавливают рыбок, кладут их рядом на поверхность. При этом вырабатывается глазомер и координация движения руки.</a:t>
          </a:r>
          <a:endParaRPr lang="ru-RU" sz="1700" kern="1200" dirty="0"/>
        </a:p>
      </dsp:txBody>
      <dsp:txXfrm>
        <a:off x="540312" y="180220"/>
        <a:ext cx="4796736" cy="3503202"/>
      </dsp:txXfrm>
    </dsp:sp>
    <dsp:sp modelId="{2A78C6A8-8CF9-46EE-86D6-C85E30A301BE}">
      <dsp:nvSpPr>
        <dsp:cNvPr id="0" name=""/>
        <dsp:cNvSpPr/>
      </dsp:nvSpPr>
      <dsp:spPr>
        <a:xfrm>
          <a:off x="5333993" y="228606"/>
          <a:ext cx="2890292" cy="274853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5468165" y="362778"/>
        <a:ext cx="2621948" cy="2480187"/>
      </dsp:txXfrm>
    </dsp:sp>
    <dsp:sp modelId="{2B7814ED-0A6D-47C7-828B-D9DD545FDBAC}">
      <dsp:nvSpPr>
        <dsp:cNvPr id="0" name=""/>
        <dsp:cNvSpPr/>
      </dsp:nvSpPr>
      <dsp:spPr>
        <a:xfrm>
          <a:off x="838209" y="3401368"/>
          <a:ext cx="3721959" cy="322803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B956A2-5A24-4579-8873-7E484FC4C37A}">
      <dsp:nvSpPr>
        <dsp:cNvPr id="0" name=""/>
        <dsp:cNvSpPr/>
      </dsp:nvSpPr>
      <dsp:spPr>
        <a:xfrm>
          <a:off x="4953012" y="3200413"/>
          <a:ext cx="3195041" cy="3195067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9FDB7-6782-4FBF-BA81-7C9EE4402250}">
      <dsp:nvSpPr>
        <dsp:cNvPr id="0" name=""/>
        <dsp:cNvSpPr/>
      </dsp:nvSpPr>
      <dsp:spPr>
        <a:xfrm>
          <a:off x="914424" y="20"/>
          <a:ext cx="5102775" cy="52368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-Мыльные пузыри</a:t>
          </a:r>
          <a:r>
            <a:rPr lang="ru-RU" sz="2200" b="1" kern="1200" dirty="0" smtClean="0"/>
            <a:t>.</a:t>
          </a:r>
          <a:r>
            <a:rPr lang="ru-RU" sz="2200" kern="1200" dirty="0" smtClean="0"/>
            <a:t> Дети с удовольствием пускают пузыри, пытаются дотронуться до них, чтобы лопнуть и испытывают только положительные </a:t>
          </a:r>
          <a:r>
            <a:rPr lang="ru-RU" sz="2200" kern="1200" dirty="0" err="1" smtClean="0"/>
            <a:t>эмоции.Я</a:t>
          </a:r>
          <a:r>
            <a:rPr lang="ru-RU" sz="2200" kern="1200" dirty="0" smtClean="0"/>
            <a:t> использовала   таз с мыльной водой,  где мы с помощью </a:t>
          </a:r>
          <a:r>
            <a:rPr lang="ru-RU" sz="2200" kern="1200" dirty="0" err="1" smtClean="0"/>
            <a:t>коктельных</a:t>
          </a:r>
          <a:r>
            <a:rPr lang="ru-RU" sz="2200" kern="1200" dirty="0" smtClean="0"/>
            <a:t> трубочек делали мыльные пузыри.</a:t>
          </a:r>
          <a:endParaRPr lang="ru-RU" sz="2200" kern="1200" dirty="0"/>
        </a:p>
      </dsp:txBody>
      <dsp:txXfrm>
        <a:off x="1661708" y="766939"/>
        <a:ext cx="3608207" cy="3703012"/>
      </dsp:txXfrm>
    </dsp:sp>
    <dsp:sp modelId="{E14A3CD0-0F1E-41FD-9D92-54267A1E4F87}">
      <dsp:nvSpPr>
        <dsp:cNvPr id="0" name=""/>
        <dsp:cNvSpPr/>
      </dsp:nvSpPr>
      <dsp:spPr>
        <a:xfrm>
          <a:off x="4419597" y="6095999"/>
          <a:ext cx="653265" cy="6528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B2309DB-C255-4399-BCB6-630D28F9448E}">
      <dsp:nvSpPr>
        <dsp:cNvPr id="0" name=""/>
        <dsp:cNvSpPr/>
      </dsp:nvSpPr>
      <dsp:spPr>
        <a:xfrm>
          <a:off x="304798" y="3047999"/>
          <a:ext cx="473147" cy="4732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EDF9C5-44BC-4587-8BAA-9FFA54570EA1}">
      <dsp:nvSpPr>
        <dsp:cNvPr id="0" name=""/>
        <dsp:cNvSpPr/>
      </dsp:nvSpPr>
      <dsp:spPr>
        <a:xfrm>
          <a:off x="5336236" y="0"/>
          <a:ext cx="3412294" cy="32164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0DE90A-44F4-4DD3-88FA-758FCBA04322}">
      <dsp:nvSpPr>
        <dsp:cNvPr id="0" name=""/>
        <dsp:cNvSpPr/>
      </dsp:nvSpPr>
      <dsp:spPr>
        <a:xfrm>
          <a:off x="5136866" y="3362362"/>
          <a:ext cx="3473733" cy="349563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C61EC2-1C47-43D1-89DB-9EEF89E72610}">
      <dsp:nvSpPr>
        <dsp:cNvPr id="0" name=""/>
        <dsp:cNvSpPr/>
      </dsp:nvSpPr>
      <dsp:spPr>
        <a:xfrm>
          <a:off x="685800" y="426495"/>
          <a:ext cx="473147" cy="4732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1DC508-144D-4576-8A53-65891C274E7E}">
      <dsp:nvSpPr>
        <dsp:cNvPr id="0" name=""/>
        <dsp:cNvSpPr/>
      </dsp:nvSpPr>
      <dsp:spPr>
        <a:xfrm>
          <a:off x="152397" y="4229429"/>
          <a:ext cx="2760458" cy="262857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2C684-3C23-4E5D-99F9-BC583A46CD85}">
      <dsp:nvSpPr>
        <dsp:cNvPr id="0" name=""/>
        <dsp:cNvSpPr/>
      </dsp:nvSpPr>
      <dsp:spPr>
        <a:xfrm>
          <a:off x="1236351" y="55244"/>
          <a:ext cx="6858000" cy="6858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1F7EFF-692D-4AE9-AE8A-41CA6AE708B3}">
      <dsp:nvSpPr>
        <dsp:cNvPr id="0" name=""/>
        <dsp:cNvSpPr/>
      </dsp:nvSpPr>
      <dsp:spPr>
        <a:xfrm>
          <a:off x="152393" y="152412"/>
          <a:ext cx="5113044" cy="41986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ru-RU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Пескотерапия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. Эти упражнения развивают тактильно – кинетическую чувствительность и мелкую моторику, снимают мышечную </a:t>
          </a:r>
          <a:r>
            <a:rPr lang="ru-RU" sz="18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напряженность.В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данном случае я предлагаю заменить песок крупой – </a:t>
          </a:r>
          <a:r>
            <a:rPr lang="ru-RU" sz="18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пшеном.При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этом обязательно работают обе руки, а не одна ведущая, то есть работают сразу два полушария мозга. Между водой, песком и руками ребенка возникает свой разговор. Ведь руками можно собрать песок в горку, снова выровнять его поверхность, оставить на нем свои отпечатки, следы, углубления, нарисовать целые картины, налить в песочные ямы воду. Использование игр и игровых упражнений с песком и водой очень эффективно, они обладают релаксационным действием.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353" y="357372"/>
        <a:ext cx="4703124" cy="3788698"/>
      </dsp:txXfrm>
    </dsp:sp>
    <dsp:sp modelId="{4D01AB47-331F-404F-995C-C2A69003230B}">
      <dsp:nvSpPr>
        <dsp:cNvPr id="0" name=""/>
        <dsp:cNvSpPr/>
      </dsp:nvSpPr>
      <dsp:spPr>
        <a:xfrm>
          <a:off x="5076865" y="304812"/>
          <a:ext cx="3686134" cy="328421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A81F1F-C64C-476A-BC39-63449F2C984F}">
      <dsp:nvSpPr>
        <dsp:cNvPr id="0" name=""/>
        <dsp:cNvSpPr/>
      </dsp:nvSpPr>
      <dsp:spPr>
        <a:xfrm>
          <a:off x="914406" y="4343390"/>
          <a:ext cx="3754738" cy="2369847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CF4987-9960-46C4-AA1F-8CC86FB76058}">
      <dsp:nvSpPr>
        <dsp:cNvPr id="0" name=""/>
        <dsp:cNvSpPr/>
      </dsp:nvSpPr>
      <dsp:spPr>
        <a:xfrm>
          <a:off x="5257810" y="3733790"/>
          <a:ext cx="3463258" cy="297941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C6A56-C4D3-4D5F-8592-07AA92D64FB3}">
      <dsp:nvSpPr>
        <dsp:cNvPr id="0" name=""/>
        <dsp:cNvSpPr/>
      </dsp:nvSpPr>
      <dsp:spPr>
        <a:xfrm>
          <a:off x="0" y="265372"/>
          <a:ext cx="5105400" cy="21346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</a:t>
          </a:r>
          <a:r>
            <a:rPr lang="ru-RU" sz="1800" b="1" kern="1200" dirty="0" err="1" smtClean="0"/>
            <a:t>Тестопластика</a:t>
          </a:r>
          <a:r>
            <a:rPr lang="ru-RU" sz="1800" b="1" kern="1200" dirty="0" smtClean="0"/>
            <a:t>. </a:t>
          </a:r>
          <a:r>
            <a:rPr lang="ru-RU" sz="1800" kern="1200" dirty="0" smtClean="0"/>
            <a:t>Занятия лепкой из теста развивают мелкую моторику, образное мышление, кругозор, знакомят с понятиями формы и размера. Тесто – приятный и податливый материал, с которым дети работают с большим удовольствием. После засыхания изделия мы их разукрашиваем красками.</a:t>
          </a:r>
          <a:endParaRPr lang="ru-RU" sz="1800" kern="1200" dirty="0"/>
        </a:p>
      </dsp:txBody>
      <dsp:txXfrm>
        <a:off x="104205" y="369577"/>
        <a:ext cx="4896990" cy="19262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26DC4-7DBE-4BF3-8FB4-13E1F2D20466}">
      <dsp:nvSpPr>
        <dsp:cNvPr id="0" name=""/>
        <dsp:cNvSpPr/>
      </dsp:nvSpPr>
      <dsp:spPr>
        <a:xfrm>
          <a:off x="0" y="457195"/>
          <a:ext cx="4953000" cy="398026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Пальцевая живопись</a:t>
          </a:r>
          <a:r>
            <a:rPr lang="ru-RU" sz="2000" kern="1200" dirty="0" smtClean="0"/>
            <a:t> </a:t>
          </a:r>
          <a:r>
            <a:rPr lang="ru-RU" sz="1600" kern="1200" dirty="0" smtClean="0"/>
            <a:t>(рисование ладошкой, пальцами). Не меньше удовольствия детям раннего возраста приносит рисование. Оно нравится всем без исключения малышам. По мере нанесения «узоров», ребёнок начинает видеть в отражении себя – это своего рода сюрприз! Именно нетрадиционное рисование создает атмосферу непринужденности и эмоционально – положительное отношение к деятельности.</a:t>
          </a:r>
          <a:endParaRPr lang="ru-RU" sz="1600" kern="1200" dirty="0"/>
        </a:p>
      </dsp:txBody>
      <dsp:txXfrm>
        <a:off x="791804" y="1093494"/>
        <a:ext cx="3369392" cy="2707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8F627-882C-4390-B8C5-DD37132942A5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47F9B-458E-4EB8-A724-E39C0313E268}" type="slidenum">
              <a:rPr lang="ru-RU" smtClean="0"/>
              <a:t>‹#›</a:t>
            </a:fld>
            <a:endParaRPr lang="ru-RU"/>
          </a:p>
        </p:txBody>
      </p:sp>
      <p:pic>
        <p:nvPicPr>
          <p:cNvPr id="2050" name="Picture 2" descr="C:\Users\Деник\AppData\Local\Microsoft\Windows\Temporary Internet Files\Content.IE5\ZVUU31V4\MC900434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3462338"/>
            <a:ext cx="18288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ник\AppData\Local\Microsoft\Windows\Temporary Internet Files\Content.IE5\DEFVMFKG\MC90041593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566863"/>
            <a:ext cx="17018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68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58B15E-6DEB-4DD3-BA1F-F4467FA19BC2}" type="datetimeFigureOut">
              <a:rPr lang="ru-RU"/>
              <a:pPr>
                <a:defRPr/>
              </a:pPr>
              <a:t>30.03.2016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AE6758-34C3-411A-8C2A-4E2C3A69C1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683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6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9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9" y="4867275"/>
            <a:ext cx="6413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9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1" y="5788025"/>
            <a:ext cx="274639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1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63F22-32A9-46E3-998E-D437C23D278D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6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9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DCB68-A428-456A-95C1-6E94532D1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ADBA7-931D-488B-BB73-8C509F3ADFBF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473C-D177-43DA-97F2-6BFEAC65D1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C0C9-2268-4CED-8C65-AF821AB7106E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FC50-A396-48D1-B24B-AE8383E12B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ECBCF9-7D7F-45A2-BD19-73FEBD42211C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72AD954-8BD9-471E-94AB-FEAC650247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6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9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9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1" y="5791200"/>
            <a:ext cx="274639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6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207B6-1D69-442B-A1E9-56F88BA98D8F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1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1" y="4929189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1A03B-28E0-4744-8BF0-D619B58D52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CD690-88F6-492C-853A-C3B31B51D6A1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7DE1-B7F3-493C-8A65-829AE98C4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17F53-FB4A-4975-ACA1-64E67B6C7235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0360-7761-467B-9414-EBF707F460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9D49133-5299-471C-803B-F30CA10A6048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610BAE4-8350-4564-B6F8-90BB4D7FC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0A2-7F5D-4F26-95C8-FD9594A01962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4351-29F3-4077-A33F-148DF9A07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192839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156576" y="5715001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9543661-27DF-4652-9E7D-4F42A75943AB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14B592F-A1EE-476E-8EE7-13A2CD7FEA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6" y="5715001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192839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6988A0-DF7E-41B3-813C-17E0B84D65A4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49B97E-ACCA-4861-B857-5D697F841D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2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6" y="1081882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48360E-2503-4047-AF68-38C8C459ACCF}" type="datetimeFigureOut">
              <a:rPr lang="en-US"/>
              <a:pPr>
                <a:defRPr/>
              </a:pPr>
              <a:t>3/30/2016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6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6" y="5715001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1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1EE248-06F2-4C79-ADE7-211A62FC56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799" r:id="rId4"/>
    <p:sldLayoutId id="2147483800" r:id="rId5"/>
    <p:sldLayoutId id="2147483807" r:id="rId6"/>
    <p:sldLayoutId id="2147483801" r:id="rId7"/>
    <p:sldLayoutId id="2147483808" r:id="rId8"/>
    <p:sldLayoutId id="2147483809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BB15E1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E7ABF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BADCD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9.jpeg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31.jpeg"/><Relationship Id="rId7" Type="http://schemas.openxmlformats.org/officeDocument/2006/relationships/diagramLayout" Target="../diagrams/layout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33.jpeg"/><Relationship Id="rId10" Type="http://schemas.microsoft.com/office/2007/relationships/diagramDrawing" Target="../diagrams/drawing7.xml"/><Relationship Id="rId4" Type="http://schemas.openxmlformats.org/officeDocument/2006/relationships/image" Target="../media/image32.jpeg"/><Relationship Id="rId9" Type="http://schemas.openxmlformats.org/officeDocument/2006/relationships/diagramColors" Target="../diagrams/colors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1600200"/>
            <a:ext cx="6553200" cy="2438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sz="2800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sz="2800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3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«нетрадиционные методы Адаптации </a:t>
            </a:r>
            <a:r>
              <a:rPr lang="ru-RU" sz="3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детей раннего возраста </a:t>
            </a:r>
            <a:r>
              <a:rPr lang="ru-RU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к</a:t>
            </a:r>
            <a:r>
              <a:rPr lang="ru-RU" sz="3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детскому саду »</a:t>
            </a:r>
            <a:endParaRPr lang="ru-RU" sz="3200" i="1" dirty="0"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5000" y="5105400"/>
            <a:ext cx="7010400" cy="1371600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9220" name="Рисунок 4" descr="97b6cb83959d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188361">
            <a:off x="6940473" y="1571262"/>
            <a:ext cx="2192339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flipH="1">
            <a:off x="2971800" y="4264925"/>
            <a:ext cx="5791200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        Автор проекта: </a:t>
            </a:r>
          </a:p>
          <a:p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Козлова Марина А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лександровна                         воспитатель </a:t>
            </a:r>
          </a:p>
          <a:p>
            <a:endParaRPr lang="ru-RU" sz="28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4072" y="352238"/>
            <a:ext cx="5770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ГОСУДАРСТВЕННОЕ КАЗЕННОЕ ДОШКОЛЬНОЕ ОБРАЗОВАТЕЛЬНОЕ УЧРЕЖДЕНИЕ</a:t>
            </a:r>
          </a:p>
          <a:p>
            <a:r>
              <a:rPr lang="ru-RU" dirty="0"/>
              <a:t>ДЕТСКИЙ САД  № 34 ГОРОДА НЕВИННОМЫССКА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62234787"/>
              </p:ext>
            </p:extLst>
          </p:nvPr>
        </p:nvGraphicFramePr>
        <p:xfrm>
          <a:off x="0" y="0"/>
          <a:ext cx="8610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08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12528865"/>
              </p:ext>
            </p:extLst>
          </p:nvPr>
        </p:nvGraphicFramePr>
        <p:xfrm>
          <a:off x="76200" y="0"/>
          <a:ext cx="8763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Марина\АДАПТАЦИЯ - проэкт\АДАПТАЦИЯ\DSC03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4346819"/>
            <a:ext cx="3573159" cy="248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арина\АДАПТАЦИЯ - проэкт\АДАПТАЦИЯ\DSC03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6819"/>
            <a:ext cx="3695702" cy="24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Марина\АДАПТАЦИЯ - проэкт\АДАПТАЦИЯ\DSC032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8" y="156949"/>
            <a:ext cx="5791202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35065217"/>
              </p:ext>
            </p:extLst>
          </p:nvPr>
        </p:nvGraphicFramePr>
        <p:xfrm>
          <a:off x="2057400" y="2362200"/>
          <a:ext cx="51054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398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Марина\АДАПТАЦИЯ - проэкт\АДАПТАЦИЯ\DSC03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78" y="3598325"/>
            <a:ext cx="3565478" cy="33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арина\АДАПТАЦИЯ - проэкт\АДАПТАЦИЯ\DSC03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92" y="-19334"/>
            <a:ext cx="3244186" cy="34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арина\АДАПТАЦИЯ - проэкт\АДАПТАЦИЯ\DSC03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334"/>
            <a:ext cx="2895600" cy="2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арина\АДАПТАЦИЯ - проэкт\АДАПТАЦИЯ\DSC03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3068"/>
            <a:ext cx="3657600" cy="326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1563237"/>
            <a:ext cx="7924800" cy="54102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274320" indent="-274320" algn="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200" dirty="0">
              <a:solidFill>
                <a:srgbClr val="00206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30492967"/>
              </p:ext>
            </p:extLst>
          </p:nvPr>
        </p:nvGraphicFramePr>
        <p:xfrm>
          <a:off x="1905000" y="838200"/>
          <a:ext cx="4953000" cy="443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467600" cy="79216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Гипотеза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219201"/>
            <a:ext cx="7696200" cy="4873625"/>
          </a:xfrm>
        </p:spPr>
        <p:txBody>
          <a:bodyPr>
            <a:normAutofit/>
          </a:bodyPr>
          <a:lstStyle/>
          <a:p>
            <a:pPr indent="-7938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/>
              <a:t>В заключении хочется </a:t>
            </a:r>
            <a:r>
              <a:rPr lang="ru-RU" dirty="0" smtClean="0"/>
              <a:t>сказать, </a:t>
            </a:r>
            <a:r>
              <a:rPr lang="ru-RU" dirty="0"/>
              <a:t>что процесс привыкания детей проходит очень успешно. Степень адаптации в основном легкая и средняя. Положительным является и то, что дети раннего возраста, а особенно второго года жизни, привыкают к детскому саду </a:t>
            </a:r>
            <a:r>
              <a:rPr lang="ru-RU" dirty="0" smtClean="0"/>
              <a:t>безболезненно.</a:t>
            </a:r>
            <a:endParaRPr lang="ru-RU" dirty="0"/>
          </a:p>
          <a:p>
            <a:pPr indent="-7938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 descr="21227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1" y="3821952"/>
            <a:ext cx="3733800" cy="248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7543800" y="48006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8077200" y="4267200"/>
            <a:ext cx="3810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3" name="Рисунок 6" descr="46886853_1248870996_smallsw39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5257800"/>
            <a:ext cx="895351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7" descr="46886849_1248870965_smallsw5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953001"/>
            <a:ext cx="12954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20091_98ed6d72_L[1]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1" y="3886200"/>
            <a:ext cx="5400675" cy="3492652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Рисунок 5" descr="239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1" y="457201"/>
            <a:ext cx="2438400" cy="309562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Овал 6"/>
          <p:cNvSpPr/>
          <p:nvPr/>
        </p:nvSpPr>
        <p:spPr>
          <a:xfrm>
            <a:off x="7315200" y="48006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924800" y="38100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7772400" y="2667000"/>
            <a:ext cx="304800" cy="3048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229600" y="2057400"/>
            <a:ext cx="304800" cy="3048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391400" y="3429000"/>
            <a:ext cx="609600" cy="6096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8153400" y="1295400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ник\AppData\Local\Microsoft\Windows\Temporary Internet Files\Content.IE5\MC69ZBDN\MP90042782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7315200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600" y="457199"/>
            <a:ext cx="79248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/>
                </a:solidFill>
              </a:rPr>
              <a:t>АДАПТАЦИЯ</a:t>
            </a:r>
            <a:endParaRPr lang="ru-RU" sz="4400" b="1" dirty="0">
              <a:solidFill>
                <a:schemeClr val="accent3"/>
              </a:solidFill>
            </a:endParaRPr>
          </a:p>
          <a:p>
            <a:r>
              <a:rPr lang="ru-RU" sz="2400" dirty="0"/>
              <a:t>от лат. «приспособляю» — это сложный процесс приспособления организма, который происходит на разных уровнях: физиологическом, социальном, психологическом.</a:t>
            </a:r>
          </a:p>
          <a:p>
            <a:r>
              <a:rPr lang="ru-RU" sz="2400" dirty="0"/>
              <a:t> В силах родителей и педагогов сделать жизнь ребенка счастливой, интересной и насыщенной!</a:t>
            </a:r>
          </a:p>
        </p:txBody>
      </p:sp>
    </p:spTree>
    <p:extLst>
      <p:ext uri="{BB962C8B-B14F-4D97-AF65-F5344CB8AC3E}">
        <p14:creationId xmlns:p14="http://schemas.microsoft.com/office/powerpoint/2010/main" val="37331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3884"/>
            <a:ext cx="8458200" cy="12192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Различают три степени адаптации</a:t>
            </a:r>
            <a:endParaRPr lang="ru-RU" sz="4000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7910" y="1447800"/>
            <a:ext cx="7467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Лёгкая адаптация—к 20-му дню пребывания в детском саду нормализуется сон, ребёнок нормально ест, не отказывается от контактов со сверстниками и взрослыми, сам идёт на контакт, заболеваемость не более 1 раза сроком не более 10 дней без осложнений.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7105" y="147282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011056" y="1560465"/>
            <a:ext cx="184245" cy="194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77105" y="3214848"/>
            <a:ext cx="184245" cy="194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204400" y="4275653"/>
            <a:ext cx="184245" cy="194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17106" y="3079016"/>
            <a:ext cx="71172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Адаптация средней тяжести—поведенческие реакции восстанавливаются к 30-му дню пребывания в детском саду</a:t>
            </a:r>
            <a:r>
              <a:rPr lang="ru-RU" sz="2000" dirty="0" smtClean="0"/>
              <a:t>.</a:t>
            </a:r>
          </a:p>
          <a:p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299962" y="312720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38714" y="4114800"/>
            <a:ext cx="7095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Тяжёлая адаптация—поведенческие реакции нормализуются </a:t>
            </a:r>
          </a:p>
          <a:p>
            <a:r>
              <a:rPr lang="ru-RU" sz="2000" dirty="0"/>
              <a:t>к 60-му дню.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6349" y="418800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948_image_large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1" y="4191001"/>
            <a:ext cx="2971800" cy="21717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315200" cy="16764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i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Задачами коррекционной работы с </a:t>
            </a:r>
            <a:r>
              <a:rPr lang="ru-RU" sz="40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детьми</a:t>
            </a:r>
            <a:r>
              <a:rPr lang="ru-RU" sz="3600" b="1" i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период адаптации являются:</a:t>
            </a:r>
            <a:endParaRPr lang="ru-RU" sz="3600" b="1" i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2057400"/>
            <a:ext cx="8077200" cy="4495800"/>
          </a:xfrm>
        </p:spPr>
        <p:txBody>
          <a:bodyPr>
            <a:noAutofit/>
          </a:bodyPr>
          <a:lstStyle/>
          <a:p>
            <a:r>
              <a:rPr lang="ru-RU" sz="2800" dirty="0"/>
              <a:t>- создание для ребенка атмосферы безопасности и комфортной обстановки;</a:t>
            </a:r>
          </a:p>
          <a:p>
            <a:r>
              <a:rPr lang="ru-RU" sz="2800" dirty="0"/>
              <a:t>- понимание внутреннего мира ребенка и принятие его таким, какой он есть;</a:t>
            </a:r>
          </a:p>
          <a:p>
            <a:r>
              <a:rPr lang="ru-RU" sz="2800" dirty="0"/>
              <a:t>- предоставление ребенку большей свободы и самостоятельности.</a:t>
            </a:r>
          </a:p>
          <a:p>
            <a:pPr marL="0" indent="0">
              <a:buNone/>
              <a:defRPr/>
            </a:pPr>
            <a:endParaRPr lang="ru-RU" sz="2800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3317" name="Рисунок 4" descr="ff860c3b7f8e7d3a94503b15cf0f979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5943600"/>
            <a:ext cx="3492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 descr="e3c17dbf85e2948ee9f4f392e497757a.gif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1771946">
            <a:off x="374649" y="4899025"/>
            <a:ext cx="2838451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383638_ageddes376[1]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0448" b="17910"/>
          <a:stretch>
            <a:fillRect/>
          </a:stretch>
        </p:blipFill>
        <p:spPr>
          <a:xfrm>
            <a:off x="2133600" y="2895601"/>
            <a:ext cx="5562600" cy="2288612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cross"/>
            <a:bevelB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400800" cy="685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 проекта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81000" y="1143001"/>
            <a:ext cx="7467600" cy="5178425"/>
          </a:xfrm>
        </p:spPr>
        <p:txBody>
          <a:bodyPr>
            <a:normAutofit/>
          </a:bodyPr>
          <a:lstStyle/>
          <a:p>
            <a:pPr indent="-7938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Систематизация работы по созданию благоприятных условий социальной адаптации детей в условиях  дошкольного учреждения. 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арина\АДАПТАЦИЯ - проэкт\АДАПТАЦИЯ\DSC03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" y="3319318"/>
            <a:ext cx="3272313" cy="33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арина\АДАПТАЦИЯ - проэкт\АДАПТАЦИЯ\DSC03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34" y="3606130"/>
            <a:ext cx="3283841" cy="32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Марина\АДАПТАЦИЯ - проэкт\АДАПТАЦИЯ\DSC03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0816"/>
            <a:ext cx="3369625" cy="303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82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Основной этап</a:t>
            </a:r>
            <a:endParaRPr lang="ru-RU" sz="40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4195995"/>
              </p:ext>
            </p:extLst>
          </p:nvPr>
        </p:nvGraphicFramePr>
        <p:xfrm>
          <a:off x="1371600" y="1676400"/>
          <a:ext cx="6629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D:\Марина\АДАПТАЦИЯ - проэкт\АДАПТАЦИЯ\DSC031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9611"/>
            <a:ext cx="3048000" cy="24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403" y="700585"/>
            <a:ext cx="7620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sz="2000" dirty="0" smtClean="0"/>
              <a:t> </a:t>
            </a:r>
            <a:r>
              <a:rPr lang="ru-RU" sz="2400" dirty="0" smtClean="0"/>
              <a:t>При </a:t>
            </a:r>
            <a:r>
              <a:rPr lang="ru-RU" sz="2400" dirty="0"/>
              <a:t>адаптации детей раннего возраста я предлагаю использовать нетрадиционные методы и приемы</a:t>
            </a:r>
            <a:r>
              <a:rPr lang="ru-RU" sz="2400" dirty="0" smtClean="0"/>
              <a:t>.                                              </a:t>
            </a:r>
          </a:p>
          <a:p>
            <a:r>
              <a:rPr lang="ru-RU" sz="2400" dirty="0" smtClean="0"/>
              <a:t>Эти </a:t>
            </a:r>
            <a:r>
              <a:rPr lang="ru-RU" sz="2400" dirty="0"/>
              <a:t>методы и приемы хорошо использовать для того, чтобы уменьшить невротические проявления у детей: повышенную тревожность, беспокойство, боязливость в новых ситуациях</a:t>
            </a:r>
            <a:r>
              <a:rPr lang="ru-RU" sz="2400" dirty="0" smtClean="0"/>
              <a:t>. Увлеченность </a:t>
            </a:r>
            <a:r>
              <a:rPr lang="ru-RU" sz="2400" dirty="0"/>
              <a:t>общим делом способствует отвлечению малыша от стрессового момента расставания с мамой. В процессе задействованы руки детей, это влияет на сенсорное, речевое развитие, что составляет фундамент умственного развития: рука «познает», а мозг фиксирует ощущения и </a:t>
            </a:r>
            <a:r>
              <a:rPr lang="ru-RU" sz="2400" dirty="0" smtClean="0"/>
              <a:t>восприятия</a:t>
            </a:r>
            <a:r>
              <a:rPr lang="ru-RU" sz="24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224135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Методы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Рисунок 4" descr="c6ee0a6dc9fcb247a8c5e0d175431d1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5119" y="5905500"/>
            <a:ext cx="4286251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9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29022243"/>
              </p:ext>
            </p:extLst>
          </p:nvPr>
        </p:nvGraphicFramePr>
        <p:xfrm>
          <a:off x="212725" y="857702"/>
          <a:ext cx="8397875" cy="5771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725" y="21137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Нетрадиционные методы и приёмы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D:\Марина\АДАПТАЦИЯ - проэкт\АДАПТАЦИЯ\DSC032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" y="3974709"/>
            <a:ext cx="2759075" cy="26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арина\АДАПТАЦИЯ - проэкт\АДАПТАЦИЯ\DSC032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3974709"/>
            <a:ext cx="2822369" cy="26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арина\АДАПТАЦИЯ - проэкт\АДАПТАЦИЯ\DSC032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74710"/>
            <a:ext cx="2803524" cy="270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8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75954738"/>
              </p:ext>
            </p:extLst>
          </p:nvPr>
        </p:nvGraphicFramePr>
        <p:xfrm>
          <a:off x="228600" y="0"/>
          <a:ext cx="8382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D519FF"/>
      </a:accent1>
      <a:accent2>
        <a:srgbClr val="7030A0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D519FF"/>
    </a:accent1>
    <a:accent2>
      <a:srgbClr val="7030A0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3795</TotalTime>
  <Words>663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   «нетрадиционные методы Адаптации детей раннего возраста к детскому саду »</vt:lpstr>
      <vt:lpstr>Презентация PowerPoint</vt:lpstr>
      <vt:lpstr>Различают три степени адаптации</vt:lpstr>
      <vt:lpstr>Задачами коррекционной работы с детьми в период адаптации являются:</vt:lpstr>
      <vt:lpstr>Цель проекта</vt:lpstr>
      <vt:lpstr>Основной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Гипотеза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Пользователь Windows</cp:lastModifiedBy>
  <cp:revision>378</cp:revision>
  <dcterms:created xsi:type="dcterms:W3CDTF">2010-09-20T19:58:16Z</dcterms:created>
  <dcterms:modified xsi:type="dcterms:W3CDTF">2016-03-30T18:56:23Z</dcterms:modified>
</cp:coreProperties>
</file>