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2A64-2E8C-4566-B84D-21C703E243E1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16757-AE31-4539-AF47-2D838C1624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BEF5E-590B-42F0-976F-C8B225B35EBE}" type="slidenum">
              <a:rPr lang="ru-RU"/>
              <a:pPr/>
              <a:t>26</a:t>
            </a:fld>
            <a:endParaRPr lang="ru-RU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i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174F-2E85-468A-A154-E29C0A910AE3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851E-1674-4D0F-B642-63A17D8B1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174F-2E85-468A-A154-E29C0A910AE3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851E-1674-4D0F-B642-63A17D8B1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174F-2E85-468A-A154-E29C0A910AE3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851E-1674-4D0F-B642-63A17D8B1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B0E66-8645-4686-91B3-C2B963910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174F-2E85-468A-A154-E29C0A910AE3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851E-1674-4D0F-B642-63A17D8B1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174F-2E85-468A-A154-E29C0A910AE3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851E-1674-4D0F-B642-63A17D8B1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174F-2E85-468A-A154-E29C0A910AE3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851E-1674-4D0F-B642-63A17D8B1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174F-2E85-468A-A154-E29C0A910AE3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851E-1674-4D0F-B642-63A17D8B1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174F-2E85-468A-A154-E29C0A910AE3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851E-1674-4D0F-B642-63A17D8B1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174F-2E85-468A-A154-E29C0A910AE3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851E-1674-4D0F-B642-63A17D8B1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174F-2E85-468A-A154-E29C0A910AE3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851E-1674-4D0F-B642-63A17D8B1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174F-2E85-468A-A154-E29C0A910AE3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851E-1674-4D0F-B642-63A17D8B1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9174F-2E85-468A-A154-E29C0A910AE3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851E-1674-4D0F-B642-63A17D8B1A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092950" y="549275"/>
            <a:ext cx="12096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9388" y="549275"/>
            <a:ext cx="8137525" cy="6103938"/>
            <a:chOff x="113" y="346"/>
            <a:chExt cx="5126" cy="384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346"/>
              <a:ext cx="5126" cy="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Rectangle 14"/>
            <p:cNvSpPr>
              <a:spLocks noChangeArrowheads="1"/>
            </p:cNvSpPr>
            <p:nvPr/>
          </p:nvSpPr>
          <p:spPr bwMode="auto">
            <a:xfrm>
              <a:off x="249" y="482"/>
              <a:ext cx="135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>
                  <a:solidFill>
                    <a:srgbClr val="FF9966"/>
                  </a:solidFill>
                </a:rPr>
                <a:t>Радуга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63525"/>
            <a:ext cx="9144000" cy="6594475"/>
            <a:chOff x="0" y="166"/>
            <a:chExt cx="5760" cy="4154"/>
          </a:xfrm>
        </p:grpSpPr>
        <p:sp>
          <p:nvSpPr>
            <p:cNvPr id="11267" name="Rectangle 5"/>
            <p:cNvSpPr>
              <a:spLocks noChangeArrowheads="1"/>
            </p:cNvSpPr>
            <p:nvPr/>
          </p:nvSpPr>
          <p:spPr bwMode="auto">
            <a:xfrm>
              <a:off x="158" y="166"/>
              <a:ext cx="54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 b="1">
                  <a:solidFill>
                    <a:srgbClr val="003300"/>
                  </a:solidFill>
                </a:rPr>
                <a:t>Роса</a:t>
              </a:r>
              <a:r>
                <a:rPr lang="ru-RU">
                  <a:solidFill>
                    <a:srgbClr val="003300"/>
                  </a:solidFill>
                </a:rPr>
                <a:t> – это капельки, образующиеся на растениях, земле и различных наземных предметах. Она появляется только при ясном небе.</a:t>
              </a:r>
            </a:p>
          </p:txBody>
        </p:sp>
        <p:pic>
          <p:nvPicPr>
            <p:cNvPr id="11268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20"/>
              <a:ext cx="5760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Rectangle 10"/>
            <p:cNvSpPr>
              <a:spLocks noChangeArrowheads="1"/>
            </p:cNvSpPr>
            <p:nvPr/>
          </p:nvSpPr>
          <p:spPr bwMode="auto">
            <a:xfrm>
              <a:off x="158" y="890"/>
              <a:ext cx="99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dirty="0">
                  <a:solidFill>
                    <a:schemeClr val="bg1"/>
                  </a:solidFill>
                </a:rPr>
                <a:t>Роса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0"/>
            <a:ext cx="8851900" cy="6858000"/>
            <a:chOff x="0" y="0"/>
            <a:chExt cx="5576" cy="4320"/>
          </a:xfrm>
        </p:grpSpPr>
        <p:pic>
          <p:nvPicPr>
            <p:cNvPr id="12292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744" cy="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3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191"/>
              <a:ext cx="2744" cy="2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5" y="0"/>
              <a:ext cx="2741" cy="4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1" name="Picture 23" descr="animated_cartoon_005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956550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0825" y="188913"/>
            <a:ext cx="8675688" cy="6450012"/>
            <a:chOff x="158" y="119"/>
            <a:chExt cx="5465" cy="4063"/>
          </a:xfrm>
        </p:grpSpPr>
        <p:pic>
          <p:nvPicPr>
            <p:cNvPr id="13316" name="Picture 9" descr="20070917 396-8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" y="572"/>
              <a:ext cx="5465" cy="3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7" name="Rectangle 4"/>
            <p:cNvSpPr>
              <a:spLocks noChangeArrowheads="1"/>
            </p:cNvSpPr>
            <p:nvPr/>
          </p:nvSpPr>
          <p:spPr bwMode="auto">
            <a:xfrm>
              <a:off x="158" y="119"/>
              <a:ext cx="54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 b="1">
                  <a:solidFill>
                    <a:srgbClr val="006666"/>
                  </a:solidFill>
                </a:rPr>
                <a:t>Ветер</a:t>
              </a:r>
              <a:r>
                <a:rPr lang="ru-RU">
                  <a:solidFill>
                    <a:srgbClr val="006666"/>
                  </a:solidFill>
                </a:rPr>
                <a:t> – это передвижение воздуха. Когда воздух от земли нагревается, он начинает подниматься вверх, а холодный воздух опускается вниз.</a:t>
              </a:r>
              <a:r>
                <a:rPr lang="en-US">
                  <a:solidFill>
                    <a:srgbClr val="006666"/>
                  </a:solidFill>
                </a:rPr>
                <a:t> </a:t>
              </a:r>
              <a:endParaRPr lang="ru-RU">
                <a:solidFill>
                  <a:srgbClr val="006666"/>
                </a:solidFill>
              </a:endParaRPr>
            </a:p>
          </p:txBody>
        </p:sp>
        <p:sp>
          <p:nvSpPr>
            <p:cNvPr id="13318" name="Rectangle 10"/>
            <p:cNvSpPr>
              <a:spLocks noChangeArrowheads="1"/>
            </p:cNvSpPr>
            <p:nvPr/>
          </p:nvSpPr>
          <p:spPr bwMode="auto">
            <a:xfrm>
              <a:off x="4286" y="663"/>
              <a:ext cx="119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>
                  <a:solidFill>
                    <a:srgbClr val="006666"/>
                  </a:solidFill>
                </a:rPr>
                <a:t>Ветер</a:t>
              </a:r>
            </a:p>
          </p:txBody>
        </p:sp>
      </p:grpSp>
      <p:pic>
        <p:nvPicPr>
          <p:cNvPr id="13315" name="Picture 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08050"/>
            <a:ext cx="1171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188913"/>
            <a:ext cx="8713788" cy="6450012"/>
            <a:chOff x="158" y="119"/>
            <a:chExt cx="5489" cy="4063"/>
          </a:xfrm>
        </p:grpSpPr>
        <p:pic>
          <p:nvPicPr>
            <p:cNvPr id="1434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" y="618"/>
              <a:ext cx="4445" cy="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158" y="119"/>
              <a:ext cx="54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>
                  <a:solidFill>
                    <a:srgbClr val="006666"/>
                  </a:solidFill>
                </a:rPr>
                <a:t>Ветер нельзя увидеть глазами. Его можно только почувствовать.</a:t>
              </a:r>
              <a:r>
                <a:rPr lang="en-US">
                  <a:solidFill>
                    <a:srgbClr val="006666"/>
                  </a:solidFill>
                </a:rPr>
                <a:t> </a:t>
              </a:r>
              <a:r>
                <a:rPr lang="ru-RU">
                  <a:solidFill>
                    <a:srgbClr val="006666"/>
                  </a:solidFill>
                </a:rPr>
                <a:t>Ветер бывает сильный, слабый, холодный, освежающий, тёплый.</a:t>
              </a:r>
              <a:r>
                <a:rPr lang="ru-RU"/>
                <a:t> </a:t>
              </a:r>
              <a:endParaRPr lang="ru-RU">
                <a:solidFill>
                  <a:srgbClr val="006666"/>
                </a:solidFill>
              </a:endParaRPr>
            </a:p>
          </p:txBody>
        </p:sp>
      </p:grpSp>
      <p:pic>
        <p:nvPicPr>
          <p:cNvPr id="14339" name="Picture 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5229225"/>
            <a:ext cx="838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-41275"/>
            <a:ext cx="9144000" cy="6899275"/>
            <a:chOff x="0" y="-26"/>
            <a:chExt cx="5760" cy="4346"/>
          </a:xfrm>
        </p:grpSpPr>
        <p:pic>
          <p:nvPicPr>
            <p:cNvPr id="15363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" y="1525"/>
              <a:ext cx="2546" cy="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4" name="Rectangle 15"/>
            <p:cNvSpPr>
              <a:spLocks noChangeArrowheads="1"/>
            </p:cNvSpPr>
            <p:nvPr/>
          </p:nvSpPr>
          <p:spPr bwMode="auto">
            <a:xfrm>
              <a:off x="3198" y="119"/>
              <a:ext cx="2427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006666"/>
                  </a:solidFill>
                </a:rPr>
                <a:t>Если веточки деревьев качаются, листочки шевелятся, значит, ветер есть. На улицу можно взять с собой султанчики и вертушки. Если султанчики гнутся, а вертушки крутятся, значит, ветер дует.</a:t>
              </a:r>
            </a:p>
          </p:txBody>
        </p:sp>
        <p:pic>
          <p:nvPicPr>
            <p:cNvPr id="15365" name="Picture 16" descr="undr_1178566031_listva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26"/>
              <a:ext cx="2896" cy="4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205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4772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68313" y="50800"/>
            <a:ext cx="2424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bg1"/>
                </a:solidFill>
              </a:rPr>
              <a:t>ОБЛАКА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468313" y="5667375"/>
            <a:ext cx="83518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336699"/>
                </a:solidFill>
              </a:rPr>
              <a:t>С виду облака похожи на громадные комья ваты. А из чего они состоят на самом деле? Из миллиардов и миллиардов мелких капелек воды и ледяных кристаллов. Они крошечные и легкие, поэтому не падают вниз, а парят в небе.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0825" y="188913"/>
            <a:ext cx="8281988" cy="6669087"/>
            <a:chOff x="158" y="119"/>
            <a:chExt cx="5217" cy="4201"/>
          </a:xfrm>
        </p:grpSpPr>
        <p:pic>
          <p:nvPicPr>
            <p:cNvPr id="1741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" y="119"/>
              <a:ext cx="2495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2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2304"/>
              <a:ext cx="252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5" y="119"/>
              <a:ext cx="2540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Rectangle 11"/>
            <p:cNvSpPr>
              <a:spLocks noChangeArrowheads="1"/>
            </p:cNvSpPr>
            <p:nvPr/>
          </p:nvSpPr>
          <p:spPr bwMode="auto">
            <a:xfrm>
              <a:off x="2835" y="2251"/>
              <a:ext cx="2540" cy="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>
                  <a:solidFill>
                    <a:srgbClr val="336699"/>
                  </a:solidFill>
                </a:rPr>
                <a:t>Облака бывают самых разных форм и размеров. Кучевые облака выглядят как нагромождения, расположенные кучами. Перистые облака, иногда, называют «конские хвосты». Слоистые - напоминают простирающиеся плоские слои.</a:t>
              </a:r>
              <a:endParaRPr lang="en-US">
                <a:solidFill>
                  <a:srgbClr val="336699"/>
                </a:solidFill>
              </a:endParaRPr>
            </a:p>
            <a:p>
              <a:pPr algn="just"/>
              <a:r>
                <a:rPr lang="ru-RU">
                  <a:solidFill>
                    <a:srgbClr val="336699"/>
                  </a:solidFill>
                </a:rPr>
                <a:t>По типу облаков, плывущих в небе, можно предсказывать погоду. Например, кучевые облака предвещают сильный дождь.</a:t>
              </a:r>
            </a:p>
          </p:txBody>
        </p:sp>
        <p:sp>
          <p:nvSpPr>
            <p:cNvPr id="17415" name="Text Box 12"/>
            <p:cNvSpPr txBox="1">
              <a:spLocks noChangeArrowheads="1"/>
            </p:cNvSpPr>
            <p:nvPr/>
          </p:nvSpPr>
          <p:spPr bwMode="auto">
            <a:xfrm>
              <a:off x="249" y="210"/>
              <a:ext cx="16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</a:rPr>
                <a:t>КУЧЕВЫЕ ОБЛАКА</a:t>
              </a:r>
            </a:p>
          </p:txBody>
        </p:sp>
        <p:sp>
          <p:nvSpPr>
            <p:cNvPr id="17416" name="Text Box 13"/>
            <p:cNvSpPr txBox="1">
              <a:spLocks noChangeArrowheads="1"/>
            </p:cNvSpPr>
            <p:nvPr/>
          </p:nvSpPr>
          <p:spPr bwMode="auto">
            <a:xfrm>
              <a:off x="249" y="2432"/>
              <a:ext cx="15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</a:rPr>
                <a:t>ПЕРИСТЫЕ ОБЛАКА</a:t>
              </a:r>
            </a:p>
          </p:txBody>
        </p:sp>
        <p:sp>
          <p:nvSpPr>
            <p:cNvPr id="17417" name="Text Box 14"/>
            <p:cNvSpPr txBox="1">
              <a:spLocks noChangeArrowheads="1"/>
            </p:cNvSpPr>
            <p:nvPr/>
          </p:nvSpPr>
          <p:spPr bwMode="auto">
            <a:xfrm>
              <a:off x="2925" y="210"/>
              <a:ext cx="1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</a:rPr>
                <a:t>СЛОИСТЫЕ ОБЛАКА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8820150" cy="6577013"/>
            <a:chOff x="0" y="0"/>
            <a:chExt cx="5556" cy="4143"/>
          </a:xfrm>
        </p:grpSpPr>
        <p:pic>
          <p:nvPicPr>
            <p:cNvPr id="1843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556" cy="3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6" name="Rectangle 5"/>
            <p:cNvSpPr>
              <a:spLocks noChangeArrowheads="1"/>
            </p:cNvSpPr>
            <p:nvPr/>
          </p:nvSpPr>
          <p:spPr bwMode="auto">
            <a:xfrm>
              <a:off x="158" y="3566"/>
              <a:ext cx="535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b="1">
                  <a:solidFill>
                    <a:srgbClr val="333333"/>
                  </a:solidFill>
                </a:rPr>
                <a:t>Туман </a:t>
              </a:r>
              <a:r>
                <a:rPr lang="ru-RU">
                  <a:solidFill>
                    <a:srgbClr val="333333"/>
                  </a:solidFill>
                </a:rPr>
                <a:t>— это нечто   вроде пелены      из                     мельчайших капель воды, иногда смешанных с дымом и пылью.             Порой, туман бывает таким густым, что очень трудно, даже невозможно      что-либо увидеть.</a:t>
              </a:r>
            </a:p>
          </p:txBody>
        </p:sp>
        <p:sp>
          <p:nvSpPr>
            <p:cNvPr id="18437" name="Rectangle 7"/>
            <p:cNvSpPr>
              <a:spLocks noChangeArrowheads="1"/>
            </p:cNvSpPr>
            <p:nvPr/>
          </p:nvSpPr>
          <p:spPr bwMode="auto">
            <a:xfrm>
              <a:off x="4150" y="2886"/>
              <a:ext cx="123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>
                  <a:solidFill>
                    <a:schemeClr val="bg1"/>
                  </a:solidFill>
                </a:rPr>
                <a:t>Туман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0825" y="188913"/>
            <a:ext cx="8713788" cy="6669087"/>
            <a:chOff x="158" y="119"/>
            <a:chExt cx="5489" cy="4201"/>
          </a:xfrm>
        </p:grpSpPr>
        <p:pic>
          <p:nvPicPr>
            <p:cNvPr id="19459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570"/>
              <a:ext cx="5442" cy="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0" name="Rectangle 6"/>
            <p:cNvSpPr>
              <a:spLocks noChangeArrowheads="1"/>
            </p:cNvSpPr>
            <p:nvPr/>
          </p:nvSpPr>
          <p:spPr bwMode="auto">
            <a:xfrm>
              <a:off x="158" y="119"/>
              <a:ext cx="54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>
                  <a:solidFill>
                    <a:srgbClr val="333333"/>
                  </a:solidFill>
                </a:rPr>
                <a:t>Туман — это облако у поверхности земли. Нет никакой разницы между туманом и облаком в небе. </a:t>
              </a: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555875" y="1700213"/>
            <a:ext cx="37798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8900000" algn="ctr" rotWithShape="0">
              <a:srgbClr val="339966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rgbClr val="006600"/>
                </a:solidFill>
              </a:rPr>
              <a:t>ПРИРОДЫ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23850" y="188913"/>
            <a:ext cx="8820150" cy="6111875"/>
            <a:chOff x="204" y="119"/>
            <a:chExt cx="5556" cy="385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436"/>
              <a:ext cx="953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1202" y="572"/>
              <a:ext cx="335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18900000" algn="ctr" rotWithShape="0">
                <a:srgbClr val="339966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5400" b="1" dirty="0">
                  <a:solidFill>
                    <a:srgbClr val="006600"/>
                  </a:solidFill>
                  <a:latin typeface="Berlin Sans FB Demi" pitchFamily="34" charset="0"/>
                </a:rPr>
                <a:t>ЯВЛЕНИЯ</a:t>
              </a:r>
            </a:p>
          </p:txBody>
        </p:sp>
        <p:sp>
          <p:nvSpPr>
            <p:cNvPr id="2054" name="Rectangle 9"/>
            <p:cNvSpPr>
              <a:spLocks noChangeArrowheads="1"/>
            </p:cNvSpPr>
            <p:nvPr/>
          </p:nvSpPr>
          <p:spPr bwMode="auto">
            <a:xfrm>
              <a:off x="612" y="1661"/>
              <a:ext cx="376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solidFill>
                    <a:srgbClr val="006600"/>
                  </a:solidFill>
                </a:rPr>
                <a:t>Изменения, которые происходят в природе независимо от воли человека  называются природными явлениями.</a:t>
              </a:r>
            </a:p>
          </p:txBody>
        </p:sp>
        <p:sp>
          <p:nvSpPr>
            <p:cNvPr id="2055" name="Text Box 10"/>
            <p:cNvSpPr txBox="1">
              <a:spLocks noChangeArrowheads="1"/>
            </p:cNvSpPr>
            <p:nvPr/>
          </p:nvSpPr>
          <p:spPr bwMode="auto">
            <a:xfrm>
              <a:off x="1519" y="2976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u="sng">
                  <a:solidFill>
                    <a:srgbClr val="006600"/>
                  </a:solidFill>
                </a:rPr>
                <a:t>Дождь.</a:t>
              </a:r>
            </a:p>
          </p:txBody>
        </p:sp>
        <p:pic>
          <p:nvPicPr>
            <p:cNvPr id="2056" name="Picture 21" descr="vinni13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020" y="3249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7" name="Text Box 22"/>
            <p:cNvSpPr txBox="1">
              <a:spLocks noChangeArrowheads="1"/>
            </p:cNvSpPr>
            <p:nvPr/>
          </p:nvSpPr>
          <p:spPr bwMode="auto">
            <a:xfrm>
              <a:off x="1292" y="2341"/>
              <a:ext cx="154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>
                  <a:solidFill>
                    <a:srgbClr val="006600"/>
                  </a:solidFill>
                </a:rPr>
                <a:t>Например, идёт </a:t>
              </a:r>
              <a:r>
                <a:rPr lang="ru-RU" sz="2000" u="sng" dirty="0">
                  <a:solidFill>
                    <a:srgbClr val="006600"/>
                  </a:solidFill>
                </a:rPr>
                <a:t>снег.</a:t>
              </a:r>
            </a:p>
          </p:txBody>
        </p:sp>
        <p:pic>
          <p:nvPicPr>
            <p:cNvPr id="2058" name="Picture 24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2" y="119"/>
              <a:ext cx="808" cy="1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Text Box 30"/>
            <p:cNvSpPr txBox="1">
              <a:spLocks noChangeArrowheads="1"/>
            </p:cNvSpPr>
            <p:nvPr/>
          </p:nvSpPr>
          <p:spPr bwMode="auto">
            <a:xfrm>
              <a:off x="2653" y="255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u="sng" dirty="0">
                  <a:solidFill>
                    <a:srgbClr val="006600"/>
                  </a:solidFill>
                </a:rPr>
                <a:t>Радуга.</a:t>
              </a:r>
            </a:p>
          </p:txBody>
        </p:sp>
        <p:sp>
          <p:nvSpPr>
            <p:cNvPr id="2060" name="Text Box 31"/>
            <p:cNvSpPr txBox="1">
              <a:spLocks noChangeArrowheads="1"/>
            </p:cNvSpPr>
            <p:nvPr/>
          </p:nvSpPr>
          <p:spPr bwMode="auto">
            <a:xfrm>
              <a:off x="4694" y="164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u="sng">
                  <a:solidFill>
                    <a:srgbClr val="006600"/>
                  </a:solidFill>
                </a:rPr>
                <a:t>Ветер.</a:t>
              </a:r>
            </a:p>
          </p:txBody>
        </p:sp>
        <p:pic>
          <p:nvPicPr>
            <p:cNvPr id="2061" name="Picture 4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5" y="2205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333333"/>
                </a:solidFill>
              </a:rPr>
              <a:t>Над морем туман возникает, когда воздух теплее воды. Туманы чаще бывают осенью, когда воздух охлаждается быстрее, чем земля или вода.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9388" y="188913"/>
            <a:ext cx="8640762" cy="6669087"/>
            <a:chOff x="113" y="119"/>
            <a:chExt cx="5443" cy="4201"/>
          </a:xfrm>
        </p:grpSpPr>
        <p:pic>
          <p:nvPicPr>
            <p:cNvPr id="2150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" y="578"/>
              <a:ext cx="4989" cy="3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Rectangle 5"/>
            <p:cNvSpPr>
              <a:spLocks noChangeArrowheads="1"/>
            </p:cNvSpPr>
            <p:nvPr/>
          </p:nvSpPr>
          <p:spPr bwMode="auto">
            <a:xfrm>
              <a:off x="113" y="119"/>
              <a:ext cx="54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>
                  <a:solidFill>
                    <a:srgbClr val="333333"/>
                  </a:solidFill>
                </a:rPr>
                <a:t>Городские туманы гуще сельских, потому что воздух в городе полон пыли и сажи, которые, соединяясь с частичками воды, образуют плотное покрывало.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3100"/>
            <a:ext cx="45005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15"/>
          <p:cNvSpPr>
            <a:spLocks noChangeArrowheads="1"/>
          </p:cNvSpPr>
          <p:nvPr/>
        </p:nvSpPr>
        <p:spPr bwMode="auto">
          <a:xfrm>
            <a:off x="250825" y="260350"/>
            <a:ext cx="417671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003399"/>
                </a:solidFill>
              </a:rPr>
              <a:t>Иней</a:t>
            </a:r>
            <a:r>
              <a:rPr lang="ru-RU">
                <a:solidFill>
                  <a:srgbClr val="003399"/>
                </a:solidFill>
              </a:rPr>
              <a:t> </a:t>
            </a:r>
            <a:r>
              <a:rPr lang="en-US">
                <a:solidFill>
                  <a:srgbClr val="003399"/>
                </a:solidFill>
              </a:rPr>
              <a:t>– </a:t>
            </a:r>
            <a:r>
              <a:rPr lang="ru-RU">
                <a:solidFill>
                  <a:srgbClr val="003399"/>
                </a:solidFill>
              </a:rPr>
              <a:t>это очень мелкие кристаллики, похожие на крошечные снежинки</a:t>
            </a:r>
            <a:r>
              <a:rPr lang="en-US">
                <a:solidFill>
                  <a:srgbClr val="003399"/>
                </a:solidFill>
              </a:rPr>
              <a:t>.</a:t>
            </a:r>
            <a:r>
              <a:rPr lang="ru-RU">
                <a:solidFill>
                  <a:srgbClr val="003399"/>
                </a:solidFill>
              </a:rPr>
              <a:t> Чаще всего иней ложится в холодные ясные и тихие ночи. </a:t>
            </a:r>
          </a:p>
          <a:p>
            <a:pPr algn="just"/>
            <a:r>
              <a:rPr lang="ru-RU">
                <a:solidFill>
                  <a:srgbClr val="003399"/>
                </a:solidFill>
              </a:rPr>
              <a:t>Он образуется в тихую погоду и при лёгком ветерке и покрывает землю, растения, камни, стены домов и скамейки…</a:t>
            </a:r>
          </a:p>
          <a:p>
            <a:pPr algn="just"/>
            <a:r>
              <a:rPr lang="ru-RU">
                <a:solidFill>
                  <a:srgbClr val="003399"/>
                </a:solidFill>
              </a:rPr>
              <a:t>Говорят, что иней – это твёрдая роса.</a:t>
            </a:r>
          </a:p>
          <a:p>
            <a:pPr algn="just"/>
            <a:endParaRPr lang="ru-RU">
              <a:solidFill>
                <a:srgbClr val="003399"/>
              </a:solidFill>
            </a:endParaRPr>
          </a:p>
        </p:txBody>
      </p:sp>
      <p:pic>
        <p:nvPicPr>
          <p:cNvPr id="2253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3100"/>
            <a:ext cx="4643438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24625"/>
            <a:ext cx="91233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19"/>
          <p:cNvSpPr>
            <a:spLocks noChangeArrowheads="1"/>
          </p:cNvSpPr>
          <p:nvPr/>
        </p:nvSpPr>
        <p:spPr bwMode="auto">
          <a:xfrm>
            <a:off x="2771775" y="5445125"/>
            <a:ext cx="1639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chemeClr val="accent1"/>
                </a:solidFill>
              </a:rPr>
              <a:t>Иней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7513" y="0"/>
            <a:ext cx="11064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620713"/>
            <a:ext cx="585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1412875"/>
            <a:ext cx="7159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50825" y="0"/>
            <a:ext cx="8640763" cy="6858000"/>
            <a:chOff x="158" y="0"/>
            <a:chExt cx="5443" cy="4320"/>
          </a:xfrm>
        </p:grpSpPr>
        <p:pic>
          <p:nvPicPr>
            <p:cNvPr id="23559" name="Picture 60" descr="74082939_626af47715_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" y="0"/>
              <a:ext cx="4989" cy="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Rectangle 4"/>
            <p:cNvSpPr>
              <a:spLocks noChangeArrowheads="1"/>
            </p:cNvSpPr>
            <p:nvPr/>
          </p:nvSpPr>
          <p:spPr bwMode="auto">
            <a:xfrm>
              <a:off x="158" y="3513"/>
              <a:ext cx="5443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endParaRPr lang="en-US" sz="1200" b="1">
                <a:solidFill>
                  <a:schemeClr val="accent2"/>
                </a:solidFill>
              </a:endParaRPr>
            </a:p>
            <a:p>
              <a:pPr algn="just"/>
              <a:r>
                <a:rPr lang="ru-RU" b="1">
                  <a:solidFill>
                    <a:srgbClr val="0921D1"/>
                  </a:solidFill>
                </a:rPr>
                <a:t>Снегопад</a:t>
              </a:r>
              <a:r>
                <a:rPr lang="ru-RU">
                  <a:solidFill>
                    <a:srgbClr val="0921D1"/>
                  </a:solidFill>
                </a:rPr>
                <a:t> – это осадки, выпадающие зимой в виде снега. На большой высоте пар в снеговых тучах начинает замерзать и превращается в маленькие ледяные кристаллики. Из этих кристалликов получаются снежинки.</a:t>
              </a:r>
              <a:endParaRPr lang="en-US">
                <a:solidFill>
                  <a:srgbClr val="0921D1"/>
                </a:solidFill>
              </a:endParaRPr>
            </a:p>
            <a:p>
              <a:pPr algn="just"/>
              <a:endParaRPr lang="ru-RU" sz="1200">
                <a:solidFill>
                  <a:srgbClr val="0921D1"/>
                </a:solidFill>
              </a:endParaRPr>
            </a:p>
          </p:txBody>
        </p:sp>
        <p:sp>
          <p:nvSpPr>
            <p:cNvPr id="23561" name="Rectangle 61"/>
            <p:cNvSpPr>
              <a:spLocks noChangeArrowheads="1"/>
            </p:cNvSpPr>
            <p:nvPr/>
          </p:nvSpPr>
          <p:spPr bwMode="auto">
            <a:xfrm>
              <a:off x="567" y="119"/>
              <a:ext cx="181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>
                  <a:solidFill>
                    <a:schemeClr val="bg1"/>
                  </a:solidFill>
                </a:rPr>
                <a:t>Снегопад</a:t>
              </a:r>
            </a:p>
          </p:txBody>
        </p:sp>
      </p:grpSp>
      <p:pic>
        <p:nvPicPr>
          <p:cNvPr id="23558" name="Picture 65" descr="animated_cartoon_00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465296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457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99" y="300"/>
              <a:ext cx="2661" cy="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0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971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1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908"/>
              <a:ext cx="2971" cy="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Text Box 10"/>
            <p:cNvSpPr txBox="1">
              <a:spLocks noChangeArrowheads="1"/>
            </p:cNvSpPr>
            <p:nvPr/>
          </p:nvSpPr>
          <p:spPr bwMode="auto">
            <a:xfrm>
              <a:off x="113" y="1979"/>
              <a:ext cx="24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bg1"/>
                  </a:solidFill>
                </a:rPr>
                <a:t>Посмотри, это снежинки!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908050"/>
            <a:ext cx="128587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3357563"/>
            <a:ext cx="16938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0"/>
            <a:ext cx="1041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92150"/>
            <a:ext cx="16938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997200"/>
            <a:ext cx="5873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781300"/>
            <a:ext cx="5873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8350" y="2636838"/>
            <a:ext cx="5873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8313" y="0"/>
            <a:ext cx="8424862" cy="6662738"/>
            <a:chOff x="295" y="0"/>
            <a:chExt cx="5307" cy="4197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295" y="3793"/>
              <a:ext cx="53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 b="1">
                  <a:solidFill>
                    <a:srgbClr val="003399"/>
                  </a:solidFill>
                </a:rPr>
                <a:t>Метель</a:t>
              </a:r>
              <a:r>
                <a:rPr lang="ru-RU">
                  <a:solidFill>
                    <a:srgbClr val="003399"/>
                  </a:solidFill>
                </a:rPr>
                <a:t>, или </a:t>
              </a:r>
              <a:r>
                <a:rPr lang="ru-RU" b="1">
                  <a:solidFill>
                    <a:srgbClr val="003399"/>
                  </a:solidFill>
                </a:rPr>
                <a:t>вьюга</a:t>
              </a:r>
              <a:r>
                <a:rPr lang="ru-RU">
                  <a:solidFill>
                    <a:srgbClr val="003399"/>
                  </a:solidFill>
                </a:rPr>
                <a:t>, начинается, когда во время снегопада дует сильный ветер. Он подгоняет и кружит снежинки.</a:t>
              </a:r>
            </a:p>
          </p:txBody>
        </p:sp>
        <p:pic>
          <p:nvPicPr>
            <p:cNvPr id="2561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7" y="0"/>
              <a:ext cx="4672" cy="3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2" name="Rectangle 20"/>
            <p:cNvSpPr>
              <a:spLocks noChangeArrowheads="1"/>
            </p:cNvSpPr>
            <p:nvPr/>
          </p:nvSpPr>
          <p:spPr bwMode="auto">
            <a:xfrm>
              <a:off x="793" y="119"/>
              <a:ext cx="146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>
                  <a:solidFill>
                    <a:schemeClr val="bg1"/>
                  </a:solidFill>
                </a:rPr>
                <a:t>Метель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825" y="188913"/>
            <a:ext cx="8642350" cy="6402387"/>
            <a:chOff x="158" y="119"/>
            <a:chExt cx="5444" cy="4033"/>
          </a:xfrm>
        </p:grpSpPr>
        <p:pic>
          <p:nvPicPr>
            <p:cNvPr id="26627" name="Picture 5"/>
            <p:cNvPicPr>
              <a:picLocks noChangeAspect="1" noChangeArrowheads="1"/>
            </p:cNvPicPr>
            <p:nvPr/>
          </p:nvPicPr>
          <p:blipFill>
            <a:blip r:embed="rId3">
              <a:lum bright="6000" contrast="-6000"/>
            </a:blip>
            <a:srcRect/>
            <a:stretch>
              <a:fillRect/>
            </a:stretch>
          </p:blipFill>
          <p:spPr bwMode="auto">
            <a:xfrm>
              <a:off x="158" y="119"/>
              <a:ext cx="5444" cy="3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8" name="Rectangle 7"/>
            <p:cNvSpPr>
              <a:spLocks noChangeArrowheads="1"/>
            </p:cNvSpPr>
            <p:nvPr/>
          </p:nvSpPr>
          <p:spPr bwMode="auto">
            <a:xfrm>
              <a:off x="204" y="3748"/>
              <a:ext cx="195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>
                  <a:solidFill>
                    <a:schemeClr val="bg1"/>
                  </a:solidFill>
                </a:rPr>
                <a:t>Стала речка сосен тише…</a:t>
              </a:r>
            </a:p>
            <a:p>
              <a:pPr algn="just"/>
              <a:r>
                <a:rPr lang="ru-RU">
                  <a:solidFill>
                    <a:schemeClr val="bg1"/>
                  </a:solidFill>
                </a:rPr>
                <a:t>А над речкой – кутерьма:</a:t>
              </a:r>
            </a:p>
          </p:txBody>
        </p:sp>
        <p:sp>
          <p:nvSpPr>
            <p:cNvPr id="26629" name="Rectangle 8"/>
            <p:cNvSpPr>
              <a:spLocks noChangeArrowheads="1"/>
            </p:cNvSpPr>
            <p:nvPr/>
          </p:nvSpPr>
          <p:spPr bwMode="auto">
            <a:xfrm>
              <a:off x="2200" y="3748"/>
              <a:ext cx="24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Мы по льду коньками пишем: «Здравствуй, зимушка-зима!».</a:t>
              </a:r>
            </a:p>
          </p:txBody>
        </p:sp>
        <p:sp>
          <p:nvSpPr>
            <p:cNvPr id="26630" name="Text Box 9"/>
            <p:cNvSpPr txBox="1">
              <a:spLocks noChangeArrowheads="1"/>
            </p:cNvSpPr>
            <p:nvPr/>
          </p:nvSpPr>
          <p:spPr bwMode="auto">
            <a:xfrm>
              <a:off x="295" y="255"/>
              <a:ext cx="99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>
                  <a:solidFill>
                    <a:srgbClr val="006699"/>
                  </a:solidFill>
                </a:rPr>
                <a:t>ЛЁД</a:t>
              </a:r>
            </a:p>
          </p:txBody>
        </p:sp>
        <p:pic>
          <p:nvPicPr>
            <p:cNvPr id="26631" name="Picture 10" descr="vinni1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40" y="343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rot="2478452">
            <a:off x="7235825" y="981075"/>
            <a:ext cx="576263" cy="1943100"/>
            <a:chOff x="3696" y="2750"/>
            <a:chExt cx="363" cy="1224"/>
          </a:xfrm>
        </p:grpSpPr>
        <p:pic>
          <p:nvPicPr>
            <p:cNvPr id="27659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2750"/>
              <a:ext cx="347" cy="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0" name="AutoShape 9"/>
            <p:cNvSpPr>
              <a:spLocks noChangeArrowheads="1"/>
            </p:cNvSpPr>
            <p:nvPr/>
          </p:nvSpPr>
          <p:spPr bwMode="auto">
            <a:xfrm>
              <a:off x="3696" y="2750"/>
              <a:ext cx="363" cy="1224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51" name="Line 10"/>
          <p:cNvSpPr>
            <a:spLocks noChangeShapeType="1"/>
          </p:cNvSpPr>
          <p:nvPr/>
        </p:nvSpPr>
        <p:spPr bwMode="auto">
          <a:xfrm>
            <a:off x="6659563" y="1484313"/>
            <a:ext cx="7921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4932363" y="1196975"/>
            <a:ext cx="1871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/>
              <a:t>Вода замерзает при температуре О градусов С.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188913"/>
            <a:ext cx="8893175" cy="6456362"/>
            <a:chOff x="0" y="119"/>
            <a:chExt cx="5602" cy="4067"/>
          </a:xfrm>
        </p:grpSpPr>
        <p:pic>
          <p:nvPicPr>
            <p:cNvPr id="27655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9"/>
              <a:ext cx="3025" cy="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Rectangle 5"/>
            <p:cNvSpPr>
              <a:spLocks noChangeArrowheads="1"/>
            </p:cNvSpPr>
            <p:nvPr/>
          </p:nvSpPr>
          <p:spPr bwMode="auto">
            <a:xfrm>
              <a:off x="3061" y="119"/>
              <a:ext cx="254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/>
                <a:t>Лёд - это замёрзшая вода, вода в твёрдом состоянии. В тепле лёд превращается в воду (тает). </a:t>
              </a:r>
            </a:p>
          </p:txBody>
        </p:sp>
        <p:sp>
          <p:nvSpPr>
            <p:cNvPr id="27657" name="Rectangle 6"/>
            <p:cNvSpPr>
              <a:spLocks noChangeArrowheads="1"/>
            </p:cNvSpPr>
            <p:nvPr/>
          </p:nvSpPr>
          <p:spPr bwMode="auto">
            <a:xfrm>
              <a:off x="3061" y="1706"/>
              <a:ext cx="2541" cy="2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/>
                <a:t>                Знаешь, как вода в реке превращается в лёд? Когда воздух над прудом охлаждается, он охлаждает и верхний слой воды. Верхний холодный слой воды становится тяжелее, чем тёплые нижние слои, и он опускается вниз. Но температура воздуха понижается! Когда верхние слои воды охлаждаются до температуры ниже 4° С, они остаются на поверхности. Потому что вода, охлажденная до температуры ниже 4° С, становится легче! </a:t>
              </a:r>
            </a:p>
          </p:txBody>
        </p:sp>
        <p:sp>
          <p:nvSpPr>
            <p:cNvPr id="27658" name="Text Box 12"/>
            <p:cNvSpPr txBox="1">
              <a:spLocks noChangeArrowheads="1"/>
            </p:cNvSpPr>
            <p:nvPr/>
          </p:nvSpPr>
          <p:spPr bwMode="auto">
            <a:xfrm>
              <a:off x="113" y="300"/>
              <a:ext cx="99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>
                  <a:solidFill>
                    <a:schemeClr val="bg1"/>
                  </a:solidFill>
                </a:rPr>
                <a:t>ЛЁД</a:t>
              </a:r>
            </a:p>
          </p:txBody>
        </p:sp>
      </p:grpSp>
      <p:pic>
        <p:nvPicPr>
          <p:cNvPr id="27654" name="Picture 18" descr="pigletc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91611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0825" y="4508500"/>
            <a:ext cx="8748713" cy="2016125"/>
            <a:chOff x="113" y="119"/>
            <a:chExt cx="5511" cy="1270"/>
          </a:xfrm>
        </p:grpSpPr>
        <p:sp>
          <p:nvSpPr>
            <p:cNvPr id="28680" name="Rectangle 5"/>
            <p:cNvSpPr>
              <a:spLocks noChangeArrowheads="1"/>
            </p:cNvSpPr>
            <p:nvPr/>
          </p:nvSpPr>
          <p:spPr bwMode="auto">
            <a:xfrm>
              <a:off x="113" y="119"/>
              <a:ext cx="3629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/>
                <a:t>Когда температура воздуха остается на уровне точки замерзания 0° С или опускается ниже, начинают образовываться мельчайшие кристаллики. </a:t>
              </a:r>
            </a:p>
            <a:p>
              <a:pPr algn="just"/>
              <a:r>
                <a:rPr lang="ru-RU"/>
                <a:t>Каждый такой кристалл имеет шесть лучей. Соединяясь, они образуют лед, и вскоре на поверхности воды образуется корочка льда. 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1916218">
              <a:off x="4195" y="119"/>
              <a:ext cx="363" cy="1224"/>
              <a:chOff x="3696" y="2750"/>
              <a:chExt cx="363" cy="1224"/>
            </a:xfrm>
          </p:grpSpPr>
          <p:pic>
            <p:nvPicPr>
              <p:cNvPr id="28684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96" y="2750"/>
                <a:ext cx="347" cy="1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5" name="AutoShape 8"/>
              <p:cNvSpPr>
                <a:spLocks noChangeArrowheads="1"/>
              </p:cNvSpPr>
              <p:nvPr/>
            </p:nvSpPr>
            <p:spPr bwMode="auto">
              <a:xfrm>
                <a:off x="3696" y="2750"/>
                <a:ext cx="363" cy="1224"/>
              </a:xfrm>
              <a:prstGeom prst="flowChartAlternate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8682" name="AutoShape 10"/>
            <p:cNvSpPr>
              <a:spLocks/>
            </p:cNvSpPr>
            <p:nvPr/>
          </p:nvSpPr>
          <p:spPr bwMode="auto">
            <a:xfrm rot="1905350">
              <a:off x="4513" y="799"/>
              <a:ext cx="45" cy="453"/>
            </a:xfrm>
            <a:prstGeom prst="rightBrace">
              <a:avLst>
                <a:gd name="adj1" fmla="val 838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4694" y="799"/>
              <a:ext cx="9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i="1"/>
                <a:t>Температура   ниже нуля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-33338" y="188913"/>
            <a:ext cx="9177338" cy="4065587"/>
            <a:chOff x="0" y="1434"/>
            <a:chExt cx="5781" cy="2561"/>
          </a:xfrm>
        </p:grpSpPr>
        <p:pic>
          <p:nvPicPr>
            <p:cNvPr id="28676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2" y="1434"/>
              <a:ext cx="2539" cy="2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0" y="1434"/>
              <a:ext cx="5103" cy="2552"/>
              <a:chOff x="0" y="1434"/>
              <a:chExt cx="5103" cy="2552"/>
            </a:xfrm>
          </p:grpSpPr>
          <p:pic>
            <p:nvPicPr>
              <p:cNvPr id="28678" name="Picture 1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1434"/>
                <a:ext cx="3402" cy="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79" name="Text Box 14"/>
              <p:cNvSpPr txBox="1">
                <a:spLocks noChangeArrowheads="1"/>
              </p:cNvSpPr>
              <p:nvPr/>
            </p:nvSpPr>
            <p:spPr bwMode="auto">
              <a:xfrm>
                <a:off x="3379" y="1570"/>
                <a:ext cx="17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>
                    <a:solidFill>
                      <a:schemeClr val="bg1"/>
                    </a:solidFill>
                  </a:rPr>
                  <a:t>  КРИСТАЛЛЫ ЛЬДА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2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188913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2" descr="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708275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50825" y="0"/>
            <a:ext cx="8893175" cy="6858000"/>
            <a:chOff x="158" y="0"/>
            <a:chExt cx="5602" cy="4320"/>
          </a:xfrm>
        </p:grpSpPr>
        <p:pic>
          <p:nvPicPr>
            <p:cNvPr id="2970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6" y="0"/>
              <a:ext cx="316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158" y="587"/>
              <a:ext cx="2586" cy="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539580" anchor="ctr">
              <a:spAutoFit/>
            </a:bodyPr>
            <a:lstStyle/>
            <a:p>
              <a:pPr algn="just"/>
              <a:r>
                <a:rPr lang="ru-RU"/>
                <a:t>Посмотри, снег на склоне крыши тает, потому что солнечные лучи нагревают его до температуры выше нуля.</a:t>
              </a:r>
            </a:p>
            <a:p>
              <a:pPr algn="just"/>
              <a:r>
                <a:rPr lang="ru-RU"/>
                <a:t>А стекающие капли воды у края крыши замерзают, потому что под крышей температура </a:t>
              </a:r>
            </a:p>
            <a:p>
              <a:pPr algn="just"/>
              <a:r>
                <a:rPr lang="ru-RU"/>
                <a:t>ниже нуля, холодно.</a:t>
              </a:r>
            </a:p>
            <a:p>
              <a:pPr algn="just"/>
              <a:r>
                <a:rPr lang="ru-RU"/>
                <a:t>Оттаявшая вода стекает и каплями свисает с края, охлаждается и замерзает. </a:t>
              </a:r>
            </a:p>
            <a:p>
              <a:pPr algn="just"/>
              <a:r>
                <a:rPr lang="ru-RU"/>
                <a:t>На замерзшую каплю натекает следующая, также</a:t>
              </a:r>
            </a:p>
            <a:p>
              <a:pPr algn="just"/>
              <a:r>
                <a:rPr lang="ru-RU"/>
                <a:t>замерзающая, затем третья капля, и так далее. Постепенно образуется маленький ледяной бугорок.</a:t>
              </a:r>
            </a:p>
            <a:p>
              <a:pPr algn="just"/>
              <a:r>
                <a:rPr lang="ru-RU"/>
                <a:t>В другой раз при такой же погоде эти ледяные наплывы ещё удлиняются - так образуются сосульки.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249" y="119"/>
              <a:ext cx="221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>
                  <a:solidFill>
                    <a:srgbClr val="0099CC"/>
                  </a:solidFill>
                </a:rPr>
                <a:t>СОСУЛЬКИ</a:t>
              </a:r>
            </a:p>
          </p:txBody>
        </p:sp>
        <p:sp>
          <p:nvSpPr>
            <p:cNvPr id="29704" name="Line 15"/>
            <p:cNvSpPr>
              <a:spLocks noChangeShapeType="1"/>
            </p:cNvSpPr>
            <p:nvPr/>
          </p:nvSpPr>
          <p:spPr bwMode="auto">
            <a:xfrm flipH="1">
              <a:off x="4604" y="618"/>
              <a:ext cx="272" cy="13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Text Box 18"/>
            <p:cNvSpPr txBox="1">
              <a:spLocks noChangeArrowheads="1"/>
            </p:cNvSpPr>
            <p:nvPr/>
          </p:nvSpPr>
          <p:spPr bwMode="auto">
            <a:xfrm>
              <a:off x="4059" y="618"/>
              <a:ext cx="63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solidFill>
                    <a:srgbClr val="FFFF00"/>
                  </a:solidFill>
                </a:rPr>
                <a:t>Тепло и снег тает</a:t>
              </a:r>
            </a:p>
          </p:txBody>
        </p:sp>
        <p:sp>
          <p:nvSpPr>
            <p:cNvPr id="29706" name="Line 19"/>
            <p:cNvSpPr>
              <a:spLocks noChangeShapeType="1"/>
            </p:cNvSpPr>
            <p:nvPr/>
          </p:nvSpPr>
          <p:spPr bwMode="auto">
            <a:xfrm flipV="1">
              <a:off x="3606" y="1888"/>
              <a:ext cx="227" cy="40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Text Box 20"/>
            <p:cNvSpPr txBox="1">
              <a:spLocks noChangeArrowheads="1"/>
            </p:cNvSpPr>
            <p:nvPr/>
          </p:nvSpPr>
          <p:spPr bwMode="auto">
            <a:xfrm>
              <a:off x="3288" y="2341"/>
              <a:ext cx="953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solidFill>
                    <a:srgbClr val="003399"/>
                  </a:solidFill>
                </a:rPr>
                <a:t>Температура ниже нуля, холодно, капли замерзают.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55650" y="188913"/>
            <a:ext cx="7775575" cy="6361112"/>
            <a:chOff x="476" y="119"/>
            <a:chExt cx="4898" cy="4007"/>
          </a:xfrm>
        </p:grpSpPr>
        <p:sp>
          <p:nvSpPr>
            <p:cNvPr id="3075" name="Rectangle 4"/>
            <p:cNvSpPr>
              <a:spLocks noChangeArrowheads="1"/>
            </p:cNvSpPr>
            <p:nvPr/>
          </p:nvSpPr>
          <p:spPr bwMode="auto">
            <a:xfrm>
              <a:off x="930" y="119"/>
              <a:ext cx="176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4800" b="1" dirty="0"/>
                <a:t>ДОЖДЬ</a:t>
              </a:r>
            </a:p>
          </p:txBody>
        </p:sp>
        <p:pic>
          <p:nvPicPr>
            <p:cNvPr id="3076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6" y="754"/>
              <a:ext cx="4898" cy="3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12" descr="46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6" y="527"/>
              <a:ext cx="660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4" descr="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181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79388" y="188913"/>
            <a:ext cx="8964612" cy="5975350"/>
            <a:chOff x="113" y="119"/>
            <a:chExt cx="5647" cy="3764"/>
          </a:xfrm>
        </p:grpSpPr>
        <p:sp>
          <p:nvSpPr>
            <p:cNvPr id="53254" name="AutoShape 6" descr="Рисунок4"/>
            <p:cNvSpPr>
              <a:spLocks noChangeArrowheads="1"/>
            </p:cNvSpPr>
            <p:nvPr/>
          </p:nvSpPr>
          <p:spPr bwMode="auto">
            <a:xfrm>
              <a:off x="113" y="935"/>
              <a:ext cx="1814" cy="1406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69" name="AutoShape 21" descr="Рисунок7"/>
            <p:cNvSpPr>
              <a:spLocks noChangeArrowheads="1"/>
            </p:cNvSpPr>
            <p:nvPr/>
          </p:nvSpPr>
          <p:spPr bwMode="auto">
            <a:xfrm>
              <a:off x="2018" y="935"/>
              <a:ext cx="1814" cy="1406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53270" name="AutoShape 22" descr="Рисунок2"/>
            <p:cNvSpPr>
              <a:spLocks noChangeArrowheads="1"/>
            </p:cNvSpPr>
            <p:nvPr/>
          </p:nvSpPr>
          <p:spPr bwMode="auto">
            <a:xfrm>
              <a:off x="3946" y="935"/>
              <a:ext cx="1814" cy="1406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73" name="AutoShape 25" descr="2715634232_51849a71a1_o"/>
            <p:cNvSpPr>
              <a:spLocks noChangeArrowheads="1"/>
            </p:cNvSpPr>
            <p:nvPr/>
          </p:nvSpPr>
          <p:spPr bwMode="auto">
            <a:xfrm>
              <a:off x="113" y="2477"/>
              <a:ext cx="1814" cy="1406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74" name="AutoShape 26" descr="Рисунок6"/>
            <p:cNvSpPr>
              <a:spLocks noChangeArrowheads="1"/>
            </p:cNvSpPr>
            <p:nvPr/>
          </p:nvSpPr>
          <p:spPr bwMode="auto">
            <a:xfrm>
              <a:off x="2018" y="2477"/>
              <a:ext cx="1814" cy="1406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75" name="AutoShape 27" descr="Рисунок5"/>
            <p:cNvSpPr>
              <a:spLocks noChangeArrowheads="1"/>
            </p:cNvSpPr>
            <p:nvPr/>
          </p:nvSpPr>
          <p:spPr bwMode="auto">
            <a:xfrm>
              <a:off x="3946" y="2477"/>
              <a:ext cx="1814" cy="1406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8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0" name="Rectangle 33"/>
            <p:cNvSpPr>
              <a:spLocks noChangeArrowheads="1"/>
            </p:cNvSpPr>
            <p:nvPr/>
          </p:nvSpPr>
          <p:spPr bwMode="auto">
            <a:xfrm>
              <a:off x="2200" y="164"/>
              <a:ext cx="263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sz="2000">
                  <a:solidFill>
                    <a:srgbClr val="FF3300"/>
                  </a:solidFill>
                </a:rPr>
                <a:t>                Рассмотри картинки и вспомни, какие природные явления на них изображены.</a:t>
              </a:r>
            </a:p>
          </p:txBody>
        </p:sp>
        <p:pic>
          <p:nvPicPr>
            <p:cNvPr id="30731" name="Picture 34" descr="vinni38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4967" y="119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88913"/>
            <a:ext cx="9144000" cy="6491287"/>
            <a:chOff x="0" y="119"/>
            <a:chExt cx="5760" cy="4089"/>
          </a:xfrm>
        </p:grpSpPr>
        <p:sp>
          <p:nvSpPr>
            <p:cNvPr id="4099" name="Rectangle 9"/>
            <p:cNvSpPr>
              <a:spLocks noChangeArrowheads="1"/>
            </p:cNvSpPr>
            <p:nvPr/>
          </p:nvSpPr>
          <p:spPr bwMode="auto">
            <a:xfrm>
              <a:off x="204" y="572"/>
              <a:ext cx="2404" cy="1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/>
                <a:t>Дождь – это осадки, выпадающие в виде капель воды. Капельки воды в облаках становятся слишком тяжёлыми и начинают падать на землю. Если капли мелкие, идет моросящий дождик, а если крупные – проливной. Очень сильный проливной дождь называют ливнем.</a:t>
              </a:r>
            </a:p>
          </p:txBody>
        </p:sp>
        <p:pic>
          <p:nvPicPr>
            <p:cNvPr id="4100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98" y="119"/>
              <a:ext cx="3062" cy="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205"/>
              <a:ext cx="2653" cy="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2" name="Rectangle 15"/>
            <p:cNvSpPr>
              <a:spLocks noChangeArrowheads="1"/>
            </p:cNvSpPr>
            <p:nvPr/>
          </p:nvSpPr>
          <p:spPr bwMode="auto">
            <a:xfrm>
              <a:off x="113" y="119"/>
              <a:ext cx="158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4800" b="1" dirty="0"/>
                <a:t>Дождь</a:t>
              </a:r>
              <a:endParaRPr lang="ru-RU" sz="48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3850" y="260350"/>
            <a:ext cx="8640763" cy="6402388"/>
            <a:chOff x="204" y="164"/>
            <a:chExt cx="5443" cy="4033"/>
          </a:xfrm>
        </p:grpSpPr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204" y="3793"/>
              <a:ext cx="54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>
                  <a:solidFill>
                    <a:srgbClr val="001F2E"/>
                  </a:solidFill>
                </a:rPr>
                <a:t>Гроза – это когда на небе сверкает молния и раздается гром. Молния – это гигантская электрическая искра в небе, а гром – звук разряда.</a:t>
              </a:r>
            </a:p>
          </p:txBody>
        </p:sp>
        <p:pic>
          <p:nvPicPr>
            <p:cNvPr id="5125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164"/>
              <a:ext cx="5359" cy="3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" name="Rectangle 7"/>
            <p:cNvSpPr>
              <a:spLocks noChangeArrowheads="1"/>
            </p:cNvSpPr>
            <p:nvPr/>
          </p:nvSpPr>
          <p:spPr bwMode="auto">
            <a:xfrm>
              <a:off x="3969" y="255"/>
              <a:ext cx="149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sz="2800">
                  <a:solidFill>
                    <a:schemeClr val="bg1"/>
                  </a:solidFill>
                </a:rPr>
                <a:t>Молния</a:t>
              </a:r>
            </a:p>
            <a:p>
              <a:pPr algn="r"/>
              <a:r>
                <a:rPr lang="ru-RU" sz="2800">
                  <a:solidFill>
                    <a:schemeClr val="bg1"/>
                  </a:solidFill>
                </a:rPr>
                <a:t>перед грозой</a:t>
              </a:r>
            </a:p>
          </p:txBody>
        </p:sp>
      </p:grpSp>
      <p:pic>
        <p:nvPicPr>
          <p:cNvPr id="5123" name="Picture 8" descr="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19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9388" y="0"/>
            <a:ext cx="8785225" cy="6924675"/>
            <a:chOff x="113" y="0"/>
            <a:chExt cx="5534" cy="4362"/>
          </a:xfrm>
        </p:grpSpPr>
        <p:sp>
          <p:nvSpPr>
            <p:cNvPr id="6147" name="Rectangle 8"/>
            <p:cNvSpPr>
              <a:spLocks noChangeArrowheads="1"/>
            </p:cNvSpPr>
            <p:nvPr/>
          </p:nvSpPr>
          <p:spPr bwMode="auto">
            <a:xfrm>
              <a:off x="3787" y="119"/>
              <a:ext cx="1860" cy="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 b="1">
                  <a:solidFill>
                    <a:srgbClr val="004D74"/>
                  </a:solidFill>
                </a:rPr>
                <a:t>Гроза</a:t>
              </a:r>
              <a:r>
                <a:rPr lang="ru-RU" b="1"/>
                <a:t> </a:t>
              </a:r>
              <a:r>
                <a:rPr lang="ru-RU"/>
                <a:t>зарождается в темных грозовых</a:t>
              </a:r>
            </a:p>
            <a:p>
              <a:pPr algn="just"/>
              <a:r>
                <a:rPr lang="ru-RU"/>
                <a:t>облаках, или тучах, которые иногда</a:t>
              </a:r>
            </a:p>
            <a:p>
              <a:pPr algn="just"/>
              <a:r>
                <a:rPr lang="ru-RU"/>
                <a:t>собираются в небе в конце жаркого летнего дня. Сильные ветры внутри грозовых туч</a:t>
              </a:r>
            </a:p>
            <a:p>
              <a:pPr algn="just"/>
              <a:r>
                <a:rPr lang="ru-RU"/>
                <a:t>сталкивают капли воды друг с другом, и от этого образуются</a:t>
              </a:r>
            </a:p>
            <a:p>
              <a:pPr algn="just"/>
              <a:r>
                <a:rPr lang="ru-RU"/>
                <a:t>электрические заряды. Они разряжаются</a:t>
              </a:r>
            </a:p>
            <a:p>
              <a:pPr algn="just"/>
              <a:r>
                <a:rPr lang="ru-RU"/>
                <a:t>ослепительной вспышкой электричества –</a:t>
              </a:r>
            </a:p>
            <a:p>
              <a:pPr algn="just"/>
              <a:r>
                <a:rPr lang="ru-RU"/>
                <a:t>молнией.</a:t>
              </a:r>
            </a:p>
            <a:p>
              <a:pPr algn="just"/>
              <a:r>
                <a:rPr lang="ru-RU"/>
                <a:t>Искры у молнии очень горячие и очень быстро нагревают воздух. Он  как будто взрывается с оглушительным грохотом! Этот грохот называется – </a:t>
              </a:r>
              <a:r>
                <a:rPr lang="ru-RU" b="1">
                  <a:solidFill>
                    <a:srgbClr val="004D74"/>
                  </a:solidFill>
                </a:rPr>
                <a:t>гром.</a:t>
              </a:r>
            </a:p>
          </p:txBody>
        </p:sp>
        <p:pic>
          <p:nvPicPr>
            <p:cNvPr id="614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0"/>
              <a:ext cx="3552" cy="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188913"/>
            <a:ext cx="8497888" cy="6461125"/>
            <a:chOff x="204" y="119"/>
            <a:chExt cx="5353" cy="4070"/>
          </a:xfrm>
        </p:grpSpPr>
        <p:pic>
          <p:nvPicPr>
            <p:cNvPr id="7171" name="Picture 4" descr="2709355968_92d737f43a_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" y="119"/>
              <a:ext cx="4535" cy="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2" name="Rectangle 5"/>
            <p:cNvSpPr>
              <a:spLocks noChangeArrowheads="1"/>
            </p:cNvSpPr>
            <p:nvPr/>
          </p:nvSpPr>
          <p:spPr bwMode="auto">
            <a:xfrm>
              <a:off x="204" y="3612"/>
              <a:ext cx="535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>
                  <a:solidFill>
                    <a:schemeClr val="accent1"/>
                  </a:solidFill>
                </a:rPr>
                <a:t>Когда капельки дождя поднимаются и опускаются в вихре холодного воздуха, замерзая все больше и больше – образуется град. И на землю выпадают уже не капли, а твердые шарики. </a:t>
              </a:r>
            </a:p>
          </p:txBody>
        </p:sp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884" y="210"/>
              <a:ext cx="97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>
                  <a:solidFill>
                    <a:schemeClr val="accent1"/>
                  </a:solidFill>
                </a:rPr>
                <a:t>Град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8313" y="188913"/>
            <a:ext cx="8351837" cy="6532562"/>
            <a:chOff x="295" y="119"/>
            <a:chExt cx="5261" cy="4115"/>
          </a:xfrm>
        </p:grpSpPr>
        <p:pic>
          <p:nvPicPr>
            <p:cNvPr id="8195" name="Picture 4" descr="2708541235_20508b16da_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7" y="119"/>
              <a:ext cx="4626" cy="3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6" name="Rectangle 5"/>
            <p:cNvSpPr>
              <a:spLocks noChangeArrowheads="1"/>
            </p:cNvSpPr>
            <p:nvPr/>
          </p:nvSpPr>
          <p:spPr bwMode="auto">
            <a:xfrm>
              <a:off x="295" y="3657"/>
              <a:ext cx="526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>
                  <a:solidFill>
                    <a:schemeClr val="accent1"/>
                  </a:solidFill>
                </a:rPr>
                <a:t>Иногда эти шарики довольно долго крутятся вверх-вниз, покрываясь все более толстым слоем снега и льда, поэтому и попадаются двухкилограммовые градины. </a:t>
              </a:r>
            </a:p>
          </p:txBody>
        </p:sp>
        <p:sp>
          <p:nvSpPr>
            <p:cNvPr id="8197" name="Rectangle 6"/>
            <p:cNvSpPr>
              <a:spLocks noChangeArrowheads="1"/>
            </p:cNvSpPr>
            <p:nvPr/>
          </p:nvSpPr>
          <p:spPr bwMode="auto">
            <a:xfrm>
              <a:off x="748" y="255"/>
              <a:ext cx="97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>
                  <a:solidFill>
                    <a:schemeClr val="accent1"/>
                  </a:solidFill>
                </a:rPr>
                <a:t>Град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9388" y="188913"/>
            <a:ext cx="8785225" cy="6510337"/>
            <a:chOff x="113" y="119"/>
            <a:chExt cx="5534" cy="4101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542"/>
              <a:ext cx="5489" cy="3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336600"/>
              </a:outerShdw>
            </a:effectLst>
          </p:spPr>
        </p:pic>
        <p:sp>
          <p:nvSpPr>
            <p:cNvPr id="9220" name="Rectangle 5"/>
            <p:cNvSpPr>
              <a:spLocks noChangeArrowheads="1"/>
            </p:cNvSpPr>
            <p:nvPr/>
          </p:nvSpPr>
          <p:spPr bwMode="auto">
            <a:xfrm>
              <a:off x="113" y="119"/>
              <a:ext cx="55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b="1">
                  <a:solidFill>
                    <a:srgbClr val="990000"/>
                  </a:solidFill>
                </a:rPr>
                <a:t>Радуга</a:t>
              </a:r>
              <a:r>
                <a:rPr lang="ru-RU">
                  <a:solidFill>
                    <a:srgbClr val="990000"/>
                  </a:solidFill>
                </a:rPr>
                <a:t> может появиться на небе, когда идёт дождь и светит солнце. Она видна, если лучи солнца проходят сквозь дождевые капли.</a:t>
              </a:r>
            </a:p>
          </p:txBody>
        </p:sp>
        <p:sp>
          <p:nvSpPr>
            <p:cNvPr id="9221" name="Rectangle 7"/>
            <p:cNvSpPr>
              <a:spLocks noChangeArrowheads="1"/>
            </p:cNvSpPr>
            <p:nvPr/>
          </p:nvSpPr>
          <p:spPr bwMode="auto">
            <a:xfrm>
              <a:off x="249" y="618"/>
              <a:ext cx="135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>
                  <a:solidFill>
                    <a:srgbClr val="FF9966"/>
                  </a:solidFill>
                </a:rPr>
                <a:t>Радуга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987</Words>
  <Application>Microsoft Office PowerPoint</Application>
  <PresentationFormat>Экран (4:3)</PresentationFormat>
  <Paragraphs>80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2011-11-15T13:22:47Z</dcterms:created>
  <dcterms:modified xsi:type="dcterms:W3CDTF">2011-11-15T13:30:27Z</dcterms:modified>
</cp:coreProperties>
</file>