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56" r:id="rId2"/>
    <p:sldId id="258" r:id="rId3"/>
    <p:sldId id="282" r:id="rId4"/>
    <p:sldId id="261" r:id="rId5"/>
    <p:sldId id="260" r:id="rId6"/>
    <p:sldId id="263" r:id="rId7"/>
    <p:sldId id="262" r:id="rId8"/>
    <p:sldId id="267" r:id="rId9"/>
    <p:sldId id="268" r:id="rId10"/>
    <p:sldId id="269" r:id="rId11"/>
    <p:sldId id="274" r:id="rId12"/>
    <p:sldId id="271" r:id="rId13"/>
    <p:sldId id="276" r:id="rId14"/>
    <p:sldId id="275" r:id="rId15"/>
    <p:sldId id="277" r:id="rId16"/>
    <p:sldId id="278" r:id="rId17"/>
    <p:sldId id="286" r:id="rId18"/>
    <p:sldId id="287" r:id="rId19"/>
    <p:sldId id="288" r:id="rId20"/>
    <p:sldId id="279" r:id="rId21"/>
    <p:sldId id="280" r:id="rId22"/>
    <p:sldId id="281" r:id="rId23"/>
    <p:sldId id="283" r:id="rId24"/>
    <p:sldId id="284" r:id="rId25"/>
    <p:sldId id="289" r:id="rId26"/>
    <p:sldId id="290" r:id="rId27"/>
    <p:sldId id="285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3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5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D0200-7FDD-4BE3-ACBD-A3FABF9C9E9A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57F87C-A956-42AF-971A-0C9D2F8DA3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7F87C-A956-42AF-971A-0C9D2F8DA37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7F87C-A956-42AF-971A-0C9D2F8DA37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7F87C-A956-42AF-971A-0C9D2F8DA37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7F87C-A956-42AF-971A-0C9D2F8DA37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7F87C-A956-42AF-971A-0C9D2F8DA37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7F87C-A956-42AF-971A-0C9D2F8DA37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7F87C-A956-42AF-971A-0C9D2F8DA37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7F87C-A956-42AF-971A-0C9D2F8DA37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7F87C-A956-42AF-971A-0C9D2F8DA37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548680"/>
            <a:ext cx="6300192" cy="5991944"/>
          </a:xfrm>
        </p:spPr>
        <p:txBody>
          <a:bodyPr/>
          <a:lstStyle/>
          <a:p>
            <a:pPr algn="ctr"/>
            <a:r>
              <a:rPr lang="ru-RU" sz="4000" cap="none" dirty="0" smtClean="0"/>
              <a:t>«Памяти снятия Блокады Ленинград посвящается...»</a:t>
            </a:r>
            <a:br>
              <a:rPr lang="ru-RU" sz="4000" cap="none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4725144"/>
            <a:ext cx="4067944" cy="1872208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Презентация ко дню снятия блокады.</a:t>
            </a:r>
          </a:p>
          <a:p>
            <a:r>
              <a:rPr lang="ru-RU" sz="1600" dirty="0" smtClean="0"/>
              <a:t>Старший школьный возраст.</a:t>
            </a:r>
          </a:p>
          <a:p>
            <a:r>
              <a:rPr lang="ru-RU" sz="1600" dirty="0" smtClean="0"/>
              <a:t>Соколовская коррекционная школа- интернат</a:t>
            </a:r>
          </a:p>
          <a:p>
            <a:r>
              <a:rPr lang="ru-RU" sz="1600" dirty="0" smtClean="0"/>
              <a:t>Воспитатель</a:t>
            </a:r>
            <a:r>
              <a:rPr lang="en-US" sz="1600" dirty="0" smtClean="0"/>
              <a:t>:</a:t>
            </a:r>
            <a:r>
              <a:rPr lang="ru-RU" sz="1600" dirty="0" smtClean="0"/>
              <a:t> </a:t>
            </a:r>
            <a:r>
              <a:rPr lang="ru-RU" sz="1600" dirty="0" err="1" smtClean="0"/>
              <a:t>Алехина.Г.М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77072"/>
            <a:ext cx="7848872" cy="2088232"/>
          </a:xfrm>
        </p:spPr>
        <p:txBody>
          <a:bodyPr>
            <a:normAutofit fontScale="90000"/>
          </a:bodyPr>
          <a:lstStyle/>
          <a:p>
            <a:r>
              <a:rPr lang="ru-RU" sz="27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7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7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7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7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особенно трагическом положении оказалось мирное население. К моменту полной блокады удалось эвакуировать в тыл лишь небольшую часть жителей (менее 500 тыс.). В городе остались 2,5 млн. Граждан, среди которых 400 тыс. Детей.</a:t>
            </a:r>
            <a:endParaRPr lang="ru-RU" sz="2700" b="0" cap="none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4578" name="Picture 2" descr="Картинки по запросу фотографии блокада ленинград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692696"/>
            <a:ext cx="3650987" cy="26642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4580" name="Picture 4" descr="http://pwpt.ru/uploads/presentation_screenshots/41a510ad97836f7f33ae7535b143fa1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692696"/>
            <a:ext cx="3744416" cy="27363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16832"/>
            <a:ext cx="7668344" cy="5229200"/>
          </a:xfrm>
        </p:spPr>
        <p:txBody>
          <a:bodyPr>
            <a:normAutofit/>
          </a:bodyPr>
          <a:lstStyle/>
          <a:p>
            <a:pPr algn="ctr"/>
            <a:r>
              <a:rPr lang="ru-RU" sz="27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Самой тяжелой оказалась первая блокадная зима. Немцам удалось разбомбить продовольственные склады, в результате чего Ленинград оказался без запасов хлеба и продовольственных товаров</a:t>
            </a: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8914" name="Picture 2" descr="https://encrypted-tbn0.gstatic.com/images?q=tbn:ANd9GcQhfy1uo47T_LknW9PstgU112u2V-miK2qNRqNR332VuOjoqP7q1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04664"/>
            <a:ext cx="3919106" cy="28803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8916" name="Picture 4" descr="https://encrypted-tbn1.gstatic.com/images?q=tbn:ANd9GcTy6ye3EN45QmP9qhUnShCTgvEV3nzMGT5xqDM-y64A_K_WbX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204864"/>
            <a:ext cx="2952328" cy="16573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8918" name="Picture 6" descr="https://encrypted-tbn1.gstatic.com/images?q=tbn:ANd9GcQlDCzqL2nndbBub3bpks1afUxsPMtdkbEEKLbmzJob0XbRVPGkQ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188640"/>
            <a:ext cx="2880320" cy="1944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852936"/>
            <a:ext cx="7200800" cy="3096344"/>
          </a:xfrm>
        </p:spPr>
        <p:txBody>
          <a:bodyPr>
            <a:normAutofit/>
          </a:bodyPr>
          <a:lstStyle/>
          <a:p>
            <a:pPr algn="ctr"/>
            <a:r>
              <a:rPr lang="ru-RU" sz="27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Хлеб доставлялся только авиацией, или по дороге, проложенной по льду ладожского озера. Под постоянной бомбежкой и артобстрелами водители, несмотря на огромные потери, доставляли по «дороге жизни» лишь небольшое количество необходимых продуктов</a:t>
            </a:r>
            <a:r>
              <a:rPr lang="ru-RU" b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1988" name="Picture 4" descr="http://dokwar.ru/_pu/6/1795685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32656"/>
            <a:ext cx="3744416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1990" name="Picture 6" descr="http://www.airwar.ru/other/aiv/aiv1999_05/1/ill%204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32656"/>
            <a:ext cx="3528392" cy="24193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8380312"/>
            <a:ext cx="7776864" cy="12097344"/>
          </a:xfrm>
        </p:spPr>
        <p:txBody>
          <a:bodyPr>
            <a:normAutofit/>
          </a:bodyPr>
          <a:lstStyle/>
          <a:p>
            <a:pPr algn="ctr"/>
            <a:r>
              <a:rPr lang="ru-RU" sz="20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Страшной неумолимостью надвигался голод. С 20 ноября ежедневная норма хлеба для рабочих составляла всего 125 г, для служащих, иждивенцев и детей - вдвое меньше. По свидетельству блокадников, эта пайка хлеба представляла собой маленький, липкий, сырой кусочек, состоящий из отрубей и небольшой части муки.</a:t>
            </a:r>
            <a:br>
              <a:rPr lang="ru-RU" sz="20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0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Жители стали употреблять в пищу все, что могло заглушить чувство голода. В довершение всего вышла из строя система городского водоснабжения, и воду пришлось брать из Невы и каналов</a:t>
            </a:r>
            <a:endParaRPr lang="ru-RU" sz="2000" b="0" cap="none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Picture 2" descr="http://im5.asset.yvimg.kz/userimages/ehistory/JjZIX07eA1IeQLnaYu1NcOQB8wYqW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789040"/>
            <a:ext cx="3340341" cy="22750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3851920" y="6237312"/>
            <a:ext cx="4392488" cy="7078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27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Хлеб Блокадного Ленинграда  </a:t>
            </a:r>
          </a:p>
          <a:p>
            <a:pPr algn="ctr"/>
            <a:r>
              <a:rPr lang="ru-RU" sz="2000" b="1" dirty="0" smtClean="0">
                <a:ln w="1270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(250 грамм)</a:t>
            </a:r>
            <a:endParaRPr lang="ru-RU" sz="2000" b="1" dirty="0">
              <a:ln w="12700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Picture 4" descr="http://www.by-time.ru/upload/iblock/f33/8288-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77072"/>
            <a:ext cx="360040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5845264"/>
          </a:xfrm>
        </p:spPr>
        <p:txBody>
          <a:bodyPr>
            <a:noAutofit/>
          </a:bodyPr>
          <a:lstStyle/>
          <a:p>
            <a:r>
              <a:rPr lang="ru-RU" sz="2300" b="0" cap="none" dirty="0" smtClean="0">
                <a:solidFill>
                  <a:schemeClr val="bg2">
                    <a:lumMod val="50000"/>
                  </a:schemeClr>
                </a:solidFill>
              </a:rPr>
              <a:t>Сейчас этот голодный, исхудавший  человек придет домой и отрежет тоненький ломтик от этого маленького кусочка .Ломтик хлеба, кружка кипятка и весь обед блокадного ленинградца.</a:t>
            </a:r>
            <a:endParaRPr lang="ru-RU" sz="2300" b="0" cap="none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2290" name="Picture 2" descr="Картинки по запросу блокада ленинград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3" y="476672"/>
            <a:ext cx="4752528" cy="36004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Картинки по запросу блокада ленинград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692696"/>
            <a:ext cx="2899023" cy="249592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251520" y="260648"/>
            <a:ext cx="46440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</a:t>
            </a:r>
            <a:endParaRPr lang="ru-RU" sz="2400" dirty="0"/>
          </a:p>
        </p:txBody>
      </p:sp>
      <p:pic>
        <p:nvPicPr>
          <p:cNvPr id="10242" name="Picture 2" descr="http://abzac.org/wp-content/uploads/2011/09/%D0%B4%D0%B5%D1%82%D0%B8-%D0%B1%D0%BB%D0%BE%D0%BA%D0%B0%D0%B4%D0%B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501008"/>
            <a:ext cx="2989012" cy="280831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pic>
        <p:nvPicPr>
          <p:cNvPr id="10244" name="Picture 4" descr="Картинки по запросу блокадный ленинград савичев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692696"/>
            <a:ext cx="4032447" cy="5328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  <a:t>Так хоронили ленинградцы погибших от голода, убитых при обстреле и бомбежке. Некому делать гробы, и не было машин чтобы отвезти их на кладбище</a:t>
            </a:r>
            <a:endParaRPr lang="ru-RU" sz="2400" cap="none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8914" name="Picture 2" descr="http://www.tema.ru/jjj/blockade/1942/42_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3619218" cy="271467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pic>
        <p:nvPicPr>
          <p:cNvPr id="38920" name="Picture 8" descr="http://www.kalinka.org.uk/wp-content/uploads/2014/05/1358494273_397492_98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1268760"/>
            <a:ext cx="3515544" cy="266429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</p:pic>
      <p:pic>
        <p:nvPicPr>
          <p:cNvPr id="38924" name="Picture 12" descr="Картинки по запросу блокада ленинград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57341" y="4437113"/>
            <a:ext cx="2978955" cy="217475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388424" cy="7474064"/>
          </a:xfrm>
        </p:spPr>
        <p:txBody>
          <a:bodyPr>
            <a:noAutofit/>
          </a:bodyPr>
          <a:lstStyle/>
          <a:p>
            <a:pPr algn="ctr"/>
            <a:r>
              <a:rPr lang="ru-RU" sz="1900" dirty="0" smtClean="0">
                <a:solidFill>
                  <a:srgbClr val="FF0000"/>
                </a:solidFill>
              </a:rPr>
              <a:t>31 декабря 1941 года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ru-RU" sz="1900" b="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1900" b="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По Ленинграду смерть метет,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Она теперь везде,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Как ветер.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Мы не встречаем Новый год –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Он в Ленинграде незаметен.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Дома –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Без света и тепла,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И без конца пожары рядом.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Враг зажигалками дотла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Спалил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Бадаевские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склады.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И мы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err="1" smtClean="0">
                <a:solidFill>
                  <a:schemeClr val="bg2">
                    <a:lumMod val="50000"/>
                  </a:schemeClr>
                </a:solidFill>
              </a:rPr>
              <a:t>Бадаевской</a:t>
            </a: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 землей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Теперь сластим пустую воду.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Земля с золой,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Земля с золой –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Наследье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Прожитого года.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  <a:t>Блокадным бедам нет границ:</a:t>
            </a:r>
            <a:br>
              <a:rPr lang="ru-RU" sz="19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900" b="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1900" b="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ru-RU" sz="1900" dirty="0">
              <a:solidFill>
                <a:schemeClr val="bg2">
                  <a:lumMod val="50000"/>
                </a:schemeClr>
              </a:solidFill>
              <a:latin typeface="31 декабря 1941 года   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277312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Мы глохнем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Под снарядным гулом,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От наших довоенных лиц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Остались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Лишь глаза и скулы.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И мы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Обходим зеркала,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Чтобы себя не испугаться…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Не новогодние дела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У осажденных ленинградцев…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Здесь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Даже спички лишней нет.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И мы,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Коптилки зажигая,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Как люди первобытных лет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Огонь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Из камня высекаем.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И тихой тенью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Смерть сейчас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Ползет за каждым человеком.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534120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И все же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В городе у нас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Не будет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Каменного века!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Кто сможет,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Завтра вновь пойдет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Под вой метели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На заводы.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… Мы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не встречаем Новый год,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Но утром скажем:</a:t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С Новым годом!</a:t>
            </a:r>
            <a:r>
              <a:rPr lang="ru-RU" sz="2000" b="0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sz="2000" b="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i="1" dirty="0" smtClean="0">
                <a:solidFill>
                  <a:schemeClr val="bg2">
                    <a:lumMod val="75000"/>
                  </a:schemeClr>
                </a:solidFill>
              </a:rPr>
              <a:t>(Ю. Воронов)</a:t>
            </a:r>
            <a:r>
              <a:rPr lang="ru-RU" sz="2000" b="0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sz="2000" b="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b="0" dirty="0" smtClean="0">
                <a:solidFill>
                  <a:schemeClr val="bg2">
                    <a:lumMod val="75000"/>
                  </a:schemeClr>
                </a:solidFill>
              </a:rPr>
              <a:t> </a:t>
            </a:r>
            <a:r>
              <a:rPr lang="ru-RU" sz="2000" b="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000" b="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100392" cy="3861048"/>
          </a:xfrm>
        </p:spPr>
        <p:txBody>
          <a:bodyPr>
            <a:noAutofit/>
          </a:bodyPr>
          <a:lstStyle/>
          <a:p>
            <a:pPr algn="l" fontAlgn="base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</a:t>
            </a:r>
            <a:r>
              <a:rPr lang="ru-RU" sz="2000" cap="none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Цель:</a:t>
            </a:r>
            <a:br>
              <a:rPr lang="ru-RU" sz="2000" cap="none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000" cap="none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 продолжать работу по воспитанию патриотизма у старших школьников.</a:t>
            </a:r>
            <a:br>
              <a:rPr lang="ru-RU" sz="2000" cap="none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000" cap="none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-Воспитывать в детях чувство гордости за свой народ, уважение и благодарность к ветеранам великой отечественной войны.</a:t>
            </a:r>
            <a:br>
              <a:rPr lang="ru-RU" sz="2000" cap="none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000" cap="none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 Дать представление о том, какой дорогой ценой досталась нашему народу победа над фашизмом.</a:t>
            </a:r>
            <a:r>
              <a:rPr lang="ru-RU" sz="2000" cap="none" dirty="0" smtClean="0"/>
              <a:t/>
            </a:r>
            <a:br>
              <a:rPr lang="ru-RU" sz="2000" cap="none" dirty="0" smtClean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4049688"/>
            <a:ext cx="7488832" cy="2808312"/>
          </a:xfrm>
        </p:spPr>
        <p:txBody>
          <a:bodyPr>
            <a:noAutofit/>
          </a:bodyPr>
          <a:lstStyle/>
          <a:p>
            <a:pPr algn="l" fontAlgn="base"/>
            <a:endParaRPr lang="ru-RU" sz="2400" b="1" dirty="0" smtClean="0">
              <a:solidFill>
                <a:schemeClr val="accent2">
                  <a:lumMod val="75000"/>
                </a:schemeClr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96752"/>
            <a:ext cx="7674096" cy="936104"/>
          </a:xfrm>
        </p:spPr>
        <p:txBody>
          <a:bodyPr>
            <a:normAutofit fontScale="90000"/>
          </a:bodyPr>
          <a:lstStyle/>
          <a:p>
            <a: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  <a:t>Защитники Ленинграда отбивали атаки врага и сами готовились к решительному наступлению. Измученные голодом и холодом рабочие не покидали заводских цехов. Дети и женщины помогали им ремонтировать танки, пулеметы, делали гранаты и мины</a:t>
            </a:r>
            <a:endParaRPr lang="ru-RU" sz="2400" cap="none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0962" name="AutoShape 2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4" name="AutoShape 4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6" name="AutoShape 6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8" name="AutoShape 8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0" name="AutoShape 10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2" name="AutoShape 12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4" name="AutoShape 14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6" name="AutoShape 16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8" name="AutoShape 18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80" name="AutoShape 20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82" name="AutoShape 22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84" name="AutoShape 24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86" name="AutoShape 26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88" name="AutoShape 28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90" name="AutoShape 30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92" name="AutoShape 32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94" name="AutoShape 34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0" name="Picture 40" descr="Картинки по запросу рабочии за станком блокадный ленингра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2276872"/>
            <a:ext cx="3385165" cy="2232248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41002" name="AutoShape 42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4" name="AutoShape 44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06" name="AutoShape 46" descr="Картинки по запросу рабочии за станком блокадный ленингра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8" name="Picture 48" descr="http://waralbum.ru/wp-content/uploads/2010/07/pulemet_pro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204864"/>
            <a:ext cx="3240360" cy="237204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</p:pic>
      <p:pic>
        <p:nvPicPr>
          <p:cNvPr id="41010" name="Picture 50" descr="Картинки по запросу рабочии за станком блокадный ленинград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4653136"/>
            <a:ext cx="2736304" cy="1878055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956376" cy="3168352"/>
          </a:xfrm>
        </p:spPr>
        <p:txBody>
          <a:bodyPr>
            <a:normAutofit/>
          </a:bodyPr>
          <a:lstStyle/>
          <a:p>
            <a: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  <a:t>Началась великая битва. Без промаха била артиллерия, сокрушая ринулись танки. Прикрываясь дымовой завесой приближались к врагу пехотинцы, в белых маскировочных комбинезонах. Не один день длилась битва. Враг начал отступать. Наши гвардейцы ворвались на окраину города Шлиссельбурга. Не выдержав атаки фашисты покинули город.</a:t>
            </a:r>
            <a:endParaRPr lang="ru-RU" sz="2400" cap="none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1986" name="Picture 2" descr="Картинки по запросу битва за ленинград итог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501008"/>
            <a:ext cx="2428875" cy="1885950"/>
          </a:xfrm>
          <a:prstGeom prst="rect">
            <a:avLst/>
          </a:prstGeom>
          <a:noFill/>
        </p:spPr>
      </p:pic>
      <p:pic>
        <p:nvPicPr>
          <p:cNvPr id="41992" name="Picture 8" descr="Картинки по запросу битва за ленинград итоги самолет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4725144"/>
            <a:ext cx="2859782" cy="1781176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41994" name="Picture 10" descr="Картинки по запросу битва за ленинград артиллерия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3212976"/>
            <a:ext cx="3238500" cy="1409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7242048" cy="1143000"/>
          </a:xfrm>
        </p:spPr>
        <p:txBody>
          <a:bodyPr>
            <a:normAutofit fontScale="90000"/>
          </a:bodyPr>
          <a:lstStyle/>
          <a:p>
            <a: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  <a:t>Семь дней и ночей шел кровопролитный бой. И наконец настал тот час, когда войны Ленинградского и </a:t>
            </a:r>
            <a:r>
              <a:rPr lang="ru-RU" sz="2400" cap="none" dirty="0" err="1" smtClean="0">
                <a:solidFill>
                  <a:schemeClr val="bg2">
                    <a:lumMod val="50000"/>
                  </a:schemeClr>
                </a:solidFill>
              </a:rPr>
              <a:t>Волховского</a:t>
            </a:r>
            <a:r>
              <a:rPr lang="ru-RU" sz="2400" cap="none" dirty="0" smtClean="0">
                <a:solidFill>
                  <a:schemeClr val="bg2">
                    <a:lumMod val="50000"/>
                  </a:schemeClr>
                </a:solidFill>
              </a:rPr>
              <a:t>  фронтов, прорвали блокаду. Случилось это 18 января.</a:t>
            </a:r>
            <a:endParaRPr lang="ru-RU" sz="2400" cap="none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3014" name="Picture 6" descr="Картинки по запросу битва за ленинград итог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140968"/>
            <a:ext cx="3601150" cy="2808312"/>
          </a:xfrm>
          <a:prstGeom prst="rect">
            <a:avLst/>
          </a:prstGeom>
          <a:noFill/>
        </p:spPr>
      </p:pic>
      <p:pic>
        <p:nvPicPr>
          <p:cNvPr id="43016" name="Picture 8" descr="Картинки по запросу битва за ленинград итог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996952"/>
            <a:ext cx="3809178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6088" name="AutoShape 8" descr="Картинки по запросу памятники блокад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0" name="AutoShape 10" descr="Картинки по запросу памятники блокад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4" name="AutoShape 14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6" name="AutoShape 16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098" name="AutoShape 18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00" name="AutoShape 20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02" name="AutoShape 22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04" name="AutoShape 24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06" name="AutoShape 26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08" name="AutoShape 28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10" name="AutoShape 30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12" name="AutoShape 32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14" name="AutoShape 34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16" name="AutoShape 36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118" name="AutoShape 38" descr="Картинки по запросу памятники блокац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6124" name="Picture 44" descr="Картинки по запросу когда было снятие блокады ленинград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908720"/>
            <a:ext cx="6624736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0" y="843431"/>
            <a:ext cx="6948264" cy="304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Тихо, ребята, минутой молчанья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память героев почтим.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Кто ушел на фронт и не вернулся,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вспомним через века, через года.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 тех, кто уже не придет никогда, 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вспомним!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Минута молчания.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133296"/>
          </a:xfrm>
        </p:spPr>
        <p:txBody>
          <a:bodyPr>
            <a:normAutofit/>
          </a:bodyPr>
          <a:lstStyle/>
          <a:p>
            <a:r>
              <a:rPr lang="ru-RU" sz="2400" cap="none" dirty="0" smtClean="0">
                <a:solidFill>
                  <a:srgbClr val="FF0000"/>
                </a:solidFill>
              </a:rPr>
              <a:t>Салют над Ленинградом</a:t>
            </a: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  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 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За </a:t>
            </a: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залпом залп.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Гремит салют.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Ракеты в воздухе горячем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цветами пёстрыми цветут.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А ленинградцы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тихо плачут.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Ни успокаивать пока,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ни утешать людей не надо.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Их радость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слишком велика –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гремит салют над Ленинградом!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endParaRPr lang="ru-RU" sz="2400" cap="none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3" name="Picture 2" descr="https://encrypted-tbn3.gstatic.com/images?q=tbn:ANd9GcREej1KtG3wdkJMoBzJ91xsHRXpYWhKrECeqJkqYQ_YHu4jdH1Nc-Yx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32656"/>
            <a:ext cx="3024336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061288"/>
          </a:xfrm>
        </p:spPr>
        <p:txBody>
          <a:bodyPr>
            <a:normAutofit/>
          </a:bodyPr>
          <a:lstStyle/>
          <a:p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Их радость велика,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но боль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заговорила и прорвалась: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на праздничный салют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С тобой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пол-Ленинграда не поднялось.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Рыдают люди, и поют,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И лиц заплаканных не прячут.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Сегодня в городе –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салют!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Сегодня ленинградцы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>плачут...</a:t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400" i="1" cap="none" dirty="0" smtClean="0">
                <a:solidFill>
                  <a:schemeClr val="bg2">
                    <a:lumMod val="75000"/>
                  </a:schemeClr>
                </a:solidFill>
              </a:rPr>
              <a:t>(Ю. Воронов, 27 января 1944 г.)</a:t>
            </a:r>
            <a: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bg2">
                    <a:lumMod val="75000"/>
                  </a:schemeClr>
                </a:solidFill>
              </a:rPr>
            </a:br>
            <a:endParaRPr lang="ru-RU" sz="2400" cap="none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Памятники</a:t>
            </a:r>
            <a:endParaRPr lang="ru-RU" dirty="0"/>
          </a:p>
        </p:txBody>
      </p:sp>
      <p:pic>
        <p:nvPicPr>
          <p:cNvPr id="3" name="Picture 40" descr="Картинки по запросу памятники блокаца ленинград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3096344" cy="2319270"/>
          </a:xfrm>
          <a:prstGeom prst="rect">
            <a:avLst/>
          </a:prstGeom>
          <a:noFill/>
        </p:spPr>
      </p:pic>
      <p:pic>
        <p:nvPicPr>
          <p:cNvPr id="4" name="Picture 42" descr="Картинки по запросу памятники блокаца ленинград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060848"/>
            <a:ext cx="2736304" cy="2210935"/>
          </a:xfrm>
          <a:prstGeom prst="rect">
            <a:avLst/>
          </a:prstGeom>
          <a:noFill/>
        </p:spPr>
      </p:pic>
      <p:pic>
        <p:nvPicPr>
          <p:cNvPr id="5" name="Picture 6" descr="Картинки по запросу памятники блокада ленинград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4581128"/>
            <a:ext cx="2628900" cy="1743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242048" cy="1143000"/>
          </a:xfrm>
        </p:spPr>
        <p:txBody>
          <a:bodyPr>
            <a:normAutofit/>
          </a:bodyPr>
          <a:lstStyle/>
          <a:p>
            <a:r>
              <a:rPr lang="ru-RU" sz="1000" dirty="0" smtClean="0"/>
              <a:t> </a:t>
            </a:r>
            <a:br>
              <a:rPr lang="ru-RU" sz="1000" dirty="0" smtClean="0"/>
            </a:br>
            <a:endParaRPr lang="ru-RU" sz="1000" cap="none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4036" name="AutoShape 4" descr="Картинки по запросу памятники блокад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4038" name="AutoShape 6" descr="Картинки по запросу памятники блокада ленинград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4052" name="Picture 20" descr="Картинки по запросу когда было снятие блокады ленинград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181" y="1015544"/>
            <a:ext cx="6156075" cy="4357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244408" cy="65253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2200" cap="none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31 декабря 1941 года   "/>
              </a:rPr>
              <a:t>Ребята , сегодня мы с вами поговорим о Великой Отечественной войне и наших защитниках, которые отстояли нашу страну. О тех, кто ценой своей жизни  защищал </a:t>
            </a:r>
            <a:r>
              <a:rPr lang="ru-RU" sz="2200" cap="none" smtClean="0">
                <a:solidFill>
                  <a:schemeClr val="tx2">
                    <a:lumMod val="60000"/>
                    <a:lumOff val="40000"/>
                  </a:schemeClr>
                </a:solidFill>
                <a:latin typeface="31 декабря 1941 года   "/>
              </a:rPr>
              <a:t>нашРодину</a:t>
            </a:r>
            <a:r>
              <a:rPr lang="ru-RU" sz="2200" cap="none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31 декабря 1941 года   "/>
              </a:rPr>
              <a:t>.</a:t>
            </a:r>
            <a:br>
              <a:rPr lang="ru-RU" sz="2200" cap="none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31 декабря 1941 года   "/>
              </a:rPr>
            </a:br>
            <a:r>
              <a:rPr lang="ru-RU" sz="2200" cap="none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31 декабря 1941 года   "/>
              </a:rPr>
              <a:t>Германские войска напали на нашу страну 22 июня 1941 года в 4 часа утра, когда все еще спали мирным сном и ничего не подозревали. Люди еще не знали, что это утро обернется для них четырьмя годами кровопролитных боев, смертью близких, бесконечным горем и долгим ожиданием ПОБЕДЫ. Не хотелось верить в этот страшный сон, погрузивший мир в бездну сумасшествия. Ведь все было так хорошо: июнь, летние отпуска, выпускные балы в школах. Вальс выпускников. У которых, казалось все впереди, еще накануне... Но звучали объявления: “от советского информбюро. Сегодня в 4 часа утра без всякого объявления войны немецкие войска атаковали нашу страну. На границах идут бои. Мы призываем к спокойствию. Наше дело правое! Враг будет разбит! Победа будет за нами!”</a:t>
            </a:r>
            <a:br>
              <a:rPr lang="ru-RU" sz="2200" cap="none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31 декабря 1941 года   "/>
              </a:rPr>
            </a:br>
            <a:endParaRPr lang="ru-RU" sz="2200" cap="none" dirty="0">
              <a:solidFill>
                <a:schemeClr val="tx2">
                  <a:lumMod val="60000"/>
                  <a:lumOff val="40000"/>
                </a:schemeClr>
              </a:solidFill>
              <a:latin typeface="31 декабря 1941 года   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-1107504"/>
            <a:ext cx="7242048" cy="4896544"/>
          </a:xfrm>
        </p:spPr>
        <p:txBody>
          <a:bodyPr>
            <a:normAutofit/>
          </a:bodyPr>
          <a:lstStyle/>
          <a:p>
            <a:r>
              <a:rPr lang="ru-RU" sz="2300" cap="none" dirty="0" smtClean="0">
                <a:solidFill>
                  <a:schemeClr val="bg2">
                    <a:lumMod val="75000"/>
                  </a:schemeClr>
                </a:solidFill>
              </a:rPr>
              <a:t>    </a:t>
            </a:r>
            <a:endParaRPr lang="ru-RU" sz="2300" cap="none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6" name="Picture 2" descr="http://www.palata.orel.ru/reklama/bitvaZaLeningrad/bitvaZaLeningr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628800"/>
            <a:ext cx="7095229" cy="39334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7920880" cy="6192688"/>
          </a:xfrm>
        </p:spPr>
        <p:txBody>
          <a:bodyPr>
            <a:noAutofit/>
          </a:bodyPr>
          <a:lstStyle/>
          <a:p>
            <a:pPr algn="ctr"/>
            <a:r>
              <a:rPr lang="ru-RU" sz="24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Германские войска предприняли мощное наступление, и 30 августа 1941 г. Город </a:t>
            </a:r>
            <a:r>
              <a:rPr lang="ru-RU" sz="2400" b="0" cap="none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Легинград</a:t>
            </a:r>
            <a:r>
              <a:rPr lang="ru-RU" sz="24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оказался в тисках. 8 сентября немцы перерезали железную дорогу Москва-Ленинград, взяли Шлиссельбург и окружили Ленинград с суши. Начались кровопролитные бои на </a:t>
            </a:r>
            <a:r>
              <a:rPr lang="ru-RU" sz="2400" b="0" cap="none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Лулковских</a:t>
            </a:r>
            <a:r>
              <a:rPr lang="ru-RU" sz="24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высотах и южных окраинах города. 9 сентября в Ленинград прибыл г.К.Жуков. Отстранив от командования Ворошилова, он отменил все приготовления к сдаче города. Было приказано защищать Ленинград до последнего человека. Опасаясь больших потерь при штурме, Гитлер приказал начать долговременную осаду. Он сказал: «этот город надо уморить голодом. Перерезать все пути подвоза, чтобы туда мышь не могла проскочить. Нещадно бомбить, и тогда город рухнет, как переспелый плод».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499176" cy="7114802"/>
          </a:xfrm>
        </p:spPr>
        <p:txBody>
          <a:bodyPr>
            <a:noAutofit/>
          </a:bodyPr>
          <a:lstStyle/>
          <a:p>
            <a:r>
              <a:rPr lang="ru-RU" sz="2300" b="0" cap="none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300" b="0" cap="none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cap="none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000" cap="none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cap="none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000" cap="none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cap="none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ru-RU" sz="2000" cap="none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76672"/>
            <a:ext cx="7776864" cy="46166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Карта блокады  Ленинграда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482" name="Picture 2" descr="http://900igr.net/data/istorija/Blokada-Leningrada.files/0008-011-Posmotri-na-kart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052736"/>
            <a:ext cx="5832648" cy="54600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5373216"/>
            <a:ext cx="3456384" cy="720080"/>
          </a:xfrm>
        </p:spPr>
        <p:txBody>
          <a:bodyPr>
            <a:noAutofit/>
          </a:bodyPr>
          <a:lstStyle/>
          <a:p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</a:rPr>
              <a:t>Ворошилов </a:t>
            </a:r>
            <a:r>
              <a:rPr lang="ru-RU" sz="2400" b="0" dirty="0" err="1" smtClean="0">
                <a:solidFill>
                  <a:schemeClr val="accent1">
                    <a:lumMod val="50000"/>
                  </a:schemeClr>
                </a:solidFill>
              </a:rPr>
              <a:t>Климент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</a:rPr>
              <a:t> Ефремович</a:t>
            </a:r>
            <a:endParaRPr lang="ru-RU" sz="24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572000" y="5373216"/>
            <a:ext cx="3456384" cy="792088"/>
          </a:xfrm>
        </p:spPr>
        <p:txBody>
          <a:bodyPr>
            <a:noAutofit/>
          </a:bodyPr>
          <a:lstStyle/>
          <a:p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</a:rPr>
              <a:t>Григорий Константинович Жуков</a:t>
            </a:r>
            <a:endParaRPr lang="ru-RU" sz="24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images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827584" y="1124744"/>
            <a:ext cx="3012062" cy="416326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Содержимое 7" descr="250px-jukov1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4716016" y="1124744"/>
            <a:ext cx="2947564" cy="4114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221088"/>
            <a:ext cx="7560840" cy="1728192"/>
          </a:xfrm>
        </p:spPr>
        <p:txBody>
          <a:bodyPr>
            <a:noAutofit/>
          </a:bodyPr>
          <a:lstStyle/>
          <a:p>
            <a:r>
              <a:rPr lang="ru-RU" sz="2400" b="0" cap="none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Начались постоянные бомбежки и артобстрелы. Была подтянута тяжелая осадная артиллерия, фашисты начали методично разрушать город. </a:t>
            </a:r>
            <a:endParaRPr lang="ru-RU" sz="2400" cap="none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Картинки по запросу фотографии блокада ленинград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04664"/>
            <a:ext cx="6480720" cy="36724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6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771</TotalTime>
  <Words>463</Words>
  <Application>Microsoft Office PowerPoint</Application>
  <PresentationFormat>Экран (4:3)</PresentationFormat>
  <Paragraphs>43</Paragraphs>
  <Slides>27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Изящная</vt:lpstr>
      <vt:lpstr>«Памяти снятия Блокады Ленинград посвящается...»   </vt:lpstr>
      <vt:lpstr>       Цель: - продолжать работу по воспитанию патриотизма у старших школьников. -Воспитывать в детях чувство гордости за свой народ, уважение и благодарность к ветеранам великой отечественной войны. - Дать представление о том, какой дорогой ценой досталась нашему народу победа над фашизмом. </vt:lpstr>
      <vt:lpstr>  </vt:lpstr>
      <vt:lpstr>          Ребята , сегодня мы с вами поговорим о Великой Отечественной войне и наших защитниках, которые отстояли нашу страну. О тех, кто ценой своей жизни  защищал нашРодину. Германские войска напали на нашу страну 22 июня 1941 года в 4 часа утра, когда все еще спали мирным сном и ничего не подозревали. Люди еще не знали, что это утро обернется для них четырьмя годами кровопролитных боев, смертью близких, бесконечным горем и долгим ожиданием ПОБЕДЫ. Не хотелось верить в этот страшный сон, погрузивший мир в бездну сумасшествия. Ведь все было так хорошо: июнь, летние отпуска, выпускные балы в школах. Вальс выпускников. У которых, казалось все впереди, еще накануне... Но звучали объявления: “от советского информбюро. Сегодня в 4 часа утра без всякого объявления войны немецкие войска атаковали нашу страну. На границах идут бои. Мы призываем к спокойствию. Наше дело правое! Враг будет разбит! Победа будет за нами!” </vt:lpstr>
      <vt:lpstr>    </vt:lpstr>
      <vt:lpstr>Германские войска предприняли мощное наступление, и 30 августа 1941 г. Город Легинград оказался в тисках. 8 сентября немцы перерезали железную дорогу Москва-Ленинград, взяли Шлиссельбург и окружили Ленинград с суши. Начались кровопролитные бои на Лулковских высотах и южных окраинах города. 9 сентября в Ленинград прибыл г.К.Жуков. Отстранив от командования Ворошилова, он отменил все приготовления к сдаче города. Было приказано защищать Ленинград до последнего человека. Опасаясь больших потерь при штурме, Гитлер приказал начать долговременную осаду. Он сказал: «этот город надо уморить голодом. Перерезать все пути подвоза, чтобы туда мышь не могла проскочить. Нещадно бомбить, и тогда город рухнет, как переспелый плод».</vt:lpstr>
      <vt:lpstr>    </vt:lpstr>
      <vt:lpstr>Слайд 8</vt:lpstr>
      <vt:lpstr>Начались постоянные бомбежки и артобстрелы. Была подтянута тяжелая осадная артиллерия, фашисты начали методично разрушать город. </vt:lpstr>
      <vt:lpstr>  В особенно трагическом положении оказалось мирное население. К моменту полной блокады удалось эвакуировать в тыл лишь небольшую часть жителей (менее 500 тыс.). В городе остались 2,5 млн. Граждан, среди которых 400 тыс. Детей.</vt:lpstr>
      <vt:lpstr>Самой тяжелой оказалась первая блокадная зима. Немцам удалось разбомбить продовольственные склады, в результате чего Ленинград оказался без запасов хлеба и продовольственных товаров  </vt:lpstr>
      <vt:lpstr>Хлеб доставлялся только авиацией, или по дороге, проложенной по льду ладожского озера. Под постоянной бомбежкой и артобстрелами водители, несмотря на огромные потери, доставляли по «дороге жизни» лишь небольшое количество необходимых продуктов.</vt:lpstr>
      <vt:lpstr>Страшной неумолимостью надвигался голод. С 20 ноября ежедневная норма хлеба для рабочих составляла всего 125 г, для служащих, иждивенцев и детей - вдвое меньше. По свидетельству блокадников, эта пайка хлеба представляла собой маленький, липкий, сырой кусочек, состоящий из отрубей и небольшой части муки. Жители стали употреблять в пищу все, что могло заглушить чувство голода. В довершение всего вышла из строя система городского водоснабжения, и воду пришлось брать из Невы и каналов</vt:lpstr>
      <vt:lpstr>Сейчас этот голодный, исхудавший  человек придет домой и отрежет тоненький ломтик от этого маленького кусочка .Ломтик хлеба, кружка кипятка и весь обед блокадного ленинградца.</vt:lpstr>
      <vt:lpstr>Слайд 15</vt:lpstr>
      <vt:lpstr>Так хоронили ленинградцы погибших от голода, убитых при обстреле и бомбежке. Некому делать гробы, и не было машин чтобы отвезти их на кладбище</vt:lpstr>
      <vt:lpstr>31 декабря 1941 года   По Ленинграду смерть метет, Она теперь везде, Как ветер. Мы не встречаем Новый год – Он в Ленинграде незаметен. Дома – Без света и тепла, И без конца пожары рядом. Враг зажигалками дотла Спалил Бадаевские склады. И мы Бадаевской землей Теперь сластим пустую воду. Земля с золой, Земля с золой – Наследье Прожитого года. Блокадным бедам нет границ:  </vt:lpstr>
      <vt:lpstr>Мы глохнем Под снарядным гулом, От наших довоенных лиц Остались Лишь глаза и скулы. И мы Обходим зеркала, Чтобы себя не испугаться… Не новогодние дела У осажденных ленинградцев… Здесь Даже спички лишней нет. И мы, Коптилки зажигая, Как люди первобытных лет Огонь Из камня высекаем. И тихой тенью Смерть сейчас Ползет за каждым человеком.</vt:lpstr>
      <vt:lpstr>И все же В городе у нас Не будет Каменного века! Кто сможет, Завтра вновь пойдет Под вой метели На заводы. … Мы не встречаем Новый год, Но утром скажем: С Новым годом! (Ю. Воронов)   </vt:lpstr>
      <vt:lpstr>   Защитники Ленинграда отбивали атаки врага и сами готовились к решительному наступлению. Измученные голодом и холодом рабочие не покидали заводских цехов. Дети и женщины помогали им ремонтировать танки, пулеметы, делали гранаты и мины</vt:lpstr>
      <vt:lpstr>Началась великая битва. Без промаха била артиллерия, сокрушая ринулись танки. Прикрываясь дымовой завесой приближались к врагу пехотинцы, в белых маскировочных комбинезонах. Не один день длилась битва. Враг начал отступать. Наши гвардейцы ворвались на окраину города Шлиссельбурга. Не выдержав атаки фашисты покинули город.</vt:lpstr>
      <vt:lpstr>Семь дней и ночей шел кровопролитный бой. И наконец настал тот час, когда войны Ленинградского и Волховского  фронтов, прорвали блокаду. Случилось это 18 января.</vt:lpstr>
      <vt:lpstr>Слайд 23</vt:lpstr>
      <vt:lpstr>Слайд 24</vt:lpstr>
      <vt:lpstr>Салют над Ленинградом     За залпом залп. Гремит салют. Ракеты в воздухе горячем цветами пёстрыми цветут. А ленинградцы тихо плачут.  Ни успокаивать пока, ни утешать людей не надо. Их радость слишком велика – гремит салют над Ленинградом!  </vt:lpstr>
      <vt:lpstr>Их радость велика, но боль заговорила и прорвалась: на праздничный салют С тобой пол-Ленинграда не поднялось.  Рыдают люди, и поют, И лиц заплаканных не прячут. Сегодня в городе – салют! Сегодня ленинградцы плачут... (Ю. Воронов, 27 января 1944 г.) </vt:lpstr>
      <vt:lpstr>Памятники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Великая отечественная война</dc:title>
  <dc:creator>Гулина</dc:creator>
  <cp:lastModifiedBy>Гулина</cp:lastModifiedBy>
  <cp:revision>82</cp:revision>
  <dcterms:created xsi:type="dcterms:W3CDTF">2015-02-22T06:05:00Z</dcterms:created>
  <dcterms:modified xsi:type="dcterms:W3CDTF">2016-03-29T08:39:15Z</dcterms:modified>
</cp:coreProperties>
</file>