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9"/>
  </p:notesMasterIdLst>
  <p:sldIdLst>
    <p:sldId id="269" r:id="rId2"/>
    <p:sldId id="256" r:id="rId3"/>
    <p:sldId id="270" r:id="rId4"/>
    <p:sldId id="258" r:id="rId5"/>
    <p:sldId id="259" r:id="rId6"/>
    <p:sldId id="260" r:id="rId7"/>
    <p:sldId id="268" r:id="rId8"/>
    <p:sldId id="264" r:id="rId9"/>
    <p:sldId id="261" r:id="rId10"/>
    <p:sldId id="263" r:id="rId11"/>
    <p:sldId id="262" r:id="rId12"/>
    <p:sldId id="272" r:id="rId13"/>
    <p:sldId id="265" r:id="rId14"/>
    <p:sldId id="266" r:id="rId15"/>
    <p:sldId id="273" r:id="rId16"/>
    <p:sldId id="276" r:id="rId17"/>
    <p:sldId id="275" r:id="rId18"/>
    <p:sldId id="277" r:id="rId19"/>
    <p:sldId id="282" r:id="rId20"/>
    <p:sldId id="283" r:id="rId21"/>
    <p:sldId id="271" r:id="rId22"/>
    <p:sldId id="279" r:id="rId23"/>
    <p:sldId id="274" r:id="rId24"/>
    <p:sldId id="267" r:id="rId25"/>
    <p:sldId id="284" r:id="rId26"/>
    <p:sldId id="278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F8586-E250-4772-8B31-F6D2276D913B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E79F8-9C39-48CE-B467-0D3BE1C328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0239FD-0696-42AA-8E8D-7F10568CDBBA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7E145B-35FF-4C31-B142-F7479525B704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C8E8F-CC9E-4AB1-BD40-B3CFC4110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1B12E-C21F-4742-9573-BE2E397AB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ACBB4-9A25-4F69-83D3-7D76B37CE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9AE3CD-AB96-416E-B302-41320485D707}" type="datetimeFigureOut">
              <a:rPr lang="ru-RU" smtClean="0"/>
              <a:pPr/>
              <a:t>09.01.2016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40CBFE-5F13-44D8-A7AD-4E37753D29B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8.jpeg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3.bin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6.bin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5.bin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49.jpeg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7.bin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40.bin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50.jpeg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Relationship Id="rId14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85852" y="1428736"/>
            <a:ext cx="6286512" cy="4786322"/>
            <a:chOff x="0" y="0"/>
            <a:chExt cx="5760" cy="4320"/>
          </a:xfrm>
        </p:grpSpPr>
        <p:pic>
          <p:nvPicPr>
            <p:cNvPr id="2052" name="Picture 5" descr="логотип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81"/>
              <a:ext cx="5760" cy="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8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1214414" y="857232"/>
            <a:ext cx="7286676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40000"/>
                </a:solidFill>
                <a:latin typeface="Arial"/>
                <a:cs typeface="Arial"/>
              </a:rPr>
              <a:t>г.КАМЕНСК-УРАЛЬСКИЙ</a:t>
            </a:r>
          </a:p>
          <a:p>
            <a:pPr algn="ctr"/>
            <a:r>
              <a:rPr lang="ru-RU" sz="32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40000"/>
                </a:solidFill>
                <a:latin typeface="Arial"/>
                <a:cs typeface="Arial"/>
              </a:rPr>
              <a:t>ГОРОДСКОЙ ЯПОНСКИЙ ЦЕНТР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290"/>
            <a:ext cx="700092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58214" y="785794"/>
            <a:ext cx="5715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</a:t>
            </a:r>
            <a:br>
              <a:rPr lang="ru-RU" sz="2400" b="1" dirty="0" smtClean="0"/>
            </a:br>
            <a:r>
              <a:rPr lang="ru-RU" sz="2400" b="1" dirty="0" smtClean="0"/>
              <a:t>П</a:t>
            </a:r>
            <a:br>
              <a:rPr lang="ru-RU" sz="2400" b="1" dirty="0" smtClean="0"/>
            </a:br>
            <a:r>
              <a:rPr lang="ru-RU" sz="2400" b="1" dirty="0" smtClean="0"/>
              <a:t>О</a:t>
            </a:r>
            <a:br>
              <a:rPr lang="ru-RU" sz="2400" b="1" dirty="0" smtClean="0"/>
            </a:br>
            <a:r>
              <a:rPr lang="ru-RU" sz="2400" b="1" dirty="0" smtClean="0"/>
              <a:t>Н</a:t>
            </a:r>
            <a:br>
              <a:rPr lang="ru-RU" sz="2400" b="1" dirty="0" smtClean="0"/>
            </a:br>
            <a:r>
              <a:rPr lang="ru-RU" sz="2400" b="1" dirty="0" smtClean="0"/>
              <a:t>С</a:t>
            </a:r>
            <a:br>
              <a:rPr lang="ru-RU" sz="2400" b="1" dirty="0" smtClean="0"/>
            </a:br>
            <a:r>
              <a:rPr lang="ru-RU" sz="2400" b="1" dirty="0" smtClean="0"/>
              <a:t>К</a:t>
            </a:r>
            <a:br>
              <a:rPr lang="ru-RU" sz="2400" b="1" dirty="0" smtClean="0"/>
            </a:br>
            <a:r>
              <a:rPr lang="ru-RU" sz="2400" b="1" dirty="0" smtClean="0"/>
              <a:t>И</a:t>
            </a:r>
            <a:br>
              <a:rPr lang="ru-RU" sz="2400" b="1" dirty="0" smtClean="0"/>
            </a:br>
            <a:r>
              <a:rPr lang="ru-RU" sz="2400" b="1" dirty="0" smtClean="0"/>
              <a:t>Е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</a:t>
            </a:r>
            <a:br>
              <a:rPr lang="ru-RU" sz="2400" b="1" dirty="0" smtClean="0"/>
            </a:br>
            <a:r>
              <a:rPr lang="ru-RU" sz="2400" b="1" dirty="0" smtClean="0"/>
              <a:t>Е</a:t>
            </a:r>
            <a:br>
              <a:rPr lang="ru-RU" sz="2400" b="1" dirty="0" smtClean="0"/>
            </a:br>
            <a:r>
              <a:rPr lang="ru-RU" sz="2400" b="1" dirty="0" smtClean="0"/>
              <a:t>Т</a:t>
            </a:r>
            <a:br>
              <a:rPr lang="ru-RU" sz="2400" b="1" dirty="0" smtClean="0"/>
            </a:br>
            <a:r>
              <a:rPr lang="ru-RU" sz="2400" b="1" dirty="0" smtClean="0"/>
              <a:t>И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282" y="1071546"/>
            <a:ext cx="571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</a:t>
            </a:r>
            <a:br>
              <a:rPr lang="ru-RU" sz="2400" b="1" dirty="0" smtClean="0"/>
            </a:br>
            <a:r>
              <a:rPr lang="ru-RU" sz="2400" b="1" dirty="0" smtClean="0"/>
              <a:t>О</a:t>
            </a:r>
            <a:br>
              <a:rPr lang="ru-RU" sz="2400" b="1" dirty="0" smtClean="0"/>
            </a:br>
            <a:r>
              <a:rPr lang="ru-RU" sz="2400" b="1" dirty="0" smtClean="0"/>
              <a:t>Т</a:t>
            </a:r>
            <a:br>
              <a:rPr lang="ru-RU" sz="2400" b="1" dirty="0" smtClean="0"/>
            </a:br>
            <a:r>
              <a:rPr lang="ru-RU" sz="2400" b="1" dirty="0" smtClean="0"/>
              <a:t>О</a:t>
            </a:r>
            <a:br>
              <a:rPr lang="ru-RU" sz="2400" b="1" dirty="0" smtClean="0"/>
            </a:br>
            <a:r>
              <a:rPr lang="ru-RU" sz="2400" b="1" dirty="0" smtClean="0"/>
              <a:t>В</a:t>
            </a:r>
            <a:br>
              <a:rPr lang="ru-RU" sz="2400" b="1" dirty="0" smtClean="0"/>
            </a:br>
            <a:r>
              <a:rPr lang="ru-RU" sz="2400" b="1" dirty="0" smtClean="0"/>
              <a:t>Ы</a:t>
            </a:r>
            <a:br>
              <a:rPr lang="ru-RU" sz="2400" b="1" dirty="0" smtClean="0"/>
            </a:br>
            <a:r>
              <a:rPr lang="ru-RU" sz="2400" b="1" dirty="0" smtClean="0"/>
              <a:t>С</a:t>
            </a:r>
            <a:br>
              <a:rPr lang="ru-RU" sz="2400" b="1" dirty="0" smtClean="0"/>
            </a:br>
            <a:r>
              <a:rPr lang="ru-RU" sz="2400" b="1" dirty="0" smtClean="0"/>
              <a:t>Т</a:t>
            </a:r>
            <a:br>
              <a:rPr lang="ru-RU" sz="2400" b="1" dirty="0" smtClean="0"/>
            </a:br>
            <a:r>
              <a:rPr lang="ru-RU" sz="2400" b="1" dirty="0" smtClean="0"/>
              <a:t>А</a:t>
            </a:r>
            <a:br>
              <a:rPr lang="ru-RU" sz="2400" b="1" dirty="0" smtClean="0"/>
            </a:br>
            <a:r>
              <a:rPr lang="ru-RU" sz="2400" b="1" dirty="0" smtClean="0"/>
              <a:t>В</a:t>
            </a:r>
            <a:br>
              <a:rPr lang="ru-RU" sz="2400" b="1" dirty="0" smtClean="0"/>
            </a:br>
            <a:r>
              <a:rPr lang="ru-RU" sz="2400" b="1" dirty="0" smtClean="0"/>
              <a:t>К</a:t>
            </a:r>
            <a:br>
              <a:rPr lang="ru-RU" sz="2400" b="1" dirty="0" smtClean="0"/>
            </a:br>
            <a:r>
              <a:rPr lang="ru-RU" sz="2400" b="1" dirty="0" smtClean="0"/>
              <a:t>А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8128">
            <a:off x="4308821" y="242077"/>
            <a:ext cx="41719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4198">
            <a:off x="209806" y="491949"/>
            <a:ext cx="3161754" cy="445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786058"/>
            <a:ext cx="459480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:\Documents and Settings\Пользователь.COMPUTER\Рабочий стол\poster_ky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5275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8" descr="IMG_07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358246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0" descr="IMG_0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92867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97" name="Picture 7" descr="B02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" name="Object 8"/>
          <p:cNvGraphicFramePr>
            <a:graphicFrameLocks noChangeAspect="1"/>
          </p:cNvGraphicFramePr>
          <p:nvPr/>
        </p:nvGraphicFramePr>
        <p:xfrm>
          <a:off x="458788" y="3644900"/>
          <a:ext cx="649287" cy="1208088"/>
        </p:xfrm>
        <a:graphic>
          <a:graphicData uri="http://schemas.openxmlformats.org/presentationml/2006/ole">
            <p:oleObj spid="_x0000_s6146" name="CorelDRAW" r:id="rId4" imgW="1490400" imgH="2770560" progId="">
              <p:embed/>
            </p:oleObj>
          </a:graphicData>
        </a:graphic>
      </p:graphicFrame>
      <p:graphicFrame>
        <p:nvGraphicFramePr>
          <p:cNvPr id="20483" name="Object 9"/>
          <p:cNvGraphicFramePr>
            <a:graphicFrameLocks noChangeAspect="1"/>
          </p:cNvGraphicFramePr>
          <p:nvPr/>
        </p:nvGraphicFramePr>
        <p:xfrm>
          <a:off x="458788" y="4437063"/>
          <a:ext cx="649287" cy="1208087"/>
        </p:xfrm>
        <a:graphic>
          <a:graphicData uri="http://schemas.openxmlformats.org/presentationml/2006/ole">
            <p:oleObj spid="_x0000_s6147" name="CorelDRAW" r:id="rId5" imgW="1490400" imgH="2770560" progId="">
              <p:embed/>
            </p:oleObj>
          </a:graphicData>
        </a:graphic>
      </p:graphicFrame>
      <p:graphicFrame>
        <p:nvGraphicFramePr>
          <p:cNvPr id="20484" name="Object 10"/>
          <p:cNvGraphicFramePr>
            <a:graphicFrameLocks noChangeAspect="1"/>
          </p:cNvGraphicFramePr>
          <p:nvPr/>
        </p:nvGraphicFramePr>
        <p:xfrm>
          <a:off x="439738" y="404813"/>
          <a:ext cx="681037" cy="1265237"/>
        </p:xfrm>
        <a:graphic>
          <a:graphicData uri="http://schemas.openxmlformats.org/presentationml/2006/ole">
            <p:oleObj spid="_x0000_s6148" name="CorelDRAW" r:id="rId6" imgW="1490400" imgH="2770560" progId="">
              <p:embed/>
            </p:oleObj>
          </a:graphicData>
        </a:graphic>
      </p:graphicFrame>
      <p:graphicFrame>
        <p:nvGraphicFramePr>
          <p:cNvPr id="20485" name="Object 11"/>
          <p:cNvGraphicFramePr>
            <a:graphicFrameLocks noChangeAspect="1"/>
          </p:cNvGraphicFramePr>
          <p:nvPr/>
        </p:nvGraphicFramePr>
        <p:xfrm>
          <a:off x="468313" y="5300663"/>
          <a:ext cx="620712" cy="1152525"/>
        </p:xfrm>
        <a:graphic>
          <a:graphicData uri="http://schemas.openxmlformats.org/presentationml/2006/ole">
            <p:oleObj spid="_x0000_s6149" name="CorelDRAW" r:id="rId7" imgW="1490400" imgH="2770560" progId="">
              <p:embed/>
            </p:oleObj>
          </a:graphicData>
        </a:graphic>
      </p:graphicFrame>
      <p:graphicFrame>
        <p:nvGraphicFramePr>
          <p:cNvPr id="20486" name="Object 12"/>
          <p:cNvGraphicFramePr>
            <a:graphicFrameLocks noChangeAspect="1"/>
          </p:cNvGraphicFramePr>
          <p:nvPr/>
        </p:nvGraphicFramePr>
        <p:xfrm>
          <a:off x="458788" y="1268413"/>
          <a:ext cx="649287" cy="1208087"/>
        </p:xfrm>
        <a:graphic>
          <a:graphicData uri="http://schemas.openxmlformats.org/presentationml/2006/ole">
            <p:oleObj spid="_x0000_s6150" name="CorelDRAW" r:id="rId8" imgW="1490400" imgH="2770560" progId="">
              <p:embed/>
            </p:oleObj>
          </a:graphicData>
        </a:graphic>
      </p:graphicFrame>
      <p:graphicFrame>
        <p:nvGraphicFramePr>
          <p:cNvPr id="20487" name="Object 13"/>
          <p:cNvGraphicFramePr>
            <a:graphicFrameLocks noChangeAspect="1"/>
          </p:cNvGraphicFramePr>
          <p:nvPr/>
        </p:nvGraphicFramePr>
        <p:xfrm>
          <a:off x="458788" y="2060575"/>
          <a:ext cx="649287" cy="1208088"/>
        </p:xfrm>
        <a:graphic>
          <a:graphicData uri="http://schemas.openxmlformats.org/presentationml/2006/ole">
            <p:oleObj spid="_x0000_s6151" name="CorelDRAW" r:id="rId9" imgW="1490400" imgH="2770560" progId="">
              <p:embed/>
            </p:oleObj>
          </a:graphicData>
        </a:graphic>
      </p:graphicFrame>
      <p:graphicFrame>
        <p:nvGraphicFramePr>
          <p:cNvPr id="20488" name="Object 14"/>
          <p:cNvGraphicFramePr>
            <a:graphicFrameLocks noChangeAspect="1"/>
          </p:cNvGraphicFramePr>
          <p:nvPr/>
        </p:nvGraphicFramePr>
        <p:xfrm>
          <a:off x="468313" y="2924175"/>
          <a:ext cx="620712" cy="1154113"/>
        </p:xfrm>
        <a:graphic>
          <a:graphicData uri="http://schemas.openxmlformats.org/presentationml/2006/ole">
            <p:oleObj spid="_x0000_s6152" name="CorelDRAW" r:id="rId10" imgW="1490400" imgH="2770560" progId="">
              <p:embed/>
            </p:oleObj>
          </a:graphicData>
        </a:graphic>
      </p:graphicFrame>
      <p:graphicFrame>
        <p:nvGraphicFramePr>
          <p:cNvPr id="20489" name="Object 15"/>
          <p:cNvGraphicFramePr>
            <a:graphicFrameLocks noChangeAspect="1"/>
          </p:cNvGraphicFramePr>
          <p:nvPr/>
        </p:nvGraphicFramePr>
        <p:xfrm>
          <a:off x="7942263" y="3644900"/>
          <a:ext cx="649287" cy="1208088"/>
        </p:xfrm>
        <a:graphic>
          <a:graphicData uri="http://schemas.openxmlformats.org/presentationml/2006/ole">
            <p:oleObj spid="_x0000_s6153" name="CorelDRAW" r:id="rId11" imgW="1490400" imgH="2770560" progId="">
              <p:embed/>
            </p:oleObj>
          </a:graphicData>
        </a:graphic>
      </p:graphicFrame>
      <p:graphicFrame>
        <p:nvGraphicFramePr>
          <p:cNvPr id="20490" name="Object 16"/>
          <p:cNvGraphicFramePr>
            <a:graphicFrameLocks noChangeAspect="1"/>
          </p:cNvGraphicFramePr>
          <p:nvPr/>
        </p:nvGraphicFramePr>
        <p:xfrm>
          <a:off x="7942263" y="4437063"/>
          <a:ext cx="649287" cy="1208087"/>
        </p:xfrm>
        <a:graphic>
          <a:graphicData uri="http://schemas.openxmlformats.org/presentationml/2006/ole">
            <p:oleObj spid="_x0000_s6154" name="CorelDRAW" r:id="rId12" imgW="1490400" imgH="2770560" progId="">
              <p:embed/>
            </p:oleObj>
          </a:graphicData>
        </a:graphic>
      </p:graphicFrame>
      <p:graphicFrame>
        <p:nvGraphicFramePr>
          <p:cNvPr id="20491" name="Object 17"/>
          <p:cNvGraphicFramePr>
            <a:graphicFrameLocks noChangeAspect="1"/>
          </p:cNvGraphicFramePr>
          <p:nvPr/>
        </p:nvGraphicFramePr>
        <p:xfrm>
          <a:off x="7923213" y="404813"/>
          <a:ext cx="681037" cy="1265237"/>
        </p:xfrm>
        <a:graphic>
          <a:graphicData uri="http://schemas.openxmlformats.org/presentationml/2006/ole">
            <p:oleObj spid="_x0000_s6155" name="CorelDRAW" r:id="rId13" imgW="1490400" imgH="2770560" progId="">
              <p:embed/>
            </p:oleObj>
          </a:graphicData>
        </a:graphic>
      </p:graphicFrame>
      <p:graphicFrame>
        <p:nvGraphicFramePr>
          <p:cNvPr id="20492" name="Object 18"/>
          <p:cNvGraphicFramePr>
            <a:graphicFrameLocks noChangeAspect="1"/>
          </p:cNvGraphicFramePr>
          <p:nvPr/>
        </p:nvGraphicFramePr>
        <p:xfrm>
          <a:off x="7951788" y="5300663"/>
          <a:ext cx="620712" cy="1152525"/>
        </p:xfrm>
        <a:graphic>
          <a:graphicData uri="http://schemas.openxmlformats.org/presentationml/2006/ole">
            <p:oleObj spid="_x0000_s6156" name="CorelDRAW" r:id="rId14" imgW="1490400" imgH="2770560" progId="">
              <p:embed/>
            </p:oleObj>
          </a:graphicData>
        </a:graphic>
      </p:graphicFrame>
      <p:graphicFrame>
        <p:nvGraphicFramePr>
          <p:cNvPr id="20493" name="Object 19"/>
          <p:cNvGraphicFramePr>
            <a:graphicFrameLocks noChangeAspect="1"/>
          </p:cNvGraphicFramePr>
          <p:nvPr/>
        </p:nvGraphicFramePr>
        <p:xfrm>
          <a:off x="7942263" y="1268413"/>
          <a:ext cx="649287" cy="1208087"/>
        </p:xfrm>
        <a:graphic>
          <a:graphicData uri="http://schemas.openxmlformats.org/presentationml/2006/ole">
            <p:oleObj spid="_x0000_s6157" name="CorelDRAW" r:id="rId15" imgW="1490400" imgH="2770560" progId="">
              <p:embed/>
            </p:oleObj>
          </a:graphicData>
        </a:graphic>
      </p:graphicFrame>
      <p:graphicFrame>
        <p:nvGraphicFramePr>
          <p:cNvPr id="20494" name="Object 20"/>
          <p:cNvGraphicFramePr>
            <a:graphicFrameLocks noChangeAspect="1"/>
          </p:cNvGraphicFramePr>
          <p:nvPr/>
        </p:nvGraphicFramePr>
        <p:xfrm>
          <a:off x="7942263" y="2060575"/>
          <a:ext cx="649287" cy="1208088"/>
        </p:xfrm>
        <a:graphic>
          <a:graphicData uri="http://schemas.openxmlformats.org/presentationml/2006/ole">
            <p:oleObj spid="_x0000_s6158" name="CorelDRAW" r:id="rId16" imgW="1490400" imgH="2770560" progId="">
              <p:embed/>
            </p:oleObj>
          </a:graphicData>
        </a:graphic>
      </p:graphicFrame>
      <p:graphicFrame>
        <p:nvGraphicFramePr>
          <p:cNvPr id="20495" name="Object 21"/>
          <p:cNvGraphicFramePr>
            <a:graphicFrameLocks noChangeAspect="1"/>
          </p:cNvGraphicFramePr>
          <p:nvPr/>
        </p:nvGraphicFramePr>
        <p:xfrm>
          <a:off x="7951788" y="2924175"/>
          <a:ext cx="620712" cy="1154113"/>
        </p:xfrm>
        <a:graphic>
          <a:graphicData uri="http://schemas.openxmlformats.org/presentationml/2006/ole">
            <p:oleObj spid="_x0000_s6159" name="CorelDRAW" r:id="rId17" imgW="1490400" imgH="2770560" progId="">
              <p:embed/>
            </p:oleObj>
          </a:graphicData>
        </a:graphic>
      </p:graphicFrame>
      <p:pic>
        <p:nvPicPr>
          <p:cNvPr id="22" name="Picture 4" descr="img53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28813" y="0"/>
            <a:ext cx="4929187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PB1136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85728"/>
            <a:ext cx="4434577" cy="3789386"/>
          </a:xfrm>
          <a:noFill/>
        </p:spPr>
      </p:pic>
      <p:pic>
        <p:nvPicPr>
          <p:cNvPr id="30724" name="Picture 4" descr="PB1136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14546" y="3214686"/>
            <a:ext cx="4814627" cy="3429024"/>
          </a:xfrm>
          <a:noFill/>
        </p:spPr>
      </p:pic>
      <p:pic>
        <p:nvPicPr>
          <p:cNvPr id="4" name="Picture 14" descr="P11706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8604"/>
            <a:ext cx="3643338" cy="272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/>
              <a:t>Конкурс хайку и рисунка «Японская весна»</a:t>
            </a:r>
          </a:p>
        </p:txBody>
      </p:sp>
      <p:pic>
        <p:nvPicPr>
          <p:cNvPr id="64516" name="Picture 4" descr="рис весн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1196975"/>
            <a:ext cx="3394075" cy="4525963"/>
          </a:xfrm>
          <a:noFill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187450" y="5805488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Работа  Волковой Анны</a:t>
            </a:r>
          </a:p>
        </p:txBody>
      </p:sp>
      <p:pic>
        <p:nvPicPr>
          <p:cNvPr id="64519" name="Picture 7" descr="zg весн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0588" y="1196975"/>
            <a:ext cx="3394075" cy="4525963"/>
          </a:xfrm>
          <a:noFill/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292725" y="5876925"/>
            <a:ext cx="2736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Работа  Лебедевой Анны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8" grpId="0"/>
      <p:bldP spid="645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357166"/>
            <a:ext cx="8229600" cy="128588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/>
              <a:t>Японское искусство складывания из бумаги -ОРИГАМИ</a:t>
            </a:r>
            <a:endParaRPr lang="ru-RU" sz="3600" b="1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4038600" cy="51450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	</a:t>
            </a:r>
            <a:endParaRPr lang="ru-RU" dirty="0" smtClean="0"/>
          </a:p>
          <a:p>
            <a:pPr eaLnBrk="1" hangingPunct="1">
              <a:buFontTx/>
              <a:buNone/>
            </a:pPr>
            <a:endParaRPr lang="ru-RU" sz="2800" dirty="0" smtClean="0"/>
          </a:p>
          <a:p>
            <a:pPr eaLnBrk="1" hangingPunct="1">
              <a:buFontTx/>
              <a:buNone/>
            </a:pPr>
            <a:r>
              <a:rPr lang="ru-RU" sz="2800" dirty="0" smtClean="0"/>
              <a:t>Обучение </a:t>
            </a:r>
            <a:r>
              <a:rPr lang="ru-RU" sz="2800" dirty="0" smtClean="0"/>
              <a:t>новым технологиям складывания бумаги 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4421"/>
            <a:ext cx="4038600" cy="514353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2800" dirty="0" smtClean="0"/>
              <a:t>   Демонстрация</a:t>
            </a:r>
            <a:endParaRPr lang="ru-RU" sz="2800" dirty="0" smtClean="0"/>
          </a:p>
          <a:p>
            <a:pPr eaLnBrk="1" hangingPunct="1">
              <a:buFontTx/>
              <a:buNone/>
            </a:pPr>
            <a:r>
              <a:rPr lang="ru-RU" sz="2800" dirty="0" smtClean="0"/>
              <a:t>   изделий</a:t>
            </a:r>
            <a:r>
              <a:rPr lang="ru-RU" sz="2800" dirty="0" smtClean="0"/>
              <a:t>.</a:t>
            </a:r>
          </a:p>
        </p:txBody>
      </p:sp>
      <p:pic>
        <p:nvPicPr>
          <p:cNvPr id="35851" name="Picture 11" descr="P12006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30255"/>
            <a:ext cx="2312986" cy="309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3592" dir="20006097" algn="ctr" rotWithShape="0">
              <a:srgbClr val="3E001F"/>
            </a:outerShdw>
          </a:effectLst>
        </p:spPr>
      </p:pic>
      <p:pic>
        <p:nvPicPr>
          <p:cNvPr id="35853" name="Picture 13" descr="P1190642"/>
          <p:cNvPicPr>
            <a:picLocks noChangeAspect="1" noChangeArrowheads="1"/>
          </p:cNvPicPr>
          <p:nvPr/>
        </p:nvPicPr>
        <p:blipFill>
          <a:blip r:embed="rId3" cstate="print"/>
          <a:srcRect l="10558" t="19720" r="41977" b="8417"/>
          <a:stretch>
            <a:fillRect/>
          </a:stretch>
        </p:blipFill>
        <p:spPr bwMode="auto">
          <a:xfrm>
            <a:off x="5143504" y="2500306"/>
            <a:ext cx="324008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17088" dir="18636078" algn="ctr" rotWithShape="0">
              <a:srgbClr val="3E001F"/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5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5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2550" y="247650"/>
            <a:ext cx="3671888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onstantia" pitchFamily="18" charset="0"/>
              </a:rPr>
              <a:t>Простой листок бумаги,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Но в опытных руках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Он может обернуться </a:t>
            </a:r>
          </a:p>
          <a:p>
            <a:r>
              <a:rPr lang="ru-RU" sz="2000" i="1">
                <a:latin typeface="Constantia" pitchFamily="18" charset="0"/>
              </a:rPr>
              <a:t>Жар-птицей в облаках.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Он может стать зверушкой, </a:t>
            </a:r>
          </a:p>
          <a:p>
            <a:r>
              <a:rPr lang="ru-RU" sz="2000" i="1">
                <a:latin typeface="Constantia" pitchFamily="18" charset="0"/>
              </a:rPr>
              <a:t>Причудливым цветком, </a:t>
            </a:r>
          </a:p>
          <a:p>
            <a:r>
              <a:rPr lang="ru-RU" sz="2000" i="1">
                <a:latin typeface="Constantia" pitchFamily="18" charset="0"/>
              </a:rPr>
              <a:t>Забавною игрушкой, </a:t>
            </a:r>
            <a:r>
              <a:rPr lang="ru-RU" sz="2000">
                <a:latin typeface="Constantia" pitchFamily="18" charset="0"/>
              </a:rPr>
              <a:t>. </a:t>
            </a:r>
          </a:p>
          <a:p>
            <a:r>
              <a:rPr lang="ru-RU" sz="2000" i="1">
                <a:latin typeface="Constantia" pitchFamily="18" charset="0"/>
              </a:rPr>
              <a:t>Усатым мотыльком...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Волшебное занятье </a:t>
            </a:r>
          </a:p>
          <a:p>
            <a:r>
              <a:rPr lang="ru-RU" sz="2000" i="1">
                <a:latin typeface="Constantia" pitchFamily="18" charset="0"/>
              </a:rPr>
              <a:t>Для рук и для ума,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И мира восприятье –</a:t>
            </a:r>
          </a:p>
          <a:p>
            <a:r>
              <a:rPr lang="ru-RU" sz="2000" i="1">
                <a:latin typeface="Constantia" pitchFamily="18" charset="0"/>
              </a:rPr>
              <a:t>Чудесная страна!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Фантазии подвластны</a:t>
            </a:r>
          </a:p>
          <a:p>
            <a:r>
              <a:rPr lang="ru-RU" sz="2000" i="1">
                <a:latin typeface="Constantia" pitchFamily="18" charset="0"/>
              </a:rPr>
              <a:t> Бумажные листы –</a:t>
            </a:r>
          </a:p>
          <a:p>
            <a:r>
              <a:rPr lang="ru-RU" sz="2000" i="1">
                <a:latin typeface="Constantia" pitchFamily="18" charset="0"/>
              </a:rPr>
              <a:t>Для дома и в подарок, </a:t>
            </a:r>
          </a:p>
          <a:p>
            <a:r>
              <a:rPr lang="ru-RU" sz="2000" i="1">
                <a:latin typeface="Constantia" pitchFamily="18" charset="0"/>
              </a:rPr>
              <a:t>И просто для игры.</a:t>
            </a:r>
            <a:endParaRPr lang="ru-RU" sz="2000">
              <a:latin typeface="Constantia" pitchFamily="18" charset="0"/>
            </a:endParaRPr>
          </a:p>
          <a:p>
            <a:r>
              <a:rPr lang="ru-RU" sz="2000" i="1">
                <a:latin typeface="Constantia" pitchFamily="18" charset="0"/>
              </a:rPr>
              <a:t>Но главное богатство, </a:t>
            </a:r>
          </a:p>
          <a:p>
            <a:r>
              <a:rPr lang="ru-RU" sz="2000" i="1">
                <a:latin typeface="Constantia" pitchFamily="18" charset="0"/>
              </a:rPr>
              <a:t>Что красоту творя, </a:t>
            </a:r>
          </a:p>
          <a:p>
            <a:r>
              <a:rPr lang="ru-RU" sz="2000" i="1">
                <a:latin typeface="Constantia" pitchFamily="18" charset="0"/>
              </a:rPr>
              <a:t>Простой листок поможет </a:t>
            </a:r>
          </a:p>
          <a:p>
            <a:r>
              <a:rPr lang="ru-RU" sz="2000" i="1">
                <a:latin typeface="Constantia" pitchFamily="18" charset="0"/>
              </a:rPr>
              <a:t>Создать тебе себя!</a:t>
            </a:r>
          </a:p>
        </p:txBody>
      </p:sp>
      <p:pic>
        <p:nvPicPr>
          <p:cNvPr id="24579" name="Picture 3" descr="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00375" y="1928813"/>
            <a:ext cx="5851525" cy="373856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714488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ТЕМА: </a:t>
            </a:r>
            <a:r>
              <a:rPr lang="ru-RU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Роль городского японского центра «Цуру»</a:t>
            </a:r>
          </a:p>
          <a:p>
            <a:r>
              <a:rPr lang="ru-RU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в развитии мотивации личности ребёнка </a:t>
            </a:r>
          </a:p>
          <a:p>
            <a:r>
              <a:rPr lang="ru-RU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 познанию и творчеству</a:t>
            </a:r>
            <a:endParaRPr lang="ru-RU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286124"/>
            <a:ext cx="4391328" cy="321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14480" y="717037"/>
            <a:ext cx="70723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«Едва ли есть высшее из наслаждений,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чем наслаждение творить».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147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Н.В.Гоголь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аня задумчив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214313"/>
            <a:ext cx="20288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3000375"/>
            <a:ext cx="494665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714375"/>
            <a:ext cx="356235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дим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571500"/>
            <a:ext cx="19431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8" descr="девочки 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49"/>
            <a:ext cx="7429552" cy="557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61" name="Picture 7" descr="B02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8"/>
          <p:cNvGraphicFramePr>
            <a:graphicFrameLocks noChangeAspect="1"/>
          </p:cNvGraphicFramePr>
          <p:nvPr/>
        </p:nvGraphicFramePr>
        <p:xfrm>
          <a:off x="458788" y="3644900"/>
          <a:ext cx="649287" cy="1208088"/>
        </p:xfrm>
        <a:graphic>
          <a:graphicData uri="http://schemas.openxmlformats.org/presentationml/2006/ole">
            <p:oleObj spid="_x0000_s9218" name="CorelDRAW" r:id="rId5" imgW="1490400" imgH="2770560" progId="">
              <p:embed/>
            </p:oleObj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/>
        </p:nvGraphicFramePr>
        <p:xfrm>
          <a:off x="458788" y="4437063"/>
          <a:ext cx="649287" cy="1208087"/>
        </p:xfrm>
        <a:graphic>
          <a:graphicData uri="http://schemas.openxmlformats.org/presentationml/2006/ole">
            <p:oleObj spid="_x0000_s9219" name="CorelDRAW" r:id="rId6" imgW="1490400" imgH="2770560" progId="">
              <p:embed/>
            </p:oleObj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439738" y="404813"/>
          <a:ext cx="681037" cy="1265237"/>
        </p:xfrm>
        <a:graphic>
          <a:graphicData uri="http://schemas.openxmlformats.org/presentationml/2006/ole">
            <p:oleObj spid="_x0000_s9220" name="CorelDRAW" r:id="rId7" imgW="1490400" imgH="2770560" progId="">
              <p:embed/>
            </p:oleObj>
          </a:graphicData>
        </a:graphic>
      </p:graphicFrame>
      <p:graphicFrame>
        <p:nvGraphicFramePr>
          <p:cNvPr id="6149" name="Object 11"/>
          <p:cNvGraphicFramePr>
            <a:graphicFrameLocks noChangeAspect="1"/>
          </p:cNvGraphicFramePr>
          <p:nvPr/>
        </p:nvGraphicFramePr>
        <p:xfrm>
          <a:off x="468313" y="5300663"/>
          <a:ext cx="620712" cy="1152525"/>
        </p:xfrm>
        <a:graphic>
          <a:graphicData uri="http://schemas.openxmlformats.org/presentationml/2006/ole">
            <p:oleObj spid="_x0000_s9221" name="CorelDRAW" r:id="rId8" imgW="1490400" imgH="2770560" progId="">
              <p:embed/>
            </p:oleObj>
          </a:graphicData>
        </a:graphic>
      </p:graphicFrame>
      <p:graphicFrame>
        <p:nvGraphicFramePr>
          <p:cNvPr id="6150" name="Object 12"/>
          <p:cNvGraphicFramePr>
            <a:graphicFrameLocks noChangeAspect="1"/>
          </p:cNvGraphicFramePr>
          <p:nvPr/>
        </p:nvGraphicFramePr>
        <p:xfrm>
          <a:off x="458788" y="1268413"/>
          <a:ext cx="649287" cy="1208087"/>
        </p:xfrm>
        <a:graphic>
          <a:graphicData uri="http://schemas.openxmlformats.org/presentationml/2006/ole">
            <p:oleObj spid="_x0000_s9222" name="CorelDRAW" r:id="rId9" imgW="1490400" imgH="2770560" progId="">
              <p:embed/>
            </p:oleObj>
          </a:graphicData>
        </a:graphic>
      </p:graphicFrame>
      <p:graphicFrame>
        <p:nvGraphicFramePr>
          <p:cNvPr id="6151" name="Object 13"/>
          <p:cNvGraphicFramePr>
            <a:graphicFrameLocks noChangeAspect="1"/>
          </p:cNvGraphicFramePr>
          <p:nvPr/>
        </p:nvGraphicFramePr>
        <p:xfrm>
          <a:off x="458788" y="2060575"/>
          <a:ext cx="649287" cy="1208088"/>
        </p:xfrm>
        <a:graphic>
          <a:graphicData uri="http://schemas.openxmlformats.org/presentationml/2006/ole">
            <p:oleObj spid="_x0000_s9223" name="CorelDRAW" r:id="rId10" imgW="1490400" imgH="2770560" progId="">
              <p:embed/>
            </p:oleObj>
          </a:graphicData>
        </a:graphic>
      </p:graphicFrame>
      <p:graphicFrame>
        <p:nvGraphicFramePr>
          <p:cNvPr id="6152" name="Object 14"/>
          <p:cNvGraphicFramePr>
            <a:graphicFrameLocks noChangeAspect="1"/>
          </p:cNvGraphicFramePr>
          <p:nvPr/>
        </p:nvGraphicFramePr>
        <p:xfrm>
          <a:off x="468313" y="2924175"/>
          <a:ext cx="620712" cy="1154113"/>
        </p:xfrm>
        <a:graphic>
          <a:graphicData uri="http://schemas.openxmlformats.org/presentationml/2006/ole">
            <p:oleObj spid="_x0000_s9224" name="CorelDRAW" r:id="rId11" imgW="1490400" imgH="2770560" progId="">
              <p:embed/>
            </p:oleObj>
          </a:graphicData>
        </a:graphic>
      </p:graphicFrame>
      <p:graphicFrame>
        <p:nvGraphicFramePr>
          <p:cNvPr id="6153" name="Object 15"/>
          <p:cNvGraphicFramePr>
            <a:graphicFrameLocks noChangeAspect="1"/>
          </p:cNvGraphicFramePr>
          <p:nvPr/>
        </p:nvGraphicFramePr>
        <p:xfrm>
          <a:off x="7942263" y="3644900"/>
          <a:ext cx="649287" cy="1208088"/>
        </p:xfrm>
        <a:graphic>
          <a:graphicData uri="http://schemas.openxmlformats.org/presentationml/2006/ole">
            <p:oleObj spid="_x0000_s9225" name="CorelDRAW" r:id="rId12" imgW="1490400" imgH="2770560" progId="">
              <p:embed/>
            </p:oleObj>
          </a:graphicData>
        </a:graphic>
      </p:graphicFrame>
      <p:graphicFrame>
        <p:nvGraphicFramePr>
          <p:cNvPr id="6154" name="Object 16"/>
          <p:cNvGraphicFramePr>
            <a:graphicFrameLocks noChangeAspect="1"/>
          </p:cNvGraphicFramePr>
          <p:nvPr/>
        </p:nvGraphicFramePr>
        <p:xfrm>
          <a:off x="7942263" y="4437063"/>
          <a:ext cx="649287" cy="1208087"/>
        </p:xfrm>
        <a:graphic>
          <a:graphicData uri="http://schemas.openxmlformats.org/presentationml/2006/ole">
            <p:oleObj spid="_x0000_s9226" name="CorelDRAW" r:id="rId13" imgW="1490400" imgH="2770560" progId="">
              <p:embed/>
            </p:oleObj>
          </a:graphicData>
        </a:graphic>
      </p:graphicFrame>
      <p:graphicFrame>
        <p:nvGraphicFramePr>
          <p:cNvPr id="6155" name="Object 17"/>
          <p:cNvGraphicFramePr>
            <a:graphicFrameLocks noChangeAspect="1"/>
          </p:cNvGraphicFramePr>
          <p:nvPr/>
        </p:nvGraphicFramePr>
        <p:xfrm>
          <a:off x="7923213" y="404813"/>
          <a:ext cx="681037" cy="1265237"/>
        </p:xfrm>
        <a:graphic>
          <a:graphicData uri="http://schemas.openxmlformats.org/presentationml/2006/ole">
            <p:oleObj spid="_x0000_s9227" name="CorelDRAW" r:id="rId14" imgW="1490400" imgH="2770560" progId="">
              <p:embed/>
            </p:oleObj>
          </a:graphicData>
        </a:graphic>
      </p:graphicFrame>
      <p:graphicFrame>
        <p:nvGraphicFramePr>
          <p:cNvPr id="6156" name="Object 18"/>
          <p:cNvGraphicFramePr>
            <a:graphicFrameLocks noChangeAspect="1"/>
          </p:cNvGraphicFramePr>
          <p:nvPr/>
        </p:nvGraphicFramePr>
        <p:xfrm>
          <a:off x="7951788" y="5300663"/>
          <a:ext cx="620712" cy="1152525"/>
        </p:xfrm>
        <a:graphic>
          <a:graphicData uri="http://schemas.openxmlformats.org/presentationml/2006/ole">
            <p:oleObj spid="_x0000_s9228" name="CorelDRAW" r:id="rId15" imgW="1490400" imgH="2770560" progId="">
              <p:embed/>
            </p:oleObj>
          </a:graphicData>
        </a:graphic>
      </p:graphicFrame>
      <p:graphicFrame>
        <p:nvGraphicFramePr>
          <p:cNvPr id="6157" name="Object 19"/>
          <p:cNvGraphicFramePr>
            <a:graphicFrameLocks noChangeAspect="1"/>
          </p:cNvGraphicFramePr>
          <p:nvPr/>
        </p:nvGraphicFramePr>
        <p:xfrm>
          <a:off x="7942263" y="1268413"/>
          <a:ext cx="649287" cy="1208087"/>
        </p:xfrm>
        <a:graphic>
          <a:graphicData uri="http://schemas.openxmlformats.org/presentationml/2006/ole">
            <p:oleObj spid="_x0000_s9229" name="CorelDRAW" r:id="rId16" imgW="1490400" imgH="2770560" progId="">
              <p:embed/>
            </p:oleObj>
          </a:graphicData>
        </a:graphic>
      </p:graphicFrame>
      <p:graphicFrame>
        <p:nvGraphicFramePr>
          <p:cNvPr id="6158" name="Object 20"/>
          <p:cNvGraphicFramePr>
            <a:graphicFrameLocks noChangeAspect="1"/>
          </p:cNvGraphicFramePr>
          <p:nvPr/>
        </p:nvGraphicFramePr>
        <p:xfrm>
          <a:off x="7942263" y="2060575"/>
          <a:ext cx="649287" cy="1208088"/>
        </p:xfrm>
        <a:graphic>
          <a:graphicData uri="http://schemas.openxmlformats.org/presentationml/2006/ole">
            <p:oleObj spid="_x0000_s9230" name="CorelDRAW" r:id="rId17" imgW="1490400" imgH="2770560" progId="">
              <p:embed/>
            </p:oleObj>
          </a:graphicData>
        </a:graphic>
      </p:graphicFrame>
      <p:graphicFrame>
        <p:nvGraphicFramePr>
          <p:cNvPr id="6159" name="Object 21"/>
          <p:cNvGraphicFramePr>
            <a:graphicFrameLocks noChangeAspect="1"/>
          </p:cNvGraphicFramePr>
          <p:nvPr/>
        </p:nvGraphicFramePr>
        <p:xfrm>
          <a:off x="7951788" y="2924175"/>
          <a:ext cx="620712" cy="1154113"/>
        </p:xfrm>
        <a:graphic>
          <a:graphicData uri="http://schemas.openxmlformats.org/presentationml/2006/ole">
            <p:oleObj spid="_x0000_s9231" name="CorelDRAW" r:id="rId18" imgW="1490400" imgH="2770560" progId="">
              <p:embed/>
            </p:oleObj>
          </a:graphicData>
        </a:graphic>
      </p:graphicFrame>
      <p:pic>
        <p:nvPicPr>
          <p:cNvPr id="21" name="Picture 14" descr="IMG_363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00166" y="785794"/>
            <a:ext cx="329723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214942" y="3571876"/>
            <a:ext cx="2428897" cy="278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072066" y="857232"/>
            <a:ext cx="2714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Ребята Центра участвуют в городских  социально - значимых проектах: «Японский журавлик – символ мира!»,  «В Японию без визы» и других.</a:t>
            </a:r>
            <a:endParaRPr lang="ru-RU" sz="2000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1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285728"/>
            <a:ext cx="8559418" cy="6357958"/>
          </a:xfrm>
          <a:noFill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rot="-341516">
            <a:off x="738188" y="396875"/>
            <a:ext cx="58372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FF6600"/>
                </a:solidFill>
              </a:rPr>
              <a:t>Центральная городская библиотека им. А.С.Пушкина </a:t>
            </a:r>
          </a:p>
          <a:p>
            <a:r>
              <a:rPr lang="ru-RU" sz="2000" b="1" i="1" dirty="0">
                <a:solidFill>
                  <a:srgbClr val="FF6600"/>
                </a:solidFill>
              </a:rPr>
              <a:t>и Городской японский Центр «ЦУРУ» </a:t>
            </a:r>
          </a:p>
          <a:p>
            <a:pPr algn="ctr"/>
            <a:r>
              <a:rPr lang="ru-RU" sz="2000" b="1" i="1" dirty="0">
                <a:solidFill>
                  <a:srgbClr val="FF6600"/>
                </a:solidFill>
              </a:rPr>
              <a:t>представляют</a:t>
            </a:r>
          </a:p>
          <a:p>
            <a:pPr algn="ctr"/>
            <a:r>
              <a:rPr lang="ru-RU" sz="2400" b="1" i="1" dirty="0">
                <a:solidFill>
                  <a:srgbClr val="FF6600"/>
                </a:solidFill>
              </a:rPr>
              <a:t>творческий проект</a:t>
            </a:r>
          </a:p>
          <a:p>
            <a:pPr algn="ctr"/>
            <a:r>
              <a:rPr lang="ru-RU" sz="2800" b="1" i="1" dirty="0">
                <a:solidFill>
                  <a:srgbClr val="FF6600"/>
                </a:solidFill>
              </a:rPr>
              <a:t>«В Японию без визы»</a:t>
            </a:r>
            <a:endParaRPr lang="ru-RU" sz="2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Японская весна\P324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001056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259263" cy="777875"/>
          </a:xfrm>
        </p:spPr>
        <p:txBody>
          <a:bodyPr/>
          <a:lstStyle/>
          <a:p>
            <a:pPr eaLnBrk="1" hangingPunct="1"/>
            <a:r>
              <a:rPr lang="ru-RU" sz="1600" b="1" smtClean="0"/>
              <a:t>Проект «В Японию без визы»</a:t>
            </a:r>
          </a:p>
        </p:txBody>
      </p:sp>
      <p:pic>
        <p:nvPicPr>
          <p:cNvPr id="25604" name="Picture 4" descr="ex_8526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005263"/>
            <a:ext cx="4098925" cy="2663825"/>
          </a:xfrm>
          <a:noFill/>
        </p:spPr>
      </p:pic>
      <p:pic>
        <p:nvPicPr>
          <p:cNvPr id="25607" name="Picture 7" descr="ex_8527s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125538"/>
            <a:ext cx="3816350" cy="2686050"/>
          </a:xfrm>
          <a:noFill/>
        </p:spPr>
      </p:pic>
      <p:pic>
        <p:nvPicPr>
          <p:cNvPr id="25610" name="Picture 10" descr="afisha_m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3800" y="692150"/>
            <a:ext cx="3960813" cy="5761038"/>
          </a:xfr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77" name="Picture 7" descr="B02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8358246" cy="61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8"/>
          <p:cNvGraphicFramePr>
            <a:graphicFrameLocks noChangeAspect="1"/>
          </p:cNvGraphicFramePr>
          <p:nvPr/>
        </p:nvGraphicFramePr>
        <p:xfrm>
          <a:off x="458788" y="3644900"/>
          <a:ext cx="649287" cy="1208088"/>
        </p:xfrm>
        <a:graphic>
          <a:graphicData uri="http://schemas.openxmlformats.org/presentationml/2006/ole">
            <p:oleObj spid="_x0000_s8194" name="CorelDRAW" r:id="rId4" imgW="1490400" imgH="2770560" progId="">
              <p:embed/>
            </p:oleObj>
          </a:graphicData>
        </a:graphic>
      </p:graphicFrame>
      <p:graphicFrame>
        <p:nvGraphicFramePr>
          <p:cNvPr id="15363" name="Object 9"/>
          <p:cNvGraphicFramePr>
            <a:graphicFrameLocks noChangeAspect="1"/>
          </p:cNvGraphicFramePr>
          <p:nvPr/>
        </p:nvGraphicFramePr>
        <p:xfrm>
          <a:off x="458788" y="4437063"/>
          <a:ext cx="649287" cy="1208087"/>
        </p:xfrm>
        <a:graphic>
          <a:graphicData uri="http://schemas.openxmlformats.org/presentationml/2006/ole">
            <p:oleObj spid="_x0000_s8195" name="CorelDRAW" r:id="rId5" imgW="1490400" imgH="2770560" progId="">
              <p:embed/>
            </p:oleObj>
          </a:graphicData>
        </a:graphic>
      </p:graphicFrame>
      <p:graphicFrame>
        <p:nvGraphicFramePr>
          <p:cNvPr id="15364" name="Object 10"/>
          <p:cNvGraphicFramePr>
            <a:graphicFrameLocks noChangeAspect="1"/>
          </p:cNvGraphicFramePr>
          <p:nvPr/>
        </p:nvGraphicFramePr>
        <p:xfrm>
          <a:off x="439738" y="404813"/>
          <a:ext cx="681037" cy="1265237"/>
        </p:xfrm>
        <a:graphic>
          <a:graphicData uri="http://schemas.openxmlformats.org/presentationml/2006/ole">
            <p:oleObj spid="_x0000_s8196" name="CorelDRAW" r:id="rId6" imgW="1490400" imgH="2770560" progId="">
              <p:embed/>
            </p:oleObj>
          </a:graphicData>
        </a:graphic>
      </p:graphicFrame>
      <p:graphicFrame>
        <p:nvGraphicFramePr>
          <p:cNvPr id="15365" name="Object 11"/>
          <p:cNvGraphicFramePr>
            <a:graphicFrameLocks noChangeAspect="1"/>
          </p:cNvGraphicFramePr>
          <p:nvPr/>
        </p:nvGraphicFramePr>
        <p:xfrm>
          <a:off x="468313" y="5300663"/>
          <a:ext cx="620712" cy="1152525"/>
        </p:xfrm>
        <a:graphic>
          <a:graphicData uri="http://schemas.openxmlformats.org/presentationml/2006/ole">
            <p:oleObj spid="_x0000_s8197" name="CorelDRAW" r:id="rId7" imgW="1490400" imgH="2770560" progId="">
              <p:embed/>
            </p:oleObj>
          </a:graphicData>
        </a:graphic>
      </p:graphicFrame>
      <p:graphicFrame>
        <p:nvGraphicFramePr>
          <p:cNvPr id="15366" name="Object 12"/>
          <p:cNvGraphicFramePr>
            <a:graphicFrameLocks noChangeAspect="1"/>
          </p:cNvGraphicFramePr>
          <p:nvPr/>
        </p:nvGraphicFramePr>
        <p:xfrm>
          <a:off x="458788" y="1268413"/>
          <a:ext cx="649287" cy="1208087"/>
        </p:xfrm>
        <a:graphic>
          <a:graphicData uri="http://schemas.openxmlformats.org/presentationml/2006/ole">
            <p:oleObj spid="_x0000_s8198" name="CorelDRAW" r:id="rId8" imgW="1490400" imgH="2770560" progId="">
              <p:embed/>
            </p:oleObj>
          </a:graphicData>
        </a:graphic>
      </p:graphicFrame>
      <p:graphicFrame>
        <p:nvGraphicFramePr>
          <p:cNvPr id="15367" name="Object 13"/>
          <p:cNvGraphicFramePr>
            <a:graphicFrameLocks noChangeAspect="1"/>
          </p:cNvGraphicFramePr>
          <p:nvPr/>
        </p:nvGraphicFramePr>
        <p:xfrm>
          <a:off x="458788" y="2060575"/>
          <a:ext cx="649287" cy="1208088"/>
        </p:xfrm>
        <a:graphic>
          <a:graphicData uri="http://schemas.openxmlformats.org/presentationml/2006/ole">
            <p:oleObj spid="_x0000_s8199" name="CorelDRAW" r:id="rId9" imgW="1490400" imgH="2770560" progId="">
              <p:embed/>
            </p:oleObj>
          </a:graphicData>
        </a:graphic>
      </p:graphicFrame>
      <p:graphicFrame>
        <p:nvGraphicFramePr>
          <p:cNvPr id="15368" name="Object 14"/>
          <p:cNvGraphicFramePr>
            <a:graphicFrameLocks noChangeAspect="1"/>
          </p:cNvGraphicFramePr>
          <p:nvPr/>
        </p:nvGraphicFramePr>
        <p:xfrm>
          <a:off x="468313" y="2924175"/>
          <a:ext cx="620712" cy="1154113"/>
        </p:xfrm>
        <a:graphic>
          <a:graphicData uri="http://schemas.openxmlformats.org/presentationml/2006/ole">
            <p:oleObj spid="_x0000_s8200" name="CorelDRAW" r:id="rId10" imgW="1490400" imgH="2770560" progId="">
              <p:embed/>
            </p:oleObj>
          </a:graphicData>
        </a:graphic>
      </p:graphicFrame>
      <p:graphicFrame>
        <p:nvGraphicFramePr>
          <p:cNvPr id="15369" name="Object 15"/>
          <p:cNvGraphicFramePr>
            <a:graphicFrameLocks noChangeAspect="1"/>
          </p:cNvGraphicFramePr>
          <p:nvPr/>
        </p:nvGraphicFramePr>
        <p:xfrm>
          <a:off x="7942263" y="3644900"/>
          <a:ext cx="649287" cy="1208088"/>
        </p:xfrm>
        <a:graphic>
          <a:graphicData uri="http://schemas.openxmlformats.org/presentationml/2006/ole">
            <p:oleObj spid="_x0000_s8201" name="CorelDRAW" r:id="rId11" imgW="1490400" imgH="2770560" progId="">
              <p:embed/>
            </p:oleObj>
          </a:graphicData>
        </a:graphic>
      </p:graphicFrame>
      <p:graphicFrame>
        <p:nvGraphicFramePr>
          <p:cNvPr id="15370" name="Object 16"/>
          <p:cNvGraphicFramePr>
            <a:graphicFrameLocks noChangeAspect="1"/>
          </p:cNvGraphicFramePr>
          <p:nvPr/>
        </p:nvGraphicFramePr>
        <p:xfrm>
          <a:off x="7942263" y="4437063"/>
          <a:ext cx="649287" cy="1208087"/>
        </p:xfrm>
        <a:graphic>
          <a:graphicData uri="http://schemas.openxmlformats.org/presentationml/2006/ole">
            <p:oleObj spid="_x0000_s8202" name="CorelDRAW" r:id="rId12" imgW="1490400" imgH="2770560" progId="">
              <p:embed/>
            </p:oleObj>
          </a:graphicData>
        </a:graphic>
      </p:graphicFrame>
      <p:graphicFrame>
        <p:nvGraphicFramePr>
          <p:cNvPr id="15371" name="Object 17"/>
          <p:cNvGraphicFramePr>
            <a:graphicFrameLocks noChangeAspect="1"/>
          </p:cNvGraphicFramePr>
          <p:nvPr/>
        </p:nvGraphicFramePr>
        <p:xfrm>
          <a:off x="7923213" y="404813"/>
          <a:ext cx="681037" cy="1265237"/>
        </p:xfrm>
        <a:graphic>
          <a:graphicData uri="http://schemas.openxmlformats.org/presentationml/2006/ole">
            <p:oleObj spid="_x0000_s8203" name="CorelDRAW" r:id="rId13" imgW="1490400" imgH="2770560" progId="">
              <p:embed/>
            </p:oleObj>
          </a:graphicData>
        </a:graphic>
      </p:graphicFrame>
      <p:graphicFrame>
        <p:nvGraphicFramePr>
          <p:cNvPr id="15372" name="Object 18"/>
          <p:cNvGraphicFramePr>
            <a:graphicFrameLocks noChangeAspect="1"/>
          </p:cNvGraphicFramePr>
          <p:nvPr/>
        </p:nvGraphicFramePr>
        <p:xfrm>
          <a:off x="7951788" y="5300663"/>
          <a:ext cx="620712" cy="1152525"/>
        </p:xfrm>
        <a:graphic>
          <a:graphicData uri="http://schemas.openxmlformats.org/presentationml/2006/ole">
            <p:oleObj spid="_x0000_s8204" name="CorelDRAW" r:id="rId14" imgW="1490400" imgH="2770560" progId="">
              <p:embed/>
            </p:oleObj>
          </a:graphicData>
        </a:graphic>
      </p:graphicFrame>
      <p:graphicFrame>
        <p:nvGraphicFramePr>
          <p:cNvPr id="15373" name="Object 19"/>
          <p:cNvGraphicFramePr>
            <a:graphicFrameLocks noChangeAspect="1"/>
          </p:cNvGraphicFramePr>
          <p:nvPr/>
        </p:nvGraphicFramePr>
        <p:xfrm>
          <a:off x="7942263" y="1268413"/>
          <a:ext cx="649287" cy="1208087"/>
        </p:xfrm>
        <a:graphic>
          <a:graphicData uri="http://schemas.openxmlformats.org/presentationml/2006/ole">
            <p:oleObj spid="_x0000_s8205" name="CorelDRAW" r:id="rId15" imgW="1490400" imgH="2770560" progId="">
              <p:embed/>
            </p:oleObj>
          </a:graphicData>
        </a:graphic>
      </p:graphicFrame>
      <p:graphicFrame>
        <p:nvGraphicFramePr>
          <p:cNvPr id="15374" name="Object 20"/>
          <p:cNvGraphicFramePr>
            <a:graphicFrameLocks noChangeAspect="1"/>
          </p:cNvGraphicFramePr>
          <p:nvPr/>
        </p:nvGraphicFramePr>
        <p:xfrm>
          <a:off x="7942263" y="2060575"/>
          <a:ext cx="649287" cy="1208088"/>
        </p:xfrm>
        <a:graphic>
          <a:graphicData uri="http://schemas.openxmlformats.org/presentationml/2006/ole">
            <p:oleObj spid="_x0000_s8206" name="CorelDRAW" r:id="rId16" imgW="1490400" imgH="2770560" progId="">
              <p:embed/>
            </p:oleObj>
          </a:graphicData>
        </a:graphic>
      </p:graphicFrame>
      <p:graphicFrame>
        <p:nvGraphicFramePr>
          <p:cNvPr id="15375" name="Object 21"/>
          <p:cNvGraphicFramePr>
            <a:graphicFrameLocks noChangeAspect="1"/>
          </p:cNvGraphicFramePr>
          <p:nvPr/>
        </p:nvGraphicFramePr>
        <p:xfrm>
          <a:off x="7951788" y="2924175"/>
          <a:ext cx="620712" cy="1154113"/>
        </p:xfrm>
        <a:graphic>
          <a:graphicData uri="http://schemas.openxmlformats.org/presentationml/2006/ole">
            <p:oleObj spid="_x0000_s8207" name="CorelDRAW" r:id="rId17" imgW="1490400" imgH="2770560" progId="">
              <p:embed/>
            </p:oleObj>
          </a:graphicData>
        </a:graphic>
      </p:graphicFrame>
      <p:pic>
        <p:nvPicPr>
          <p:cNvPr id="15378" name="Рисунок 18" descr="екб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1538" y="2143116"/>
            <a:ext cx="427672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Рисунок 19" descr="я n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29190" y="1142984"/>
            <a:ext cx="30718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42976" y="785794"/>
            <a:ext cx="3571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Мастер-класс  по оригами.</a:t>
            </a:r>
          </a:p>
          <a:p>
            <a:endParaRPr lang="ru-RU" dirty="0" smtClean="0"/>
          </a:p>
          <a:p>
            <a:r>
              <a:rPr lang="ru-RU" dirty="0" smtClean="0"/>
              <a:t>Руководитель Центра «Цуру»: Пономарёва Татьяна</a:t>
            </a:r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43438" y="142853"/>
            <a:ext cx="4500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Прекрасное не может  быть познано</a:t>
            </a:r>
            <a:r>
              <a:rPr lang="ru-RU" sz="1600" i="1" dirty="0" smtClean="0"/>
              <a:t>,</a:t>
            </a:r>
            <a:endParaRPr lang="ru-RU" sz="1600" i="1" dirty="0" smtClean="0"/>
          </a:p>
          <a:p>
            <a:r>
              <a:rPr lang="ru-RU" sz="1600" i="1" dirty="0" smtClean="0"/>
              <a:t>Его необходимо чувствовать или создавать…</a:t>
            </a:r>
          </a:p>
          <a:p>
            <a:r>
              <a:rPr lang="ru-RU" sz="1600" i="1" dirty="0" smtClean="0"/>
              <a:t>                                                             </a:t>
            </a:r>
            <a:r>
              <a:rPr lang="ru-RU" sz="1600" i="1" dirty="0" smtClean="0"/>
              <a:t>     Гете</a:t>
            </a:r>
          </a:p>
          <a:p>
            <a:endParaRPr lang="ru-RU" i="1" dirty="0" smtClean="0"/>
          </a:p>
          <a:p>
            <a:endParaRPr lang="ru-RU" i="1" dirty="0"/>
          </a:p>
        </p:txBody>
      </p:sp>
      <p:pic>
        <p:nvPicPr>
          <p:cNvPr id="8" name="Picture 1" descr="C:\Users\1\Desktop\МАМА\Цур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209824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 l="2336" t="1558" r="4204" b="4984"/>
          <a:stretch>
            <a:fillRect/>
          </a:stretch>
        </p:blipFill>
        <p:spPr bwMode="auto">
          <a:xfrm>
            <a:off x="3929058" y="892951"/>
            <a:ext cx="3357586" cy="503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/>
          <a:p>
            <a:pPr eaLnBrk="1" hangingPunct="1"/>
            <a:r>
              <a:rPr lang="ru-RU" sz="1400" dirty="0" smtClean="0"/>
              <a:t> </a:t>
            </a:r>
            <a:r>
              <a:rPr lang="ru-RU" sz="1800" b="1" i="1" dirty="0" smtClean="0"/>
              <a:t>В 2005 году  при участии высокого гостя на Уральской земле Кэнъитиро Сасамэ, состоялось торжественное открытие  городского  японского  центра  «Цуру» в  г. Каменске- Уральском.</a:t>
            </a:r>
          </a:p>
        </p:txBody>
      </p:sp>
      <p:pic>
        <p:nvPicPr>
          <p:cNvPr id="22532" name="Picture 4" descr="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901813"/>
            <a:ext cx="3515246" cy="4956187"/>
          </a:xfrm>
          <a:noFill/>
        </p:spPr>
      </p:pic>
      <p:pic>
        <p:nvPicPr>
          <p:cNvPr id="22534" name="Picture 6" descr="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00496" y="2143116"/>
            <a:ext cx="4895719" cy="4205298"/>
          </a:xfr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000108"/>
            <a:ext cx="815791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G_37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6314" y="463550"/>
            <a:ext cx="3929089" cy="620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с зонтиком"/>
          <p:cNvPicPr>
            <a:picLocks noChangeAspect="1" noChangeArrowheads="1"/>
          </p:cNvPicPr>
          <p:nvPr/>
        </p:nvPicPr>
        <p:blipFill>
          <a:blip r:embed="rId3" cstate="print"/>
          <a:srcRect l="11266" t="-1536" r="21139"/>
          <a:stretch>
            <a:fillRect/>
          </a:stretch>
        </p:blipFill>
        <p:spPr>
          <a:xfrm>
            <a:off x="652174" y="2143116"/>
            <a:ext cx="3634074" cy="43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5720" y="857232"/>
            <a:ext cx="4286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Японские гости  в Центре «Цуру»  всегда почётные гости.</a:t>
            </a:r>
          </a:p>
          <a:p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Саёка Сиротани  с представлением мастер –класса японского танца.</a:t>
            </a:r>
          </a:p>
          <a:p>
            <a:endParaRPr lang="ru-RU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ане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199453" cy="560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000108"/>
            <a:ext cx="81439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 городском  Центре «Цуру» стало хорошей традицией проводить фотовыставки, конкурсы, кинофестивали.</a:t>
            </a:r>
          </a:p>
          <a:p>
            <a:r>
              <a:rPr lang="ru-RU" sz="3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При поддержки Японского посольства, горожане имеют уникальную возможность соприкоснуться с культурой и традициями страны  Восходящего солнца  - Японии.</a:t>
            </a:r>
            <a:endParaRPr lang="ru-RU" sz="3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328" y="0"/>
            <a:ext cx="3241672" cy="4622764"/>
          </a:xfrm>
          <a:prstGeom prst="rect">
            <a:avLst/>
          </a:prstGeom>
          <a:noFill/>
        </p:spPr>
      </p:pic>
      <p:pic>
        <p:nvPicPr>
          <p:cNvPr id="5122" name="Picture 2" descr="C:\Users\1\Desktop\это япония\яп осень\осень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102583"/>
            <a:ext cx="4786314" cy="3755417"/>
          </a:xfrm>
          <a:prstGeom prst="rect">
            <a:avLst/>
          </a:prstGeom>
          <a:noFill/>
        </p:spPr>
      </p:pic>
      <p:pic>
        <p:nvPicPr>
          <p:cNvPr id="5" name="Picture 2" descr="33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5857884" cy="450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4"/>
            <a:ext cx="441959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\Desktop\это япония\яп осень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9" y="0"/>
            <a:ext cx="4214811" cy="3429000"/>
          </a:xfrm>
          <a:prstGeom prst="rect">
            <a:avLst/>
          </a:prstGeom>
          <a:noFill/>
        </p:spPr>
      </p:pic>
      <p:pic>
        <p:nvPicPr>
          <p:cNvPr id="2052" name="Picture 4" descr="C:\Users\1\Desktop\это япония\яп осень\красны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noFill/>
        </p:spPr>
      </p:pic>
      <p:pic>
        <p:nvPicPr>
          <p:cNvPr id="2054" name="Picture 6" descr="C:\Users\1\Desktop\это япония\яп осень\кк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643438" cy="3214686"/>
          </a:xfrm>
          <a:prstGeom prst="rect">
            <a:avLst/>
          </a:prstGeom>
          <a:noFill/>
        </p:spPr>
      </p:pic>
      <p:pic>
        <p:nvPicPr>
          <p:cNvPr id="2051" name="Picture 3" descr="C:\Users\1\Desktop\это япония\яп осень\pict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29190" cy="3571900"/>
          </a:xfrm>
          <a:prstGeom prst="rect">
            <a:avLst/>
          </a:prstGeom>
          <a:noFill/>
        </p:spPr>
      </p:pic>
      <p:pic>
        <p:nvPicPr>
          <p:cNvPr id="2050" name="Picture 2" descr="C:\Users\1\Desktop\это япония\яп осень\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70528">
            <a:off x="3125290" y="1883799"/>
            <a:ext cx="4293090" cy="28912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848495">
            <a:off x="514776" y="454904"/>
            <a:ext cx="4496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Фотовыставка «Японская осень»</a:t>
            </a:r>
            <a:endParaRPr lang="ru-RU" sz="4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193</TotalTime>
  <Words>315</Words>
  <Application>Microsoft Office PowerPoint</Application>
  <PresentationFormat>Экран (4:3)</PresentationFormat>
  <Paragraphs>60</Paragraphs>
  <Slides>27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Поток</vt:lpstr>
      <vt:lpstr>CorelDRAW</vt:lpstr>
      <vt:lpstr>Слайд 1</vt:lpstr>
      <vt:lpstr>Слайд 2</vt:lpstr>
      <vt:lpstr> В 2005 году  при участии высокого гостя на Уральской земле Кэнъитиро Сасамэ, состоялось торжественное открытие  городского  японского  центра  «Цуру» в  г. Каменске- Уральском.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Конкурс хайку и рисунка «Японская весна»</vt:lpstr>
      <vt:lpstr>Японское искусство складывания из бумаги -ОРИГАМИ</vt:lpstr>
      <vt:lpstr>Слайд 19</vt:lpstr>
      <vt:lpstr>Слайд 20</vt:lpstr>
      <vt:lpstr>Слайд 21</vt:lpstr>
      <vt:lpstr>Слайд 22</vt:lpstr>
      <vt:lpstr>Слайд 23</vt:lpstr>
      <vt:lpstr>Слайд 24</vt:lpstr>
      <vt:lpstr>Проект «В Японию без визы»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21</cp:revision>
  <dcterms:created xsi:type="dcterms:W3CDTF">2013-03-27T15:28:17Z</dcterms:created>
  <dcterms:modified xsi:type="dcterms:W3CDTF">2016-01-09T07:09:30Z</dcterms:modified>
</cp:coreProperties>
</file>