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60" r:id="rId4"/>
    <p:sldId id="285" r:id="rId5"/>
    <p:sldId id="257" r:id="rId6"/>
    <p:sldId id="286" r:id="rId7"/>
    <p:sldId id="287" r:id="rId8"/>
    <p:sldId id="261" r:id="rId9"/>
    <p:sldId id="268" r:id="rId10"/>
    <p:sldId id="288" r:id="rId11"/>
    <p:sldId id="289" r:id="rId12"/>
    <p:sldId id="273" r:id="rId13"/>
    <p:sldId id="267" r:id="rId14"/>
    <p:sldId id="266" r:id="rId15"/>
    <p:sldId id="263" r:id="rId16"/>
    <p:sldId id="303" r:id="rId17"/>
    <p:sldId id="259" r:id="rId18"/>
    <p:sldId id="276" r:id="rId19"/>
    <p:sldId id="304" r:id="rId20"/>
    <p:sldId id="290" r:id="rId21"/>
    <p:sldId id="291" r:id="rId22"/>
    <p:sldId id="293" r:id="rId23"/>
    <p:sldId id="294" r:id="rId24"/>
    <p:sldId id="296" r:id="rId25"/>
    <p:sldId id="297" r:id="rId26"/>
    <p:sldId id="292" r:id="rId27"/>
    <p:sldId id="271" r:id="rId28"/>
    <p:sldId id="306" r:id="rId29"/>
    <p:sldId id="307" r:id="rId30"/>
    <p:sldId id="295" r:id="rId31"/>
    <p:sldId id="298" r:id="rId32"/>
    <p:sldId id="275" r:id="rId33"/>
    <p:sldId id="305" r:id="rId34"/>
    <p:sldId id="26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06" autoAdjust="0"/>
  </p:normalViewPr>
  <p:slideViewPr>
    <p:cSldViewPr>
      <p:cViewPr varScale="1">
        <p:scale>
          <a:sx n="98" d="100"/>
          <a:sy n="98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291854240044522E-17"/>
                  <c:y val="0.28340929875034332"/>
                </c:manualLayout>
              </c:layout>
              <c:spPr/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0.62000000000000044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346543707935757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>
                        <a:solidFill>
                          <a:schemeClr val="bg1"/>
                        </a:solidFill>
                      </a:rPr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0.19000000000000011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346543707935757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>
                        <a:solidFill>
                          <a:schemeClr val="bg1"/>
                        </a:solidFill>
                      </a:rPr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0.19000000000000011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09664"/>
        <c:axId val="57011200"/>
      </c:barChart>
      <c:catAx>
        <c:axId val="570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011200"/>
        <c:crosses val="autoZero"/>
        <c:auto val="1"/>
        <c:lblAlgn val="ctr"/>
        <c:lblOffset val="100"/>
        <c:noMultiLvlLbl val="0"/>
      </c:catAx>
      <c:valAx>
        <c:axId val="570112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00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3FE8F-B9FE-4F69-83DF-761FB7C9118D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</dgm:pt>
    <dgm:pt modelId="{C82A4DFD-A0DC-472A-AE98-402B2902C25A}">
      <dgm:prSet custT="1"/>
      <dgm:spPr/>
      <dgm:t>
        <a:bodyPr/>
        <a:lstStyle/>
        <a:p>
          <a:pPr marR="0" algn="ctr" rtl="0">
            <a:lnSpc>
              <a:spcPct val="100000"/>
            </a:lnSpc>
          </a:pPr>
          <a:r>
            <a:rPr lang="ru-RU" sz="2400" b="1" baseline="0" dirty="0" smtClean="0">
              <a:latin typeface="+mj-lt"/>
            </a:rPr>
            <a:t>Эксперименты</a:t>
          </a:r>
        </a:p>
        <a:p>
          <a:pPr marR="0" algn="ctr" rtl="0">
            <a:lnSpc>
              <a:spcPct val="100000"/>
            </a:lnSpc>
          </a:pPr>
          <a:r>
            <a:rPr lang="ru-RU" sz="2400" b="1" baseline="0" dirty="0" smtClean="0">
              <a:latin typeface="+mj-lt"/>
            </a:rPr>
            <a:t>и опыты</a:t>
          </a:r>
        </a:p>
        <a:p>
          <a:pPr marR="0" algn="ctr" rtl="0">
            <a:lnSpc>
              <a:spcPct val="100000"/>
            </a:lnSpc>
          </a:pPr>
          <a:r>
            <a:rPr lang="ru-RU" sz="2400" b="1" baseline="0" dirty="0" smtClean="0">
              <a:latin typeface="+mj-lt"/>
            </a:rPr>
            <a:t>в детском саду «</a:t>
          </a:r>
          <a:r>
            <a:rPr lang="ru-RU" sz="2400" b="1" baseline="0" dirty="0" err="1" smtClean="0">
              <a:latin typeface="+mj-lt"/>
            </a:rPr>
            <a:t>Лейсен</a:t>
          </a:r>
          <a:r>
            <a:rPr lang="ru-RU" sz="2400" b="1" baseline="0" dirty="0" smtClean="0">
              <a:latin typeface="+mj-lt"/>
            </a:rPr>
            <a:t>»</a:t>
          </a:r>
          <a:endParaRPr lang="ru-RU" sz="2400" b="1" dirty="0" smtClean="0">
            <a:latin typeface="+mj-lt"/>
          </a:endParaRPr>
        </a:p>
      </dgm:t>
    </dgm:pt>
    <dgm:pt modelId="{32C19179-586E-4DC8-99B1-05F8EB0EB89E}" type="parTrans" cxnId="{4098CC26-D2F3-4663-A1AA-B450586D8826}">
      <dgm:prSet/>
      <dgm:spPr/>
      <dgm:t>
        <a:bodyPr/>
        <a:lstStyle/>
        <a:p>
          <a:endParaRPr lang="ru-RU"/>
        </a:p>
      </dgm:t>
    </dgm:pt>
    <dgm:pt modelId="{BF576A9D-03F8-41AF-8D6B-0228D7788EE3}" type="sibTrans" cxnId="{4098CC26-D2F3-4663-A1AA-B450586D8826}">
      <dgm:prSet/>
      <dgm:spPr/>
      <dgm:t>
        <a:bodyPr/>
        <a:lstStyle/>
        <a:p>
          <a:endParaRPr lang="ru-RU"/>
        </a:p>
      </dgm:t>
    </dgm:pt>
    <dgm:pt modelId="{37838ED5-717F-45FC-813B-171AA017A2E6}">
      <dgm:prSet/>
      <dgm:spPr/>
      <dgm:t>
        <a:bodyPr/>
        <a:lstStyle/>
        <a:p>
          <a:pPr marR="0" algn="ctr" rtl="0"/>
          <a:r>
            <a:rPr lang="ru-RU" b="1" i="0" baseline="0" smtClean="0">
              <a:latin typeface="Arial"/>
            </a:rPr>
            <a:t>С песком,</a:t>
          </a:r>
        </a:p>
        <a:p>
          <a:pPr marR="0" algn="ctr" rtl="0"/>
          <a:r>
            <a:rPr lang="ru-RU" b="1" i="0" baseline="0" smtClean="0">
              <a:latin typeface="Arial"/>
            </a:rPr>
            <a:t>почвой,</a:t>
          </a:r>
        </a:p>
        <a:p>
          <a:pPr marR="0" algn="ctr" rtl="0"/>
          <a:r>
            <a:rPr lang="ru-RU" b="1" i="0" baseline="0" smtClean="0">
              <a:latin typeface="Arial"/>
            </a:rPr>
            <a:t>глиной</a:t>
          </a:r>
          <a:endParaRPr lang="ru-RU" b="1" i="0" dirty="0" smtClean="0"/>
        </a:p>
      </dgm:t>
    </dgm:pt>
    <dgm:pt modelId="{7097185C-6946-4243-A026-95DD46E71711}" type="parTrans" cxnId="{E84ED15C-513B-40ED-AC1B-25824D7E33F3}">
      <dgm:prSet/>
      <dgm:spPr/>
      <dgm:t>
        <a:bodyPr/>
        <a:lstStyle/>
        <a:p>
          <a:endParaRPr lang="ru-RU"/>
        </a:p>
      </dgm:t>
    </dgm:pt>
    <dgm:pt modelId="{244E0614-DB8E-4AE5-9ECE-2AD7C91B6B8D}" type="sibTrans" cxnId="{E84ED15C-513B-40ED-AC1B-25824D7E33F3}">
      <dgm:prSet/>
      <dgm:spPr/>
      <dgm:t>
        <a:bodyPr/>
        <a:lstStyle/>
        <a:p>
          <a:endParaRPr lang="ru-RU"/>
        </a:p>
      </dgm:t>
    </dgm:pt>
    <dgm:pt modelId="{0EE98347-7622-4057-9FBA-3011D039103E}">
      <dgm:prSet/>
      <dgm:spPr/>
      <dgm:t>
        <a:bodyPr/>
        <a:lstStyle/>
        <a:p>
          <a:pPr marR="0" algn="ctr" rtl="0"/>
          <a:r>
            <a:rPr lang="ru-RU" b="1" baseline="0" smtClean="0">
              <a:latin typeface="Arial"/>
            </a:rPr>
            <a:t>С воздухом</a:t>
          </a:r>
          <a:endParaRPr lang="ru-RU" b="1" dirty="0" smtClean="0"/>
        </a:p>
      </dgm:t>
    </dgm:pt>
    <dgm:pt modelId="{7D6DEB7A-BCC3-4188-A298-ABD4301043CD}" type="parTrans" cxnId="{32AD90A9-CBD0-4E88-86DC-758172ED21EF}">
      <dgm:prSet/>
      <dgm:spPr/>
      <dgm:t>
        <a:bodyPr/>
        <a:lstStyle/>
        <a:p>
          <a:endParaRPr lang="ru-RU"/>
        </a:p>
      </dgm:t>
    </dgm:pt>
    <dgm:pt modelId="{14D27E66-507E-4299-8961-B3323569F11D}" type="sibTrans" cxnId="{32AD90A9-CBD0-4E88-86DC-758172ED21EF}">
      <dgm:prSet/>
      <dgm:spPr/>
      <dgm:t>
        <a:bodyPr/>
        <a:lstStyle/>
        <a:p>
          <a:endParaRPr lang="ru-RU"/>
        </a:p>
      </dgm:t>
    </dgm:pt>
    <dgm:pt modelId="{6CA7AD6C-8180-4098-BF08-3CFF127035AD}">
      <dgm:prSet/>
      <dgm:spPr/>
      <dgm:t>
        <a:bodyPr/>
        <a:lstStyle/>
        <a:p>
          <a:pPr marR="0" algn="ctr" rtl="0"/>
          <a:r>
            <a:rPr lang="ru-RU" b="1" baseline="0" smtClean="0">
              <a:latin typeface="Arial"/>
            </a:rPr>
            <a:t>С водой</a:t>
          </a:r>
          <a:endParaRPr lang="ru-RU" b="1" dirty="0" smtClean="0"/>
        </a:p>
      </dgm:t>
    </dgm:pt>
    <dgm:pt modelId="{BDDC373E-0387-4AF5-89F4-3F258C22BCF7}" type="parTrans" cxnId="{0C2EB422-36AA-4CD0-9DCC-6EEEF1068455}">
      <dgm:prSet/>
      <dgm:spPr/>
      <dgm:t>
        <a:bodyPr/>
        <a:lstStyle/>
        <a:p>
          <a:endParaRPr lang="ru-RU"/>
        </a:p>
      </dgm:t>
    </dgm:pt>
    <dgm:pt modelId="{AAF8FC64-3077-482C-A971-40D72032DBD3}" type="sibTrans" cxnId="{0C2EB422-36AA-4CD0-9DCC-6EEEF1068455}">
      <dgm:prSet/>
      <dgm:spPr/>
      <dgm:t>
        <a:bodyPr/>
        <a:lstStyle/>
        <a:p>
          <a:endParaRPr lang="ru-RU"/>
        </a:p>
      </dgm:t>
    </dgm:pt>
    <dgm:pt modelId="{8D5BED1F-0644-4E3C-B5E2-AB3BFEC8CA61}">
      <dgm:prSet/>
      <dgm:spPr/>
      <dgm:t>
        <a:bodyPr/>
        <a:lstStyle/>
        <a:p>
          <a:pPr marR="0" algn="ctr" rtl="0"/>
          <a:r>
            <a:rPr lang="ru-RU" b="1" baseline="0" smtClean="0">
              <a:latin typeface="Arial"/>
            </a:rPr>
            <a:t>Со снегом</a:t>
          </a:r>
        </a:p>
        <a:p>
          <a:pPr marR="0" algn="ctr" rtl="0"/>
          <a:r>
            <a:rPr lang="ru-RU" b="1" baseline="0" smtClean="0">
              <a:latin typeface="Arial"/>
            </a:rPr>
            <a:t>и льдом</a:t>
          </a:r>
          <a:endParaRPr lang="ru-RU" b="1" dirty="0" smtClean="0"/>
        </a:p>
      </dgm:t>
    </dgm:pt>
    <dgm:pt modelId="{827A4C3C-80A0-4F78-8FB0-24DE4ADD9B85}" type="parTrans" cxnId="{1F1EFA52-C454-464B-A79D-5C062786C005}">
      <dgm:prSet/>
      <dgm:spPr/>
      <dgm:t>
        <a:bodyPr/>
        <a:lstStyle/>
        <a:p>
          <a:endParaRPr lang="ru-RU"/>
        </a:p>
      </dgm:t>
    </dgm:pt>
    <dgm:pt modelId="{38C7AA9B-4189-44F3-AC54-DE765BA2F09B}" type="sibTrans" cxnId="{1F1EFA52-C454-464B-A79D-5C062786C005}">
      <dgm:prSet/>
      <dgm:spPr/>
      <dgm:t>
        <a:bodyPr/>
        <a:lstStyle/>
        <a:p>
          <a:endParaRPr lang="ru-RU"/>
        </a:p>
      </dgm:t>
    </dgm:pt>
    <dgm:pt modelId="{E4FD0321-DE33-4522-8DC4-A0769AE9BD91}">
      <dgm:prSet/>
      <dgm:spPr/>
      <dgm:t>
        <a:bodyPr/>
        <a:lstStyle/>
        <a:p>
          <a:pPr marR="0" algn="ctr" rtl="0"/>
          <a:r>
            <a:rPr lang="ru-RU" b="1" baseline="0" smtClean="0">
              <a:latin typeface="Arial"/>
            </a:rPr>
            <a:t>С фауной </a:t>
          </a:r>
        </a:p>
        <a:p>
          <a:pPr marR="0" algn="ctr" rtl="0"/>
          <a:r>
            <a:rPr lang="ru-RU" b="1" baseline="0" smtClean="0">
              <a:latin typeface="Arial"/>
            </a:rPr>
            <a:t>и флорой</a:t>
          </a:r>
          <a:endParaRPr lang="ru-RU" b="1" dirty="0" smtClean="0"/>
        </a:p>
      </dgm:t>
    </dgm:pt>
    <dgm:pt modelId="{EA5E5FDB-3F70-496B-8B8C-DDAA07D84697}" type="parTrans" cxnId="{A84F341C-9BC4-44D2-8E20-88609705A885}">
      <dgm:prSet/>
      <dgm:spPr/>
      <dgm:t>
        <a:bodyPr/>
        <a:lstStyle/>
        <a:p>
          <a:endParaRPr lang="ru-RU"/>
        </a:p>
      </dgm:t>
    </dgm:pt>
    <dgm:pt modelId="{EBB64908-FB90-468C-8FB6-E7FCEFEE0B9B}" type="sibTrans" cxnId="{A84F341C-9BC4-44D2-8E20-88609705A885}">
      <dgm:prSet/>
      <dgm:spPr/>
      <dgm:t>
        <a:bodyPr/>
        <a:lstStyle/>
        <a:p>
          <a:endParaRPr lang="ru-RU"/>
        </a:p>
      </dgm:t>
    </dgm:pt>
    <dgm:pt modelId="{64555935-1FF2-4898-8FEE-8A1BB01D7C69}" type="pres">
      <dgm:prSet presAssocID="{D9C3FE8F-B9FE-4F69-83DF-761FB7C911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0038A9-6C41-4D7A-BC56-78E5DEC6FDEA}" type="pres">
      <dgm:prSet presAssocID="{C82A4DFD-A0DC-472A-AE98-402B2902C25A}" presName="centerShape" presStyleLbl="node0" presStyleIdx="0" presStyleCnt="1" custScaleX="160284" custScaleY="146645" custLinFactNeighborX="0" custLinFactNeighborY="-491"/>
      <dgm:spPr/>
      <dgm:t>
        <a:bodyPr/>
        <a:lstStyle/>
        <a:p>
          <a:endParaRPr lang="ru-RU"/>
        </a:p>
      </dgm:t>
    </dgm:pt>
    <dgm:pt modelId="{89F2925B-2F8E-4906-9D70-6CE74A3CBBD2}" type="pres">
      <dgm:prSet presAssocID="{7097185C-6946-4243-A026-95DD46E71711}" presName="Name9" presStyleLbl="parChTrans1D2" presStyleIdx="0" presStyleCnt="5"/>
      <dgm:spPr/>
      <dgm:t>
        <a:bodyPr/>
        <a:lstStyle/>
        <a:p>
          <a:endParaRPr lang="ru-RU"/>
        </a:p>
      </dgm:t>
    </dgm:pt>
    <dgm:pt modelId="{1E894937-E9D8-43FA-8F65-12DCA64458BD}" type="pres">
      <dgm:prSet presAssocID="{7097185C-6946-4243-A026-95DD46E7171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1D50D61-23D3-47C6-A630-67C9FAE70C65}" type="pres">
      <dgm:prSet presAssocID="{37838ED5-717F-45FC-813B-171AA017A2E6}" presName="node" presStyleLbl="node1" presStyleIdx="0" presStyleCnt="5" custRadScaleRad="96927" custRadScaleInc="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0FF6B-CE81-405D-85FA-CD6B3B9DFB01}" type="pres">
      <dgm:prSet presAssocID="{7D6DEB7A-BCC3-4188-A298-ABD4301043CD}" presName="Name9" presStyleLbl="parChTrans1D2" presStyleIdx="1" presStyleCnt="5"/>
      <dgm:spPr/>
      <dgm:t>
        <a:bodyPr/>
        <a:lstStyle/>
        <a:p>
          <a:endParaRPr lang="ru-RU"/>
        </a:p>
      </dgm:t>
    </dgm:pt>
    <dgm:pt modelId="{C7041159-15A8-4BD4-8147-862B08E39FB5}" type="pres">
      <dgm:prSet presAssocID="{7D6DEB7A-BCC3-4188-A298-ABD4301043C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B533B1C-519F-40F2-8086-C97CBEF23B13}" type="pres">
      <dgm:prSet presAssocID="{0EE98347-7622-4057-9FBA-3011D03910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11403-CE86-4BB6-B7BF-AF31ECBA2EF1}" type="pres">
      <dgm:prSet presAssocID="{BDDC373E-0387-4AF5-89F4-3F258C22BCF7}" presName="Name9" presStyleLbl="parChTrans1D2" presStyleIdx="2" presStyleCnt="5"/>
      <dgm:spPr/>
      <dgm:t>
        <a:bodyPr/>
        <a:lstStyle/>
        <a:p>
          <a:endParaRPr lang="ru-RU"/>
        </a:p>
      </dgm:t>
    </dgm:pt>
    <dgm:pt modelId="{957F527A-0D58-4569-AF8E-FC1C2C36F5DA}" type="pres">
      <dgm:prSet presAssocID="{BDDC373E-0387-4AF5-89F4-3F258C22BCF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A08CBFF-C0A4-437A-8BAC-8F95B1709E0C}" type="pres">
      <dgm:prSet presAssocID="{6CA7AD6C-8180-4098-BF08-3CFF127035AD}" presName="node" presStyleLbl="node1" presStyleIdx="2" presStyleCnt="5" custRadScaleRad="95406" custRadScaleInc="-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742E-FF2A-45EA-A576-9E7D04B2A382}" type="pres">
      <dgm:prSet presAssocID="{827A4C3C-80A0-4F78-8FB0-24DE4ADD9B85}" presName="Name9" presStyleLbl="parChTrans1D2" presStyleIdx="3" presStyleCnt="5"/>
      <dgm:spPr/>
      <dgm:t>
        <a:bodyPr/>
        <a:lstStyle/>
        <a:p>
          <a:endParaRPr lang="ru-RU"/>
        </a:p>
      </dgm:t>
    </dgm:pt>
    <dgm:pt modelId="{C6574780-125E-4E3D-BFA1-C73F3BFEB29A}" type="pres">
      <dgm:prSet presAssocID="{827A4C3C-80A0-4F78-8FB0-24DE4ADD9B8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F489353-40A5-44C8-9A68-1EBD486302EB}" type="pres">
      <dgm:prSet presAssocID="{8D5BED1F-0644-4E3C-B5E2-AB3BFEC8CA61}" presName="node" presStyleLbl="node1" presStyleIdx="3" presStyleCnt="5" custRadScaleRad="95906" custRadScaleInc="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B87-6AE8-47CD-8D4F-F449CC2A8837}" type="pres">
      <dgm:prSet presAssocID="{EA5E5FDB-3F70-496B-8B8C-DDAA07D84697}" presName="Name9" presStyleLbl="parChTrans1D2" presStyleIdx="4" presStyleCnt="5"/>
      <dgm:spPr/>
      <dgm:t>
        <a:bodyPr/>
        <a:lstStyle/>
        <a:p>
          <a:endParaRPr lang="ru-RU"/>
        </a:p>
      </dgm:t>
    </dgm:pt>
    <dgm:pt modelId="{973F33C0-B53D-4BFF-9EF0-1037512DC19E}" type="pres">
      <dgm:prSet presAssocID="{EA5E5FDB-3F70-496B-8B8C-DDAA07D8469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E422252-84ED-4DD6-9B86-DBC0AB29435F}" type="pres">
      <dgm:prSet presAssocID="{E4FD0321-DE33-4522-8DC4-A0769AE9BD91}" presName="node" presStyleLbl="node1" presStyleIdx="4" presStyleCnt="5" custRadScaleRad="100958" custRadScaleInc="-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BCBC9-17AD-4544-8A82-BE720948FBB0}" type="presOf" srcId="{37838ED5-717F-45FC-813B-171AA017A2E6}" destId="{91D50D61-23D3-47C6-A630-67C9FAE70C65}" srcOrd="0" destOrd="0" presId="urn:microsoft.com/office/officeart/2005/8/layout/radial1"/>
    <dgm:cxn modelId="{081CF288-3945-4D7B-A1B1-B2C0CF1F1584}" type="presOf" srcId="{7097185C-6946-4243-A026-95DD46E71711}" destId="{1E894937-E9D8-43FA-8F65-12DCA64458BD}" srcOrd="1" destOrd="0" presId="urn:microsoft.com/office/officeart/2005/8/layout/radial1"/>
    <dgm:cxn modelId="{32AD90A9-CBD0-4E88-86DC-758172ED21EF}" srcId="{C82A4DFD-A0DC-472A-AE98-402B2902C25A}" destId="{0EE98347-7622-4057-9FBA-3011D039103E}" srcOrd="1" destOrd="0" parTransId="{7D6DEB7A-BCC3-4188-A298-ABD4301043CD}" sibTransId="{14D27E66-507E-4299-8961-B3323569F11D}"/>
    <dgm:cxn modelId="{D0BF855E-56CB-4336-B706-4CF4F3EF8B55}" type="presOf" srcId="{D9C3FE8F-B9FE-4F69-83DF-761FB7C9118D}" destId="{64555935-1FF2-4898-8FEE-8A1BB01D7C69}" srcOrd="0" destOrd="0" presId="urn:microsoft.com/office/officeart/2005/8/layout/radial1"/>
    <dgm:cxn modelId="{6A542A5A-94A7-4497-B4A7-3EA0D5F2790E}" type="presOf" srcId="{8D5BED1F-0644-4E3C-B5E2-AB3BFEC8CA61}" destId="{0F489353-40A5-44C8-9A68-1EBD486302EB}" srcOrd="0" destOrd="0" presId="urn:microsoft.com/office/officeart/2005/8/layout/radial1"/>
    <dgm:cxn modelId="{C3BEBE9F-8210-440F-B116-BBBCC6195B09}" type="presOf" srcId="{EA5E5FDB-3F70-496B-8B8C-DDAA07D84697}" destId="{973F33C0-B53D-4BFF-9EF0-1037512DC19E}" srcOrd="1" destOrd="0" presId="urn:microsoft.com/office/officeart/2005/8/layout/radial1"/>
    <dgm:cxn modelId="{1F1EFA52-C454-464B-A79D-5C062786C005}" srcId="{C82A4DFD-A0DC-472A-AE98-402B2902C25A}" destId="{8D5BED1F-0644-4E3C-B5E2-AB3BFEC8CA61}" srcOrd="3" destOrd="0" parTransId="{827A4C3C-80A0-4F78-8FB0-24DE4ADD9B85}" sibTransId="{38C7AA9B-4189-44F3-AC54-DE765BA2F09B}"/>
    <dgm:cxn modelId="{A84F341C-9BC4-44D2-8E20-88609705A885}" srcId="{C82A4DFD-A0DC-472A-AE98-402B2902C25A}" destId="{E4FD0321-DE33-4522-8DC4-A0769AE9BD91}" srcOrd="4" destOrd="0" parTransId="{EA5E5FDB-3F70-496B-8B8C-DDAA07D84697}" sibTransId="{EBB64908-FB90-468C-8FB6-E7FCEFEE0B9B}"/>
    <dgm:cxn modelId="{06AD20D5-978E-4BC9-B7C4-B14460027630}" type="presOf" srcId="{EA5E5FDB-3F70-496B-8B8C-DDAA07D84697}" destId="{98A03B87-6AE8-47CD-8D4F-F449CC2A8837}" srcOrd="0" destOrd="0" presId="urn:microsoft.com/office/officeart/2005/8/layout/radial1"/>
    <dgm:cxn modelId="{0C2EB422-36AA-4CD0-9DCC-6EEEF1068455}" srcId="{C82A4DFD-A0DC-472A-AE98-402B2902C25A}" destId="{6CA7AD6C-8180-4098-BF08-3CFF127035AD}" srcOrd="2" destOrd="0" parTransId="{BDDC373E-0387-4AF5-89F4-3F258C22BCF7}" sibTransId="{AAF8FC64-3077-482C-A971-40D72032DBD3}"/>
    <dgm:cxn modelId="{8BB69C73-FEB5-4057-AA34-1DF85B651B53}" type="presOf" srcId="{BDDC373E-0387-4AF5-89F4-3F258C22BCF7}" destId="{957F527A-0D58-4569-AF8E-FC1C2C36F5DA}" srcOrd="1" destOrd="0" presId="urn:microsoft.com/office/officeart/2005/8/layout/radial1"/>
    <dgm:cxn modelId="{E84ED15C-513B-40ED-AC1B-25824D7E33F3}" srcId="{C82A4DFD-A0DC-472A-AE98-402B2902C25A}" destId="{37838ED5-717F-45FC-813B-171AA017A2E6}" srcOrd="0" destOrd="0" parTransId="{7097185C-6946-4243-A026-95DD46E71711}" sibTransId="{244E0614-DB8E-4AE5-9ECE-2AD7C91B6B8D}"/>
    <dgm:cxn modelId="{6454BAAC-4A95-4233-8AF9-4E31B40EE512}" type="presOf" srcId="{6CA7AD6C-8180-4098-BF08-3CFF127035AD}" destId="{DA08CBFF-C0A4-437A-8BAC-8F95B1709E0C}" srcOrd="0" destOrd="0" presId="urn:microsoft.com/office/officeart/2005/8/layout/radial1"/>
    <dgm:cxn modelId="{54F47554-3E2C-4887-8625-F244997DB226}" type="presOf" srcId="{0EE98347-7622-4057-9FBA-3011D039103E}" destId="{3B533B1C-519F-40F2-8086-C97CBEF23B13}" srcOrd="0" destOrd="0" presId="urn:microsoft.com/office/officeart/2005/8/layout/radial1"/>
    <dgm:cxn modelId="{4BF84069-B190-4124-9783-88FC38E86992}" type="presOf" srcId="{C82A4DFD-A0DC-472A-AE98-402B2902C25A}" destId="{530038A9-6C41-4D7A-BC56-78E5DEC6FDEA}" srcOrd="0" destOrd="0" presId="urn:microsoft.com/office/officeart/2005/8/layout/radial1"/>
    <dgm:cxn modelId="{83AB6B82-8B42-48A4-B525-BA4389F5F52E}" type="presOf" srcId="{7D6DEB7A-BCC3-4188-A298-ABD4301043CD}" destId="{5750FF6B-CE81-405D-85FA-CD6B3B9DFB01}" srcOrd="0" destOrd="0" presId="urn:microsoft.com/office/officeart/2005/8/layout/radial1"/>
    <dgm:cxn modelId="{4098CC26-D2F3-4663-A1AA-B450586D8826}" srcId="{D9C3FE8F-B9FE-4F69-83DF-761FB7C9118D}" destId="{C82A4DFD-A0DC-472A-AE98-402B2902C25A}" srcOrd="0" destOrd="0" parTransId="{32C19179-586E-4DC8-99B1-05F8EB0EB89E}" sibTransId="{BF576A9D-03F8-41AF-8D6B-0228D7788EE3}"/>
    <dgm:cxn modelId="{8025E6CA-77BA-426F-A433-2E310C23439B}" type="presOf" srcId="{7D6DEB7A-BCC3-4188-A298-ABD4301043CD}" destId="{C7041159-15A8-4BD4-8147-862B08E39FB5}" srcOrd="1" destOrd="0" presId="urn:microsoft.com/office/officeart/2005/8/layout/radial1"/>
    <dgm:cxn modelId="{3110627D-87CE-4F81-A222-4623C0F31D6E}" type="presOf" srcId="{E4FD0321-DE33-4522-8DC4-A0769AE9BD91}" destId="{3E422252-84ED-4DD6-9B86-DBC0AB29435F}" srcOrd="0" destOrd="0" presId="urn:microsoft.com/office/officeart/2005/8/layout/radial1"/>
    <dgm:cxn modelId="{CBB6067A-6F25-4218-97C3-E814E2027C91}" type="presOf" srcId="{827A4C3C-80A0-4F78-8FB0-24DE4ADD9B85}" destId="{41AE742E-FF2A-45EA-A576-9E7D04B2A382}" srcOrd="0" destOrd="0" presId="urn:microsoft.com/office/officeart/2005/8/layout/radial1"/>
    <dgm:cxn modelId="{9823A640-FCE9-491D-AD81-D5395F95A8E7}" type="presOf" srcId="{BDDC373E-0387-4AF5-89F4-3F258C22BCF7}" destId="{6B011403-CE86-4BB6-B7BF-AF31ECBA2EF1}" srcOrd="0" destOrd="0" presId="urn:microsoft.com/office/officeart/2005/8/layout/radial1"/>
    <dgm:cxn modelId="{4DA0CF80-6148-464A-9A88-DD5A6CD68647}" type="presOf" srcId="{827A4C3C-80A0-4F78-8FB0-24DE4ADD9B85}" destId="{C6574780-125E-4E3D-BFA1-C73F3BFEB29A}" srcOrd="1" destOrd="0" presId="urn:microsoft.com/office/officeart/2005/8/layout/radial1"/>
    <dgm:cxn modelId="{1DDD5DDB-F009-4116-A1FE-73728BF7475D}" type="presOf" srcId="{7097185C-6946-4243-A026-95DD46E71711}" destId="{89F2925B-2F8E-4906-9D70-6CE74A3CBBD2}" srcOrd="0" destOrd="0" presId="urn:microsoft.com/office/officeart/2005/8/layout/radial1"/>
    <dgm:cxn modelId="{4FCF0AA1-D661-47C4-91B5-37A238336C64}" type="presParOf" srcId="{64555935-1FF2-4898-8FEE-8A1BB01D7C69}" destId="{530038A9-6C41-4D7A-BC56-78E5DEC6FDEA}" srcOrd="0" destOrd="0" presId="urn:microsoft.com/office/officeart/2005/8/layout/radial1"/>
    <dgm:cxn modelId="{43EECE47-12F7-4422-9125-C6F660E21AD6}" type="presParOf" srcId="{64555935-1FF2-4898-8FEE-8A1BB01D7C69}" destId="{89F2925B-2F8E-4906-9D70-6CE74A3CBBD2}" srcOrd="1" destOrd="0" presId="urn:microsoft.com/office/officeart/2005/8/layout/radial1"/>
    <dgm:cxn modelId="{738A136E-FD47-4407-8874-776BBE0019CC}" type="presParOf" srcId="{89F2925B-2F8E-4906-9D70-6CE74A3CBBD2}" destId="{1E894937-E9D8-43FA-8F65-12DCA64458BD}" srcOrd="0" destOrd="0" presId="urn:microsoft.com/office/officeart/2005/8/layout/radial1"/>
    <dgm:cxn modelId="{9F26C1E1-1E4F-4ADA-9505-E67AD12D5037}" type="presParOf" srcId="{64555935-1FF2-4898-8FEE-8A1BB01D7C69}" destId="{91D50D61-23D3-47C6-A630-67C9FAE70C65}" srcOrd="2" destOrd="0" presId="urn:microsoft.com/office/officeart/2005/8/layout/radial1"/>
    <dgm:cxn modelId="{A1CFED30-9512-4F3B-AEAD-7C739EE4FF73}" type="presParOf" srcId="{64555935-1FF2-4898-8FEE-8A1BB01D7C69}" destId="{5750FF6B-CE81-405D-85FA-CD6B3B9DFB01}" srcOrd="3" destOrd="0" presId="urn:microsoft.com/office/officeart/2005/8/layout/radial1"/>
    <dgm:cxn modelId="{481499FF-EAA6-4098-8BCE-7568F3BC656B}" type="presParOf" srcId="{5750FF6B-CE81-405D-85FA-CD6B3B9DFB01}" destId="{C7041159-15A8-4BD4-8147-862B08E39FB5}" srcOrd="0" destOrd="0" presId="urn:microsoft.com/office/officeart/2005/8/layout/radial1"/>
    <dgm:cxn modelId="{E972AD07-8B07-47CA-A7BD-625144780417}" type="presParOf" srcId="{64555935-1FF2-4898-8FEE-8A1BB01D7C69}" destId="{3B533B1C-519F-40F2-8086-C97CBEF23B13}" srcOrd="4" destOrd="0" presId="urn:microsoft.com/office/officeart/2005/8/layout/radial1"/>
    <dgm:cxn modelId="{EC2851DF-7C28-4782-AA2D-1C1D34B1B39B}" type="presParOf" srcId="{64555935-1FF2-4898-8FEE-8A1BB01D7C69}" destId="{6B011403-CE86-4BB6-B7BF-AF31ECBA2EF1}" srcOrd="5" destOrd="0" presId="urn:microsoft.com/office/officeart/2005/8/layout/radial1"/>
    <dgm:cxn modelId="{2401EDEB-9856-46AF-8414-E26C24D4742D}" type="presParOf" srcId="{6B011403-CE86-4BB6-B7BF-AF31ECBA2EF1}" destId="{957F527A-0D58-4569-AF8E-FC1C2C36F5DA}" srcOrd="0" destOrd="0" presId="urn:microsoft.com/office/officeart/2005/8/layout/radial1"/>
    <dgm:cxn modelId="{A864E623-F353-4BBE-85DF-2C869D9B8372}" type="presParOf" srcId="{64555935-1FF2-4898-8FEE-8A1BB01D7C69}" destId="{DA08CBFF-C0A4-437A-8BAC-8F95B1709E0C}" srcOrd="6" destOrd="0" presId="urn:microsoft.com/office/officeart/2005/8/layout/radial1"/>
    <dgm:cxn modelId="{60CB419C-71E1-4ECA-9C6F-62267A2E4F6F}" type="presParOf" srcId="{64555935-1FF2-4898-8FEE-8A1BB01D7C69}" destId="{41AE742E-FF2A-45EA-A576-9E7D04B2A382}" srcOrd="7" destOrd="0" presId="urn:microsoft.com/office/officeart/2005/8/layout/radial1"/>
    <dgm:cxn modelId="{5AF5BC57-8D2E-4B8C-960D-6BF727B4C3BC}" type="presParOf" srcId="{41AE742E-FF2A-45EA-A576-9E7D04B2A382}" destId="{C6574780-125E-4E3D-BFA1-C73F3BFEB29A}" srcOrd="0" destOrd="0" presId="urn:microsoft.com/office/officeart/2005/8/layout/radial1"/>
    <dgm:cxn modelId="{1F0841C8-4771-4868-BBEE-259F92DF4E98}" type="presParOf" srcId="{64555935-1FF2-4898-8FEE-8A1BB01D7C69}" destId="{0F489353-40A5-44C8-9A68-1EBD486302EB}" srcOrd="8" destOrd="0" presId="urn:microsoft.com/office/officeart/2005/8/layout/radial1"/>
    <dgm:cxn modelId="{5564C463-E19A-4433-BC17-55024E266FE2}" type="presParOf" srcId="{64555935-1FF2-4898-8FEE-8A1BB01D7C69}" destId="{98A03B87-6AE8-47CD-8D4F-F449CC2A8837}" srcOrd="9" destOrd="0" presId="urn:microsoft.com/office/officeart/2005/8/layout/radial1"/>
    <dgm:cxn modelId="{F022DB91-4EE1-483C-9D1C-90FA923C60A2}" type="presParOf" srcId="{98A03B87-6AE8-47CD-8D4F-F449CC2A8837}" destId="{973F33C0-B53D-4BFF-9EF0-1037512DC19E}" srcOrd="0" destOrd="0" presId="urn:microsoft.com/office/officeart/2005/8/layout/radial1"/>
    <dgm:cxn modelId="{34221115-D11E-492E-881D-38EE5912C998}" type="presParOf" srcId="{64555935-1FF2-4898-8FEE-8A1BB01D7C69}" destId="{3E422252-84ED-4DD6-9B86-DBC0AB29435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038A9-6C41-4D7A-BC56-78E5DEC6FDEA}">
      <dsp:nvSpPr>
        <dsp:cNvPr id="0" name=""/>
        <dsp:cNvSpPr/>
      </dsp:nvSpPr>
      <dsp:spPr>
        <a:xfrm>
          <a:off x="2769665" y="2213174"/>
          <a:ext cx="3318949" cy="3036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+mj-lt"/>
            </a:rPr>
            <a:t>Эксперименты</a:t>
          </a:r>
        </a:p>
        <a:p>
          <a:pPr marR="0"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+mj-lt"/>
            </a:rPr>
            <a:t>и опыты</a:t>
          </a:r>
        </a:p>
        <a:p>
          <a:pPr marR="0"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+mj-lt"/>
            </a:rPr>
            <a:t>в детском саду «</a:t>
          </a:r>
          <a:r>
            <a:rPr lang="ru-RU" sz="2400" b="1" kern="1200" baseline="0" dirty="0" err="1" smtClean="0">
              <a:latin typeface="+mj-lt"/>
            </a:rPr>
            <a:t>Лейсен</a:t>
          </a:r>
          <a:r>
            <a:rPr lang="ru-RU" sz="2400" b="1" kern="1200" baseline="0" dirty="0" smtClean="0">
              <a:latin typeface="+mj-lt"/>
            </a:rPr>
            <a:t>»</a:t>
          </a:r>
          <a:endParaRPr lang="ru-RU" sz="2400" b="1" kern="1200" dirty="0" smtClean="0">
            <a:latin typeface="+mj-lt"/>
          </a:endParaRPr>
        </a:p>
      </dsp:txBody>
      <dsp:txXfrm>
        <a:off x="3255714" y="2657864"/>
        <a:ext cx="2346851" cy="2147151"/>
      </dsp:txXfrm>
    </dsp:sp>
    <dsp:sp modelId="{89F2925B-2F8E-4906-9D70-6CE74A3CBBD2}">
      <dsp:nvSpPr>
        <dsp:cNvPr id="0" name=""/>
        <dsp:cNvSpPr/>
      </dsp:nvSpPr>
      <dsp:spPr>
        <a:xfrm rot="16278054">
          <a:off x="4447369" y="2175849"/>
          <a:ext cx="33237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33237" y="21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63157" y="2196056"/>
        <a:ext cx="1661" cy="1661"/>
      </dsp:txXfrm>
    </dsp:sp>
    <dsp:sp modelId="{91D50D61-23D3-47C6-A630-67C9FAE70C65}">
      <dsp:nvSpPr>
        <dsp:cNvPr id="0" name=""/>
        <dsp:cNvSpPr/>
      </dsp:nvSpPr>
      <dsp:spPr>
        <a:xfrm>
          <a:off x="3452536" y="109871"/>
          <a:ext cx="2070668" cy="2070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baseline="0" smtClean="0">
              <a:latin typeface="Arial"/>
            </a:rPr>
            <a:t>С песком,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baseline="0" smtClean="0">
              <a:latin typeface="Arial"/>
            </a:rPr>
            <a:t>почвой,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baseline="0" smtClean="0">
              <a:latin typeface="Arial"/>
            </a:rPr>
            <a:t>глиной</a:t>
          </a:r>
          <a:endParaRPr lang="ru-RU" sz="2300" b="1" i="0" kern="1200" dirty="0" smtClean="0"/>
        </a:p>
      </dsp:txBody>
      <dsp:txXfrm>
        <a:off x="3755778" y="413113"/>
        <a:ext cx="1464184" cy="1464184"/>
      </dsp:txXfrm>
    </dsp:sp>
    <dsp:sp modelId="{5750FF6B-CE81-405D-85FA-CD6B3B9DFB01}">
      <dsp:nvSpPr>
        <dsp:cNvPr id="0" name=""/>
        <dsp:cNvSpPr/>
      </dsp:nvSpPr>
      <dsp:spPr>
        <a:xfrm rot="20552203">
          <a:off x="5998255" y="3215554"/>
          <a:ext cx="7710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7710" y="21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01918" y="3236399"/>
        <a:ext cx="385" cy="385"/>
      </dsp:txXfrm>
    </dsp:sp>
    <dsp:sp modelId="{3B533B1C-519F-40F2-8086-C97CBEF23B13}">
      <dsp:nvSpPr>
        <dsp:cNvPr id="0" name=""/>
        <dsp:cNvSpPr/>
      </dsp:nvSpPr>
      <dsp:spPr>
        <a:xfrm>
          <a:off x="5958069" y="1889402"/>
          <a:ext cx="2070668" cy="2070668"/>
        </a:xfrm>
        <a:prstGeom prst="ellipse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209531"/>
              <a:satOff val="-2415"/>
              <a:lumOff val="5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С воздухом</a:t>
          </a:r>
          <a:endParaRPr lang="ru-RU" sz="2300" b="1" kern="1200" dirty="0" smtClean="0"/>
        </a:p>
      </dsp:txBody>
      <dsp:txXfrm>
        <a:off x="6261311" y="2192644"/>
        <a:ext cx="1464184" cy="1464184"/>
      </dsp:txXfrm>
    </dsp:sp>
    <dsp:sp modelId="{6B011403-CE86-4BB6-B7BF-AF31ECBA2EF1}">
      <dsp:nvSpPr>
        <dsp:cNvPr id="0" name=""/>
        <dsp:cNvSpPr/>
      </dsp:nvSpPr>
      <dsp:spPr>
        <a:xfrm rot="13974787">
          <a:off x="5367274" y="4956223"/>
          <a:ext cx="7250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7250" y="21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370718" y="4977080"/>
        <a:ext cx="362" cy="362"/>
      </dsp:txXfrm>
    </dsp:sp>
    <dsp:sp modelId="{DA08CBFF-C0A4-437A-8BAC-8F95B1709E0C}">
      <dsp:nvSpPr>
        <dsp:cNvPr id="0" name=""/>
        <dsp:cNvSpPr/>
      </dsp:nvSpPr>
      <dsp:spPr>
        <a:xfrm>
          <a:off x="4957712" y="4764944"/>
          <a:ext cx="2070668" cy="2070668"/>
        </a:xfrm>
        <a:prstGeom prst="ellips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С водой</a:t>
          </a:r>
          <a:endParaRPr lang="ru-RU" sz="2300" b="1" kern="1200" dirty="0" smtClean="0"/>
        </a:p>
      </dsp:txBody>
      <dsp:txXfrm>
        <a:off x="5260954" y="5068186"/>
        <a:ext cx="1464184" cy="1464184"/>
      </dsp:txXfrm>
    </dsp:sp>
    <dsp:sp modelId="{41AE742E-FF2A-45EA-A576-9E7D04B2A382}">
      <dsp:nvSpPr>
        <dsp:cNvPr id="0" name=""/>
        <dsp:cNvSpPr/>
      </dsp:nvSpPr>
      <dsp:spPr>
        <a:xfrm rot="7648463">
          <a:off x="3472020" y="4955483"/>
          <a:ext cx="5237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5237" y="21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4508" y="4976390"/>
        <a:ext cx="261" cy="261"/>
      </dsp:txXfrm>
    </dsp:sp>
    <dsp:sp modelId="{0F489353-40A5-44C8-9A68-1EBD486302EB}">
      <dsp:nvSpPr>
        <dsp:cNvPr id="0" name=""/>
        <dsp:cNvSpPr/>
      </dsp:nvSpPr>
      <dsp:spPr>
        <a:xfrm>
          <a:off x="1807807" y="4764932"/>
          <a:ext cx="2070668" cy="2070668"/>
        </a:xfrm>
        <a:prstGeom prst="ellipse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628592"/>
              <a:satOff val="-7244"/>
              <a:lumOff val="16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Со снегом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и льдом</a:t>
          </a:r>
          <a:endParaRPr lang="ru-RU" sz="2300" b="1" kern="1200" dirty="0" smtClean="0"/>
        </a:p>
      </dsp:txBody>
      <dsp:txXfrm>
        <a:off x="2111049" y="5068174"/>
        <a:ext cx="1464184" cy="1464184"/>
      </dsp:txXfrm>
    </dsp:sp>
    <dsp:sp modelId="{98A03B87-6AE8-47CD-8D4F-F449CC2A8837}">
      <dsp:nvSpPr>
        <dsp:cNvPr id="0" name=""/>
        <dsp:cNvSpPr/>
      </dsp:nvSpPr>
      <dsp:spPr>
        <a:xfrm rot="11772874">
          <a:off x="2816084" y="3246000"/>
          <a:ext cx="32187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32187" y="21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31373" y="3266234"/>
        <a:ext cx="1609" cy="1609"/>
      </dsp:txXfrm>
    </dsp:sp>
    <dsp:sp modelId="{3E422252-84ED-4DD6-9B86-DBC0AB29435F}">
      <dsp:nvSpPr>
        <dsp:cNvPr id="0" name=""/>
        <dsp:cNvSpPr/>
      </dsp:nvSpPr>
      <dsp:spPr>
        <a:xfrm>
          <a:off x="787238" y="1938108"/>
          <a:ext cx="2070668" cy="2070668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С фауной 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smtClean="0">
              <a:latin typeface="Arial"/>
            </a:rPr>
            <a:t>и флорой</a:t>
          </a:r>
          <a:endParaRPr lang="ru-RU" sz="2300" b="1" kern="1200" dirty="0" smtClean="0"/>
        </a:p>
      </dsp:txBody>
      <dsp:txXfrm>
        <a:off x="1090480" y="2241350"/>
        <a:ext cx="1464184" cy="146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2C13-A923-43F6-A6B8-197E092D091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B25A-5FEC-4489-A8AC-A55A2DCCA9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C61D-0CDE-490C-A1CB-70DB2F55B8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28.03.2016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F57051-13FE-4CB4-8303-29426696FE9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390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Экспериментально - исследовательская деятельность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способ интеграции знаний детей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1844825"/>
            <a:ext cx="3456384" cy="351300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294865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14488"/>
            <a:ext cx="3549824" cy="314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Я\Desktop\экспериментирование Фото\SAM_37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40324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143504" y="4919008"/>
            <a:ext cx="33575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МБДОУ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Д/с № 12 «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Лейсен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Гареева М. В. 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кв. категория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441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Этапы проведения опытов: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6402" y="2513416"/>
            <a:ext cx="208823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</a:rPr>
              <a:t>Постановка проблемы (задачи)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496" y="3953576"/>
            <a:ext cx="2469506" cy="1427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</a:rPr>
              <a:t>Поиск путей решения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6722" y="5177712"/>
            <a:ext cx="2088232" cy="1345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  <a:ea typeface="Times New Roman" pitchFamily="18" charset="0"/>
                <a:cs typeface="Courier New" pitchFamily="49" charset="0"/>
              </a:rPr>
              <a:t>Проведение опытов</a:t>
            </a:r>
            <a:endParaRPr lang="ru-RU" sz="2400" dirty="0">
              <a:latin typeface="+mj-lt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2156" y="4523370"/>
            <a:ext cx="2088232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</a:rPr>
              <a:t>Фиксация наблюдений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9010" y="2513416"/>
            <a:ext cx="2559228" cy="150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</a:rPr>
              <a:t>Обсуждение результатов и формулировка выводов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11694" y="1901348"/>
            <a:ext cx="370892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86642" y="1936608"/>
            <a:ext cx="720080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70818" y="1901348"/>
            <a:ext cx="144016" cy="327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359584" y="2767922"/>
            <a:ext cx="2729638" cy="1067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>
            <a:off x="6415034" y="1901348"/>
            <a:ext cx="1063590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075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64202"/>
            <a:ext cx="7571184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Дидактический материал и техническое оснащение: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708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500" dirty="0" smtClean="0">
              <a:latin typeface="+mj-lt"/>
            </a:endParaRP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+mj-lt"/>
              </a:rPr>
              <a:t>Приборы-помощники: лупы, весы, песочные часы, компас, магниты;</a:t>
            </a:r>
          </a:p>
          <a:p>
            <a:pPr lvl="0"/>
            <a:r>
              <a:rPr lang="ru-RU" sz="3800" b="1" dirty="0" smtClean="0">
                <a:solidFill>
                  <a:srgbClr val="00B050"/>
                </a:solidFill>
                <a:latin typeface="+mj-lt"/>
              </a:rPr>
              <a:t>Разнообразные сосуды из различных материалов (пластмасса, стекло, металл, керамика);</a:t>
            </a:r>
          </a:p>
          <a:p>
            <a:pPr lvl="0"/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Природный материал: камешки, глина, песок, ракушки, шишки, перья, мох, листья и др.;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+mj-lt"/>
              </a:rPr>
              <a:t>Утилизированный материал: проволока, кусочки кожи, меха, ткани, пластмассы, пробки и др.;</a:t>
            </a:r>
          </a:p>
          <a:p>
            <a:pPr lvl="0"/>
            <a:r>
              <a:rPr lang="ru-RU" sz="3800" b="1" dirty="0" smtClean="0">
                <a:solidFill>
                  <a:srgbClr val="00B050"/>
                </a:solidFill>
                <a:latin typeface="+mj-lt"/>
              </a:rPr>
              <a:t>Технические материалы: гайки, скрепки, болты, гвоздики и др</a:t>
            </a:r>
            <a:r>
              <a:rPr lang="ru-RU" sz="3800" b="1" i="1" dirty="0" smtClean="0">
                <a:solidFill>
                  <a:srgbClr val="00B050"/>
                </a:solidFill>
                <a:latin typeface="+mj-lt"/>
              </a:rPr>
              <a:t>.; </a:t>
            </a:r>
            <a:r>
              <a:rPr lang="ru-RU" sz="3800" b="1" dirty="0" smtClean="0">
                <a:latin typeface="+mj-lt"/>
              </a:rPr>
              <a:t> </a:t>
            </a:r>
          </a:p>
          <a:p>
            <a:pPr lvl="0"/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Разные виды бумаги: обычная, картон, наждачная, копировальная и др.;</a:t>
            </a:r>
          </a:p>
          <a:p>
            <a:pPr lvl="0"/>
            <a:r>
              <a:rPr lang="ru-RU" sz="3800" b="1" dirty="0" smtClean="0">
                <a:solidFill>
                  <a:srgbClr val="0070C0"/>
                </a:solidFill>
                <a:latin typeface="+mj-lt"/>
              </a:rPr>
              <a:t>Красители: пищевые и непищевые (гуашь, акварельные краски и др.);</a:t>
            </a:r>
          </a:p>
          <a:p>
            <a:pPr lvl="0"/>
            <a:r>
              <a:rPr lang="ru-RU" sz="3800" b="1" dirty="0" smtClean="0">
                <a:solidFill>
                  <a:srgbClr val="00B050"/>
                </a:solidFill>
                <a:latin typeface="+mj-lt"/>
              </a:rPr>
              <a:t>Медицинские материалы: пипетки, колбы, деревянные палочки, шприцы (без игл), мерные ложки, резиновые груши и др.;</a:t>
            </a:r>
          </a:p>
          <a:p>
            <a:pPr lvl="0"/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Прочие материалы: зеркала, воздушные шары, масло, мука, соль, сахар, цветные и прозрачные стекла, сито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720" y="142852"/>
            <a:ext cx="85552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«СВЯЗЬ ДЕТСКОГО ЭКСПЕРИМЕНТИРОВАНИЯ С 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ДРУГИМИ ВИДАМИ ДЕЯТЕЛЬНОСТИ»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5984" y="3286124"/>
            <a:ext cx="4643470" cy="1357322"/>
            <a:chOff x="1872" y="1296"/>
            <a:chExt cx="2208" cy="816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1296"/>
              <a:ext cx="2208" cy="8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891" y="1328"/>
              <a:ext cx="218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ДЕТСКОЕ</a:t>
              </a:r>
            </a:p>
            <a:p>
              <a:pPr algn="ctr"/>
              <a:r>
                <a:rPr lang="ru-RU" sz="3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ЭКСПЕРИМЕНТИРОВАНИЕ</a:t>
              </a:r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0034" y="2643182"/>
            <a:ext cx="1857388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Познание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1472" y="4857760"/>
            <a:ext cx="1857388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Труд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58016" y="4857760"/>
            <a:ext cx="1884340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Развитие речи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1406" y="3571876"/>
            <a:ext cx="2153472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Художественное </a:t>
            </a:r>
          </a:p>
          <a:p>
            <a:pPr algn="ctr"/>
            <a:r>
              <a:rPr lang="ru-RU" sz="2000" b="1" dirty="0" smtClean="0">
                <a:latin typeface="+mj-lt"/>
              </a:rPr>
              <a:t>творчество</a:t>
            </a:r>
            <a:endParaRPr lang="ru-RU" sz="2000" b="1" dirty="0">
              <a:latin typeface="+mj-lt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428860" y="1571612"/>
            <a:ext cx="4071966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Формирование элементарных</a:t>
            </a:r>
          </a:p>
          <a:p>
            <a:pPr algn="ctr"/>
            <a:r>
              <a:rPr lang="ru-RU" sz="2000" b="1" dirty="0">
                <a:latin typeface="+mj-lt"/>
              </a:rPr>
              <a:t> математических представлений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82158" y="5214950"/>
            <a:ext cx="2932916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Чтение художественной</a:t>
            </a:r>
          </a:p>
          <a:p>
            <a:pPr algn="ctr"/>
            <a:r>
              <a:rPr lang="ru-RU" sz="2000" b="1" dirty="0">
                <a:latin typeface="+mj-lt"/>
              </a:rPr>
              <a:t>литературы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00892" y="3500438"/>
            <a:ext cx="2071670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Укрепление здоровья</a:t>
            </a:r>
            <a:endParaRPr lang="ru-RU" sz="2000" b="1" dirty="0">
              <a:latin typeface="+mj-lt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81165" y="2643182"/>
            <a:ext cx="2891429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Физическое воспитание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357422" y="3071810"/>
            <a:ext cx="571504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205" idx="2"/>
          </p:cNvCxnSpPr>
          <p:nvPr/>
        </p:nvCxnSpPr>
        <p:spPr>
          <a:xfrm rot="16200000" flipV="1">
            <a:off x="4017044" y="2802605"/>
            <a:ext cx="931319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357422" y="4429132"/>
            <a:ext cx="642942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86446" y="3071810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286248" y="4929198"/>
            <a:ext cx="571505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6357950" y="4429132"/>
            <a:ext cx="571504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1714480" y="4000504"/>
            <a:ext cx="704856" cy="9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6715140" y="4000504"/>
            <a:ext cx="704856" cy="9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214290"/>
            <a:ext cx="97305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«ДЕТСКОЕ ЭКСПЕРИМЕНТИРОВАНИЕ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КАК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МЕТОД ОБУЧЕНИЯ»</a:t>
            </a:r>
          </a:p>
        </p:txBody>
      </p:sp>
      <p:pic>
        <p:nvPicPr>
          <p:cNvPr id="9226" name="Picture 10" descr="MC900349097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565275" cy="2438400"/>
          </a:xfrm>
          <a:prstGeom prst="rect">
            <a:avLst/>
          </a:prstGeom>
          <a:noFill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1371600"/>
            <a:ext cx="39417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Дает детям реальные</a:t>
            </a:r>
          </a:p>
          <a:p>
            <a:r>
              <a:rPr lang="ru-RU" dirty="0">
                <a:latin typeface="Arial" charset="0"/>
              </a:rPr>
              <a:t>представления о различных</a:t>
            </a:r>
          </a:p>
          <a:p>
            <a:r>
              <a:rPr lang="ru-RU" dirty="0">
                <a:latin typeface="Arial" charset="0"/>
              </a:rPr>
              <a:t>сторонах изучаемого объекта,</a:t>
            </a:r>
          </a:p>
          <a:p>
            <a:r>
              <a:rPr lang="ru-RU" dirty="0">
                <a:latin typeface="Arial" charset="0"/>
              </a:rPr>
              <a:t>о его взаимоотношениях с другими</a:t>
            </a:r>
          </a:p>
          <a:p>
            <a:r>
              <a:rPr lang="ru-RU" dirty="0">
                <a:latin typeface="Arial" charset="0"/>
              </a:rPr>
              <a:t>объектами и со средой обитания.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352800" y="1219200"/>
            <a:ext cx="3243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Стимулирует развитие речи.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0825" y="2362200"/>
            <a:ext cx="381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Накопление фонда умственных</a:t>
            </a:r>
          </a:p>
          <a:p>
            <a:r>
              <a:rPr lang="ru-RU" dirty="0">
                <a:latin typeface="Arial" charset="0"/>
              </a:rPr>
              <a:t>приемов и операций, которые</a:t>
            </a:r>
          </a:p>
          <a:p>
            <a:r>
              <a:rPr lang="ru-RU" dirty="0">
                <a:latin typeface="Arial" charset="0"/>
              </a:rPr>
              <a:t>рассматриваются как умственные</a:t>
            </a:r>
          </a:p>
          <a:p>
            <a:r>
              <a:rPr lang="ru-RU" dirty="0">
                <a:latin typeface="Arial" charset="0"/>
              </a:rPr>
              <a:t>умения.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30800" y="4800600"/>
            <a:ext cx="4013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Развитие творческих способностей,</a:t>
            </a:r>
          </a:p>
          <a:p>
            <a:r>
              <a:rPr lang="ru-RU" dirty="0">
                <a:latin typeface="Arial" charset="0"/>
              </a:rPr>
              <a:t>формирование трудовых навыков</a:t>
            </a:r>
          </a:p>
          <a:p>
            <a:r>
              <a:rPr lang="ru-RU" dirty="0">
                <a:latin typeface="Arial" charset="0"/>
              </a:rPr>
              <a:t>и укрепление здоровья за счет</a:t>
            </a:r>
          </a:p>
          <a:p>
            <a:r>
              <a:rPr lang="ru-RU" dirty="0">
                <a:latin typeface="Arial" charset="0"/>
              </a:rPr>
              <a:t>повышения общего уровня</a:t>
            </a:r>
          </a:p>
          <a:p>
            <a:r>
              <a:rPr lang="ru-RU" dirty="0">
                <a:latin typeface="Arial" charset="0"/>
              </a:rPr>
              <a:t>двигательной активности.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4343400"/>
            <a:ext cx="44719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Идет обогащение памяти</a:t>
            </a:r>
          </a:p>
          <a:p>
            <a:r>
              <a:rPr lang="ru-RU">
                <a:latin typeface="Arial" charset="0"/>
              </a:rPr>
              <a:t>ребенка, активизируются</a:t>
            </a:r>
          </a:p>
          <a:p>
            <a:r>
              <a:rPr lang="ru-RU">
                <a:latin typeface="Arial" charset="0"/>
              </a:rPr>
              <a:t>его мыслительные процессы,</a:t>
            </a:r>
          </a:p>
          <a:p>
            <a:r>
              <a:rPr lang="ru-RU">
                <a:latin typeface="Arial" charset="0"/>
              </a:rPr>
              <a:t>так как постоянно возникает</a:t>
            </a:r>
          </a:p>
          <a:p>
            <a:r>
              <a:rPr lang="ru-RU">
                <a:latin typeface="Arial" charset="0"/>
              </a:rPr>
              <a:t>необходимость совершать</a:t>
            </a:r>
          </a:p>
          <a:p>
            <a:r>
              <a:rPr lang="ru-RU">
                <a:latin typeface="Arial" charset="0"/>
              </a:rPr>
              <a:t>операции анализа, синтеза,</a:t>
            </a:r>
          </a:p>
          <a:p>
            <a:r>
              <a:rPr lang="ru-RU">
                <a:latin typeface="Arial" charset="0"/>
              </a:rPr>
              <a:t>сравнения, классификации, обобщения.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4343400" y="16002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752600" y="28194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4876800" y="3200400"/>
            <a:ext cx="2286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3124200" y="4953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4876800" y="45720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  <p:bldP spid="9233" grpId="0"/>
      <p:bldP spid="9234" grpId="0"/>
      <p:bldP spid="9237" grpId="0" animBg="1"/>
      <p:bldP spid="9238" grpId="0" animBg="1"/>
      <p:bldP spid="9239" grpId="0" animBg="1"/>
      <p:bldP spid="9240" grpId="0" animBg="1"/>
      <p:bldP spid="92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2" y="-71462"/>
          <a:ext cx="8858280" cy="70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экспериментирования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Я\Desktop\экспериментирование Фото\SAM_37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74587"/>
            <a:ext cx="78488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8395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5300"/>
            <a:ext cx="8229600" cy="34423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 во второй группе раннего возраста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Название: «Следы»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Цель</a:t>
            </a:r>
            <a:r>
              <a:rPr lang="ru-RU" sz="3100" b="1" dirty="0" smtClean="0"/>
              <a:t>:</a:t>
            </a:r>
            <a:r>
              <a:rPr lang="ru-RU" sz="3100" dirty="0" smtClean="0"/>
              <a:t> </a:t>
            </a:r>
            <a:r>
              <a:rPr lang="ru-RU" sz="3100" dirty="0"/>
              <a:t>развитие познавательно-исследовательской деятельности</a:t>
            </a:r>
            <a:br>
              <a:rPr lang="ru-RU" sz="3100" dirty="0"/>
            </a:br>
            <a:r>
              <a:rPr lang="ru-RU" sz="3100" dirty="0"/>
              <a:t> дать представление о том, что на мокром песке остаются следы и отпечатки </a:t>
            </a:r>
            <a:r>
              <a:rPr lang="ru-RU" sz="3100" dirty="0" smtClean="0"/>
              <a:t>(например ладошек)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 descr="J:\DCIM\100PHOTO\SAM_0263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3823356"/>
            <a:ext cx="3974786" cy="282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 descr="J:\DCIM\100PHOTO\SAM_0285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86190"/>
            <a:ext cx="3997678" cy="288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3510"/>
            <a:ext cx="91440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с бумагой в группе раннего возраста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Поиграем в снежки»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Цель: </a:t>
            </a:r>
            <a:r>
              <a:rPr lang="ru-RU" sz="2700" b="0" dirty="0"/>
              <a:t>Учить детей сминать бумагу в комочек, развивать мелкую моторику, силу рук, хватательные, соотносящие дви­жения, стимулировать тактильные ощущения.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" name="Рисунок 8" descr="C:\Users\A\Desktop\Новая папка (3)\IMG_083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000372"/>
            <a:ext cx="521497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00" y="642918"/>
            <a:ext cx="74991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 </a:t>
            </a:r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«Цветы на воде»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Цель: познакомить с экспериментальной деятельностью детей дошкольного </a:t>
            </a:r>
            <a:r>
              <a:rPr lang="ru-RU" sz="2700" dirty="0" smtClean="0"/>
              <a:t>возраста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Рисунок 4" descr="C:\Users\Гульсина\Desktop\фото\DSCN46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850" y="2143116"/>
            <a:ext cx="6624736" cy="447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8718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76674"/>
            <a:ext cx="8715404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со снегом во второй младшей группе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 descr="C:\Users\дом\Desktop\фото экс\SAM_5270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2428868"/>
            <a:ext cx="4260273" cy="345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дом\Desktop\фото экс\SAM_528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374441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9955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«Детское экспериментирование претендует на роль ведущей деятельности в период дошкольного развития ребенка»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Антон Курышов\Мои документы\Фото\д.сад Берёзка\экспериментирование\poddya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00207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Обобщая собственный богатый фактический материал, выдающийся российский психолог </a:t>
            </a:r>
            <a:r>
              <a:rPr lang="ru-RU" b="1" dirty="0" smtClean="0"/>
              <a:t>Н.Н. </a:t>
            </a:r>
            <a:r>
              <a:rPr lang="ru-RU" b="1" dirty="0" err="1" smtClean="0"/>
              <a:t>Поддъяков</a:t>
            </a:r>
            <a:r>
              <a:rPr lang="ru-RU" dirty="0" smtClean="0"/>
              <a:t> (1997) сформулировал гипотезу о том, что в детском возрасте ведущим видом деятельности является не игра, как это принято считать, а экспериментирование.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5314"/>
            <a:ext cx="8115328" cy="1162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с водой в средней группе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Я\Desktop\экспериментирование Фото\DSCN15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2428868"/>
            <a:ext cx="3886200" cy="3528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Я\Desktop\экспериментирование Фото\DSCN15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403244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1817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6384"/>
            <a:ext cx="9144000" cy="1462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Тонет – не тонет»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Цель: В ходе эксперимента выяснить свойство льда. Лёд - не тонет </a:t>
            </a:r>
            <a:r>
              <a:rPr lang="ru-RU" sz="2700" dirty="0" smtClean="0"/>
              <a:t>в воде</a:t>
            </a:r>
            <a:r>
              <a:rPr lang="ru-RU" sz="2700" dirty="0"/>
              <a:t>. Познакомить детей с </a:t>
            </a:r>
            <a:r>
              <a:rPr lang="ru-RU" sz="2700" dirty="0" smtClean="0"/>
              <a:t>экспериментальной деятельностью</a:t>
            </a:r>
            <a:r>
              <a:rPr lang="ru-RU" sz="2700" dirty="0"/>
              <a:t>, развивать наблюдательность, речевое </a:t>
            </a:r>
            <a:r>
              <a:rPr lang="ru-RU" sz="2700" dirty="0" smtClean="0"/>
              <a:t>общение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Users\Я\Desktop\фото один день\DSCN161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285992"/>
            <a:ext cx="6929486" cy="439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1888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38190"/>
            <a:ext cx="7571184" cy="1162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 воды»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 </a:t>
            </a:r>
            <a:r>
              <a:rPr lang="ru-RU" sz="2800" dirty="0" smtClean="0"/>
              <a:t>Цель</a:t>
            </a:r>
            <a:r>
              <a:rPr lang="ru-RU" sz="2800" dirty="0"/>
              <a:t>: Познакомить детей со свойствами воды. Выяснить имеет ли запах и цвет </a:t>
            </a:r>
            <a:r>
              <a:rPr lang="ru-RU" sz="2800" dirty="0" smtClean="0"/>
              <a:t>вода</a:t>
            </a:r>
            <a:endParaRPr lang="ru-RU" sz="2800" dirty="0"/>
          </a:p>
        </p:txBody>
      </p:sp>
      <p:pic>
        <p:nvPicPr>
          <p:cNvPr id="6" name="Объект 5" descr="C:\Users\Я\Desktop\фото один день\DSCN16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071678"/>
            <a:ext cx="7102002" cy="4379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226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«Эксперимент с воздухом» - э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кспериментальная  деятельность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t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дет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tt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старшей группы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 descr="DSCN2073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6" y="2643182"/>
            <a:ext cx="3965171" cy="273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39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4290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38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071942"/>
            <a:ext cx="3857652" cy="254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520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3702"/>
            <a:ext cx="9144000" cy="5636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в подготовительной группе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Я\Desktop\SAM_36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000240"/>
            <a:ext cx="475252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Я\Desktop\экспериментирование Фото\DSCN16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600400" cy="33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8747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0190"/>
            <a:ext cx="91440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по схемам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Я\Desktop\экспериментирование Фото\DSCN15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99695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Я\Desktop\экспериментирование Фото\SAM_37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4214810" cy="254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Я\Desktop\экспериментирование Фото\SAM_37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429132"/>
            <a:ext cx="3703620" cy="223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6610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38" y="1357298"/>
            <a:ext cx="92869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  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 старшей и подготовительной к школе группах можно проводить  занятия, полностью   посвященные   решению экспериментальных задач</a:t>
            </a:r>
            <a:b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Я\Desktop\SAM_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046309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мы делали вулкан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Я\Desktop\экспериментирование Фото\SAM_37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7646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Я\Desktop\экспериментирование Фото\SAM_37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500174"/>
            <a:ext cx="342902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Я\Desktop\экспериментирование Фото\SAM_37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843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91377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 с почвой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Я\Desktop\экспериментирование Фото\SAM_37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6624736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585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мониторинга позволяют: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8219256" cy="4209331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Ориентироваться на дальнейшее продвижение и успех ребенка;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Уточнять и закреплять определенные знания, умения, навыки ребенка;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Диагностировать причины слабых и сильных сторон личности;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Развивать умения и навыки в новой ситуации для ребенка;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Воспитывать чувство ответственности, настойчивости в достижении цели, формирование навыков самостоятельной работы и др.;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Контролировать соответствие уровня достижений к принятым нормам;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Стимулировать результаты деятельности ребенка.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8751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1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Экспериментирование - эффективный метод познания закономерностей и явлений окружающего мира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Я\Desktop\экспериментирование Фото\SAM_37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417646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Я\Desktop\экспериментирование Фото\SAM_37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285992"/>
            <a:ext cx="3527177" cy="403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00994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 мониторинга на конец 2015 года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608512" cy="1296144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r>
              <a:rPr lang="ru-RU" sz="2800" b="1" dirty="0" smtClean="0"/>
              <a:t>    </a:t>
            </a:r>
            <a:r>
              <a:rPr lang="ru-RU" sz="2400" b="1" dirty="0" smtClean="0"/>
              <a:t>То, что я услышал, я забыл.</a:t>
            </a:r>
            <a:br>
              <a:rPr lang="ru-RU" sz="2400" b="1" dirty="0" smtClean="0"/>
            </a:br>
            <a:r>
              <a:rPr lang="ru-RU" sz="2400" b="1" dirty="0" smtClean="0"/>
              <a:t>     То, что я увидел, я помню.</a:t>
            </a:r>
            <a:br>
              <a:rPr lang="ru-RU" sz="2400" b="1" dirty="0" smtClean="0"/>
            </a:br>
            <a:r>
              <a:rPr lang="ru-RU" sz="2400" b="1" dirty="0" smtClean="0"/>
              <a:t>     То, что я сделал, я знаю.</a:t>
            </a:r>
            <a:endParaRPr lang="ru-RU" sz="2400" b="1" dirty="0"/>
          </a:p>
        </p:txBody>
      </p:sp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45995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n/>
                <a:solidFill>
                  <a:schemeClr val="bg2">
                    <a:lumMod val="50000"/>
                  </a:schemeClr>
                </a:solidFill>
              </a:rPr>
              <a:t>Вывод: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ДЕЯТЕЛЬНОСТЬ </a:t>
            </a:r>
            <a:r>
              <a:rPr lang="ru-RU" sz="4800" i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ЭКСПЕРИМЕНТИРОВАНИЯ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ИМЕЕТ ОГРОМНЫЙ РАЗВИВАЮЩИЙ ПОТЕНЦИАЛ: С ЕЕ ПОМОЩЬЮ У ДОШКОЛЬНИКОВ СОВЕРШЕНСТВУЮТСЯ ПОЗНАВАТЕЛЬНАЯ АКТИВНОСТЬ, УМЕНИЕ САМОСТОЯТЕЛЬНО ОСУЩЕСТВЛЯТЬ ПОИСК ЗНАНИЙ, АНАЛИЗ РЕАЛЬНЫХ ФАКТОРОВ, СООТНОСИТЬ ИХ С ВЫДВИНУТЫМИ ПРЕДПОЛОЖЕНИЯМИ, ДЕЛАТЬ ВЫВОДЫ.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03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358346" cy="129615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4" descr="Водяные лилии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80" y="2285992"/>
            <a:ext cx="5715040" cy="396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Способствует формированию интегративных качеств: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3888432" cy="4713387"/>
          </a:xfrm>
        </p:spPr>
        <p:txBody>
          <a:bodyPr>
            <a:normAutofit/>
          </a:bodyPr>
          <a:lstStyle/>
          <a:p>
            <a:r>
              <a:rPr lang="ru-RU" b="1" dirty="0" smtClean="0"/>
              <a:t>Любознательный;</a:t>
            </a:r>
          </a:p>
          <a:p>
            <a:r>
              <a:rPr lang="ru-RU" b="1" dirty="0" smtClean="0"/>
              <a:t>Активный;</a:t>
            </a:r>
          </a:p>
          <a:p>
            <a:r>
              <a:rPr lang="ru-RU" b="1" dirty="0" smtClean="0"/>
              <a:t>Эмоционально отзывчивый;</a:t>
            </a:r>
          </a:p>
          <a:p>
            <a:r>
              <a:rPr lang="ru-RU" b="1" dirty="0" smtClean="0"/>
              <a:t>Овладевший средствами общения и способами взаимодействия со взрослыми и сверстниками</a:t>
            </a:r>
            <a:endParaRPr lang="ru-RU" b="1" dirty="0"/>
          </a:p>
        </p:txBody>
      </p:sp>
      <p:pic>
        <p:nvPicPr>
          <p:cNvPr id="5" name="Содержимое 5" descr="provette_architetto_fran_01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928802"/>
            <a:ext cx="4038600" cy="4115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Обеспечивает интеграцию образовательных областей: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«Познавательное развитие»;</a:t>
            </a:r>
          </a:p>
          <a:p>
            <a:r>
              <a:rPr lang="ru-RU" b="1" dirty="0" smtClean="0"/>
              <a:t>«Речевое развитие»;</a:t>
            </a:r>
          </a:p>
          <a:p>
            <a:r>
              <a:rPr lang="ru-RU" b="1" dirty="0" smtClean="0"/>
              <a:t>«Социально-коммуникативное развитие»;</a:t>
            </a:r>
          </a:p>
          <a:p>
            <a:r>
              <a:rPr lang="ru-RU" b="1" dirty="0" smtClean="0"/>
              <a:t>«Художественно-эстетическое развитие»;</a:t>
            </a:r>
          </a:p>
          <a:p>
            <a:r>
              <a:rPr lang="ru-RU" b="1" dirty="0" smtClean="0"/>
              <a:t>«Физическое развитие»</a:t>
            </a:r>
            <a:endParaRPr lang="ru-RU" b="1" dirty="0"/>
          </a:p>
        </p:txBody>
      </p:sp>
      <p:pic>
        <p:nvPicPr>
          <p:cNvPr id="1026" name="Picture 2" descr="C:\Users\Я\Desktop\экспериментирование Фото\SAM_37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214554"/>
            <a:ext cx="4192635" cy="328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40710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2214554"/>
            <a:ext cx="4929222" cy="4434840"/>
          </a:xfrm>
        </p:spPr>
        <p:txBody>
          <a:bodyPr/>
          <a:lstStyle/>
          <a:p>
            <a:pPr marL="0" indent="0"/>
            <a:r>
              <a:rPr lang="ru-RU" b="1" dirty="0" smtClean="0"/>
              <a:t> Интерес ребенка к окружающему миру;</a:t>
            </a:r>
          </a:p>
          <a:p>
            <a:pPr marL="0" indent="0"/>
            <a:r>
              <a:rPr lang="ru-RU" b="1" dirty="0" smtClean="0"/>
              <a:t> Активность, инициативу;</a:t>
            </a:r>
          </a:p>
          <a:p>
            <a:pPr marL="0" indent="0"/>
            <a:r>
              <a:rPr lang="ru-RU" b="1" dirty="0" smtClean="0"/>
              <a:t> Самостоятельность в его познании, в ходе практической деятельности.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714488"/>
            <a:ext cx="3171202" cy="429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Развивает: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81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71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и задачи экспериментирования: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3643306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/>
              <a:t>Цель</a:t>
            </a:r>
            <a:r>
              <a:rPr lang="ru-RU" sz="2000" u="sng" dirty="0" smtClean="0"/>
              <a:t>:</a:t>
            </a:r>
          </a:p>
          <a:p>
            <a:r>
              <a:rPr lang="ru-RU" sz="2000" dirty="0" smtClean="0"/>
              <a:t>Создание условий в детском саду для формирования основного целостного мировидения ребенка старшего дошкольного возраста средствами  эксперимента</a:t>
            </a:r>
          </a:p>
          <a:p>
            <a:endParaRPr lang="ru-RU" sz="600" dirty="0"/>
          </a:p>
        </p:txBody>
      </p:sp>
      <p:pic>
        <p:nvPicPr>
          <p:cNvPr id="5" name="Picture 8" descr="MC900434403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357694"/>
            <a:ext cx="1643074" cy="1908175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1428736"/>
            <a:ext cx="5324484" cy="53578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u="sng" dirty="0" smtClean="0"/>
              <a:t>Задачи:</a:t>
            </a:r>
          </a:p>
          <a:p>
            <a:pPr lvl="0"/>
            <a:r>
              <a:rPr lang="ru-RU" sz="2000" dirty="0" smtClean="0"/>
              <a:t>Углублять представления детей о живой и неживой природе;</a:t>
            </a:r>
          </a:p>
          <a:p>
            <a:pPr lvl="0"/>
            <a:r>
              <a:rPr lang="ru-RU" sz="2000" dirty="0" smtClean="0"/>
              <a:t>Расширять их представления  о физических свойствах окружающего мира (воздуха, воды, почвы, фауны и флоры), о грамотном использовании их человеком для удовлетворения своих потребностей;</a:t>
            </a:r>
          </a:p>
          <a:p>
            <a:pPr lvl="0"/>
            <a:r>
              <a:rPr lang="ru-RU" sz="2000" dirty="0" smtClean="0"/>
              <a:t>Формировать умение наблюдать, анализировать, сравнивать, обобщать, делать выводы;</a:t>
            </a:r>
          </a:p>
          <a:p>
            <a:pPr lvl="0"/>
            <a:r>
              <a:rPr lang="ru-RU" sz="2000" dirty="0" smtClean="0"/>
              <a:t>Развивать мышление, внимание, память, речь;</a:t>
            </a:r>
          </a:p>
          <a:p>
            <a:pPr lvl="0"/>
            <a:r>
              <a:rPr lang="ru-RU" sz="2000" dirty="0" smtClean="0"/>
              <a:t>Воспитывать познавательный интерес и эмоционально-ценностное отношение к окружающему миру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5921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проведения эксперимента: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318158" cy="4168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1.  Постановка проблемы;</a:t>
            </a:r>
          </a:p>
          <a:p>
            <a:pPr>
              <a:buNone/>
            </a:pPr>
            <a:r>
              <a:rPr lang="ru-RU" sz="3200" b="1" dirty="0" smtClean="0"/>
              <a:t>2.  Поиск путей решения проблемы;</a:t>
            </a:r>
          </a:p>
          <a:p>
            <a:pPr>
              <a:buNone/>
            </a:pPr>
            <a:r>
              <a:rPr lang="ru-RU" sz="3200" b="1" dirty="0" smtClean="0"/>
              <a:t>3.  Проведение наблюдения;</a:t>
            </a:r>
          </a:p>
          <a:p>
            <a:pPr>
              <a:buNone/>
            </a:pPr>
            <a:r>
              <a:rPr lang="ru-RU" sz="3200" b="1" dirty="0" smtClean="0"/>
              <a:t>4.  Обсуждение увиденных результатов;</a:t>
            </a:r>
          </a:p>
          <a:p>
            <a:pPr>
              <a:buNone/>
            </a:pPr>
            <a:r>
              <a:rPr lang="ru-RU" sz="3200" b="1" dirty="0" smtClean="0"/>
              <a:t>5.  Формулировка выводов </a:t>
            </a:r>
          </a:p>
          <a:p>
            <a:pPr lvl="0"/>
            <a:endParaRPr lang="ru-RU" b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14314" y="2357430"/>
            <a:ext cx="428596" cy="35719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14282" y="3000372"/>
            <a:ext cx="428596" cy="3571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14282" y="3571876"/>
            <a:ext cx="428596" cy="35719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14250" y="4214818"/>
            <a:ext cx="428596" cy="35719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14282" y="4786322"/>
            <a:ext cx="42859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проведения экспериментирования: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300"/>
            <a:ext cx="892971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Предварительная работа;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2. Определение типа вида и тематики занятия-экспериментирования;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3. Выбор цели и задачи работы с детьми;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4. Игровой тренинг внимания, восприятия, памяти;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5. Предварительная исследовательская работа с использованием оборудования и учебных пособий;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6. Выбор и подготовка пособий и оборудования с учетом возраста детей изучаемой темы;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7. Обобщение результатов наблюдений в различных формах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713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841</Words>
  <Application>Microsoft Office PowerPoint</Application>
  <PresentationFormat>Экран (4:3)</PresentationFormat>
  <Paragraphs>149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Начальная</vt:lpstr>
      <vt:lpstr>Поток</vt:lpstr>
      <vt:lpstr>Экспериментально - исследовательская деятельность как способ интеграции знаний детей</vt:lpstr>
      <vt:lpstr>«Детское экспериментирование претендует на роль ведущей деятельности в период дошкольного развития ребенка»</vt:lpstr>
      <vt:lpstr>Экспериментирование - эффективный метод познания закономерностей и явлений окружающего мира</vt:lpstr>
      <vt:lpstr>1. Способствует формированию интегративных качеств:</vt:lpstr>
      <vt:lpstr>2. Обеспечивает интеграцию образовательных областей:</vt:lpstr>
      <vt:lpstr>3. Развивает:</vt:lpstr>
      <vt:lpstr>Цель и задачи экспериментирования:</vt:lpstr>
      <vt:lpstr>Структура проведения эксперимента:</vt:lpstr>
      <vt:lpstr> Алгоритм проведения экспериментирования:</vt:lpstr>
      <vt:lpstr>Этапы проведения опытов:</vt:lpstr>
      <vt:lpstr>Дидактический материал и техническое оснащение: </vt:lpstr>
      <vt:lpstr>Презентация PowerPoint</vt:lpstr>
      <vt:lpstr>Презентация PowerPoint</vt:lpstr>
      <vt:lpstr>Презентация PowerPoint</vt:lpstr>
      <vt:lpstr>Уголок экспериментирования </vt:lpstr>
      <vt:lpstr>Экспериментирование  во второй группе раннего возраста Название: «Следы» Цель: развитие познавательно-исследовательской деятельности  дать представление о том, что на мокром песке остаются следы и отпечатки (например ладошек) </vt:lpstr>
      <vt:lpstr>Экспериментирование с бумагой в группе раннего возраста «Поиграем в снежки» Цель: Учить детей сминать бумагу в комочек, развивать мелкую моторику, силу рук, хватательные, соотносящие дви­жения, стимулировать тактильные ощущения.   </vt:lpstr>
      <vt:lpstr>Эксперимент «Цветы на воде» Цель: познакомить с экспериментальной деятельностью детей дошкольного возраста </vt:lpstr>
      <vt:lpstr>Экспериментирование со снегом во второй младшей группе </vt:lpstr>
      <vt:lpstr>Экспериментирование с водой в средней группе</vt:lpstr>
      <vt:lpstr>«Тонет – не тонет» Цель: В ходе эксперимента выяснить свойство льда. Лёд - не тонет в воде. Познакомить детей с экспериментальной деятельностью, развивать наблюдательность, речевое общение </vt:lpstr>
      <vt:lpstr> «Свойства воды»  Цель: Познакомить детей со свойствами воды. Выяснить имеет ли запах и цвет вода</vt:lpstr>
      <vt:lpstr>«Эксперимент с воздухом» - экспериментальная  деятельность  с детьми старшей группы    </vt:lpstr>
      <vt:lpstr>Экспериментирование в подготовительной группе</vt:lpstr>
      <vt:lpstr> Экспериментирование по схемам</vt:lpstr>
      <vt:lpstr>            В старшей и подготовительной к школе группах можно проводить  занятия, полностью   посвященные   решению экспериментальных задач </vt:lpstr>
      <vt:lpstr>Как мы делали вулкан</vt:lpstr>
      <vt:lpstr>Эксперимент с почвой</vt:lpstr>
      <vt:lpstr>Результаты мониторинга позволяют:</vt:lpstr>
      <vt:lpstr>Результат мониторинга на конец 2015 года</vt:lpstr>
      <vt:lpstr>    То, что я услышал, я забыл.      То, что я увидел, я помню.      То, что я сделал, я знаю.</vt:lpstr>
      <vt:lpstr>Вывод:</vt:lpstr>
      <vt:lpstr>Спасибо за внимание!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 в детском саду</dc:title>
  <dc:creator>Valued Acer Customer</dc:creator>
  <cp:lastModifiedBy>Марина</cp:lastModifiedBy>
  <cp:revision>66</cp:revision>
  <dcterms:created xsi:type="dcterms:W3CDTF">2013-04-05T15:31:38Z</dcterms:created>
  <dcterms:modified xsi:type="dcterms:W3CDTF">2016-03-28T16:08:05Z</dcterms:modified>
</cp:coreProperties>
</file>