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72" r:id="rId4"/>
    <p:sldId id="274" r:id="rId5"/>
    <p:sldId id="275" r:id="rId6"/>
    <p:sldId id="276" r:id="rId7"/>
    <p:sldId id="277" r:id="rId8"/>
    <p:sldId id="278" r:id="rId9"/>
    <p:sldId id="279" r:id="rId10"/>
    <p:sldId id="28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1643050"/>
            <a:ext cx="8458200" cy="4357718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latin typeface="Calibri" pitchFamily="34" charset="0"/>
                <a:cs typeface="Calibri" pitchFamily="34" charset="0"/>
              </a:rPr>
              <a:t>Здоровьесберегающие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  аспекты </a:t>
            </a:r>
            <a:br>
              <a:rPr lang="ru-RU" dirty="0" smtClean="0">
                <a:latin typeface="Calibri" pitchFamily="34" charset="0"/>
                <a:cs typeface="Calibri" pitchFamily="34" charset="0"/>
              </a:rPr>
            </a:br>
            <a:r>
              <a:rPr lang="ru-RU" dirty="0" smtClean="0">
                <a:latin typeface="Calibri" pitchFamily="34" charset="0"/>
                <a:cs typeface="Calibri" pitchFamily="34" charset="0"/>
              </a:rPr>
              <a:t>в воспитании и развитии ребенка</a:t>
            </a:r>
            <a:br>
              <a:rPr lang="ru-RU" dirty="0" smtClean="0">
                <a:latin typeface="Calibri" pitchFamily="34" charset="0"/>
                <a:cs typeface="Calibri" pitchFamily="34" charset="0"/>
              </a:rPr>
            </a:br>
            <a:r>
              <a:rPr lang="ru-RU" dirty="0" smtClean="0">
                <a:latin typeface="Calibri" pitchFamily="34" charset="0"/>
                <a:cs typeface="Calibri" pitchFamily="34" charset="0"/>
              </a:rPr>
              <a:t> в соответствии с ФГОС 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Д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О</a:t>
            </a:r>
            <a:br>
              <a:rPr lang="ru-RU" dirty="0" smtClean="0">
                <a:latin typeface="Calibri" pitchFamily="34" charset="0"/>
                <a:cs typeface="Calibri" pitchFamily="34" charset="0"/>
              </a:rPr>
            </a:br>
            <a:r>
              <a:rPr lang="ru-RU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dirty="0" smtClean="0">
                <a:latin typeface="Calibri" pitchFamily="34" charset="0"/>
                <a:cs typeface="Calibri" pitchFamily="34" charset="0"/>
              </a:rPr>
            </a:br>
            <a:r>
              <a:rPr lang="ru-RU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1800" dirty="0" smtClean="0">
                <a:latin typeface="Calibri" pitchFamily="34" charset="0"/>
                <a:cs typeface="Calibri" pitchFamily="34" charset="0"/>
              </a:rPr>
              <a:t>Выполнила: старший воспитатель</a:t>
            </a:r>
            <a:br>
              <a:rPr lang="ru-RU" sz="1800" dirty="0" smtClean="0">
                <a:latin typeface="Calibri" pitchFamily="34" charset="0"/>
                <a:cs typeface="Calibri" pitchFamily="34" charset="0"/>
              </a:rPr>
            </a:br>
            <a:r>
              <a:rPr lang="ru-RU" sz="1800" dirty="0" smtClean="0">
                <a:latin typeface="Calibri" pitchFamily="34" charset="0"/>
                <a:cs typeface="Calibri" pitchFamily="34" charset="0"/>
              </a:rPr>
              <a:t>Широкова Татьяна Николаевна</a:t>
            </a:r>
            <a:br>
              <a:rPr lang="ru-RU" sz="1800" dirty="0" smtClean="0">
                <a:latin typeface="Calibri" pitchFamily="34" charset="0"/>
                <a:cs typeface="Calibri" pitchFamily="34" charset="0"/>
              </a:rPr>
            </a:br>
            <a:r>
              <a:rPr lang="ru-RU" sz="18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1800" dirty="0" smtClean="0">
                <a:latin typeface="Calibri" pitchFamily="34" charset="0"/>
                <a:cs typeface="Calibri" pitchFamily="34" charset="0"/>
              </a:rPr>
            </a:br>
            <a:r>
              <a:rPr lang="ru-RU" sz="1800" dirty="0" smtClean="0">
                <a:latin typeface="Calibri" pitchFamily="34" charset="0"/>
                <a:cs typeface="Calibri" pitchFamily="34" charset="0"/>
              </a:rPr>
              <a:t>Нижний </a:t>
            </a:r>
            <a:r>
              <a:rPr lang="ru-RU" sz="1800" dirty="0" err="1" smtClean="0">
                <a:latin typeface="Calibri" pitchFamily="34" charset="0"/>
                <a:cs typeface="Calibri" pitchFamily="34" charset="0"/>
              </a:rPr>
              <a:t>новгород</a:t>
            </a:r>
            <a:r>
              <a:rPr lang="ru-RU" sz="18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1800" dirty="0" smtClean="0">
                <a:latin typeface="Calibri" pitchFamily="34" charset="0"/>
                <a:cs typeface="Calibri" pitchFamily="34" charset="0"/>
              </a:rPr>
            </a:br>
            <a:r>
              <a:rPr lang="ru-RU" sz="1800" dirty="0" smtClean="0">
                <a:latin typeface="Calibri" pitchFamily="34" charset="0"/>
                <a:cs typeface="Calibri" pitchFamily="34" charset="0"/>
              </a:rPr>
              <a:t>2015</a:t>
            </a:r>
            <a:endParaRPr lang="ru-RU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500042"/>
            <a:ext cx="8458200" cy="64294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Calibri" pitchFamily="34" charset="0"/>
                <a:cs typeface="Calibri" pitchFamily="34" charset="0"/>
              </a:rPr>
              <a:t>Муниципальное бюджетное  дошкольное образовательное  учреждение   «Детский сад №275»</a:t>
            </a:r>
            <a:endParaRPr lang="ru-RU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285720" y="571480"/>
            <a:ext cx="7358114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ребенок достаточно хорошо владеет устной речью, может выражать свои мысли и желания, может использовать речь для выражения своих мыслей, чувств и желаний, построения речевого высказывания в ситуации общения, может выделять звуки в словах, у ребенка складываются предпосылки грамотности;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у ребенка развита крупная и мелкая моторика; он подвижен, вынослив, владеет основными движениями, может контролировать свои движения и управлять ими;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ребенок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личной гигиены;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ребенок проявляет любознательность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задает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Обладает начальными знаниями о себе, о природном и социальном мире, в котором он живет;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.; ребенок способен к принятию собственных решений, опираясь на свои знания и умения в различных видах деятельности.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4678" y="571480"/>
            <a:ext cx="5286412" cy="364333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2400" b="1" dirty="0" smtClean="0">
                <a:latin typeface="Calibri" pitchFamily="34" charset="0"/>
                <a:cs typeface="Calibri" pitchFamily="34" charset="0"/>
              </a:rPr>
            </a:br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2400" b="1" dirty="0" smtClean="0">
                <a:latin typeface="Calibri" pitchFamily="34" charset="0"/>
                <a:cs typeface="Calibri" pitchFamily="34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Нормативно- правовая база</a:t>
            </a:r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:</a:t>
            </a:r>
            <a:br>
              <a:rPr lang="ru-RU" sz="2400" b="1" dirty="0" smtClean="0">
                <a:latin typeface="Calibri" pitchFamily="34" charset="0"/>
                <a:cs typeface="Calibri" pitchFamily="34" charset="0"/>
              </a:rPr>
            </a:br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Федеральный закон РФ от 29.12.2012г. № 273 –ФЗ «Об образовании в Российской Федерации»: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направляет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дошкольное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образование на  сохранение и укрепление здоровья детей, создание условий  для воспитания и развития детей с ограниченными возможностями здоровья;</a:t>
            </a:r>
            <a:b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</a:br>
            <a:endParaRPr lang="ru-RU" sz="2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http://wipecouponsxyz.com/images/56a0ac8491c9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71480"/>
            <a:ext cx="2683530" cy="471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sckoll23.ucoz.ru/_si/0/948414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143380"/>
            <a:ext cx="3333750" cy="221457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285852" y="500042"/>
            <a:ext cx="735811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indent="0" algn="just">
              <a:buNone/>
            </a:pP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ФГОС ДО ( утвержден </a:t>
            </a:r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Приказом  Министерства образования и    науки Российской Федерации от 17 октября 2013 г. N 1155 </a:t>
            </a:r>
          </a:p>
          <a:p>
            <a:pPr marL="82296" indent="0" algn="just">
              <a:buNone/>
            </a:pPr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 "Об утверждении федерального государственного образовательного       стандарта дошкольного образования" 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нацеливает на создание благоприятных условий для социализации    каждого ребенка в соответствии с его возрастными и индивидуальными особенностями.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82296" indent="0" algn="just">
              <a:buNone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-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СанПиН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 2.4.1.3049-13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Словарь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67600" cy="5402406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Здоровый образ жизни (ЗОЖ)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 – это активность самого человека, направленная на сохранение и укрепление здоровья Лисицын Ю.П.). </a:t>
            </a:r>
            <a:r>
              <a:rPr lang="ru-RU" sz="2000" i="1" dirty="0" smtClean="0">
                <a:latin typeface="Calibri" pitchFamily="34" charset="0"/>
                <a:cs typeface="Calibri" pitchFamily="34" charset="0"/>
              </a:rPr>
              <a:t>ЗОЖ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 – это поведение, базирующееся на санитарно-гигиенических нормативах и направленное на сохранение и укрепление здоровья, обеспечение высокого уровня трудоспособности, достижение активного долголетия (Международный терминологический словарь)</a:t>
            </a:r>
          </a:p>
          <a:p>
            <a:pPr algn="just"/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Закономерности </a:t>
            </a:r>
            <a:r>
              <a:rPr lang="ru-RU" sz="2000" b="1" dirty="0" err="1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здоровьесберегающей</a:t>
            </a:r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педагогики являются отражением тенденций становления и функционирования системы </a:t>
            </a:r>
            <a:r>
              <a:rPr lang="ru-RU" sz="2000" dirty="0" err="1" smtClean="0">
                <a:latin typeface="Calibri" pitchFamily="34" charset="0"/>
                <a:cs typeface="Calibri" pitchFamily="34" charset="0"/>
              </a:rPr>
              <a:t>здоровьесберегающей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 деятельности в образовательных учреждениях.</a:t>
            </a:r>
          </a:p>
          <a:p>
            <a:pPr algn="just"/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Здоровье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 – это совокупность физических, психических, социальных качеств человека, являющихся основой его долголетия, осуществления творческих планов, создания семьи, рождения и воспитания детей, овладения достижениями культуры</a:t>
            </a:r>
          </a:p>
          <a:p>
            <a:pPr>
              <a:buNone/>
            </a:pPr>
            <a:r>
              <a:rPr lang="ru-RU" sz="20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2000" dirty="0" smtClean="0">
                <a:latin typeface="Calibri" pitchFamily="34" charset="0"/>
                <a:cs typeface="Calibri" pitchFamily="34" charset="0"/>
              </a:rPr>
            </a:b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500042"/>
            <a:ext cx="800105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Здоровьесберегающие</a:t>
            </a:r>
            <a:r>
              <a:rPr lang="ru-RU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технологии в образовательном учреждении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 – это системно организованная деятельность, направленная на защиту здоровья детей и педагогов.</a:t>
            </a:r>
          </a:p>
          <a:p>
            <a:pPr algn="just"/>
            <a:r>
              <a:rPr lang="ru-RU" b="1" dirty="0" err="1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Здоровьесберегающие</a:t>
            </a:r>
            <a:r>
              <a:rPr lang="ru-RU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образовательные технологии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 – это совокупность программ, приемов, методов организации учебно-воспитательного процесса, не наносящего вреда здоровью участников.</a:t>
            </a:r>
          </a:p>
          <a:p>
            <a:pPr algn="just"/>
            <a:r>
              <a:rPr lang="ru-RU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Культура здоровья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 – это компетентность в вопросах здоровья и следования принципам здорового образа жизни.</a:t>
            </a:r>
          </a:p>
          <a:p>
            <a:pPr algn="just"/>
            <a:r>
              <a:rPr lang="ru-RU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Мониторинг состояния здоровья учащихся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 - непрерывное отслеживание показателей здоровья, включающее в себя следующие параметры: динамические показатели острой и хронической заболеваемости, травматизма, количество пропущенных учебных дней по болезни, индекса физического здоровья. На основании анализа данных мониторинга составляются программы оздоровления учащихся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endParaRPr lang="ru-RU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4714884"/>
            <a:ext cx="75724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Здоровьесберегающая</a:t>
            </a:r>
            <a:r>
              <a:rPr lang="ru-RU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педагогика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 – это область знаний, характеризующая процесс реализации образовательными учреждениями функции сохранения и укрепления здоровья учащихся. Следуя идеям </a:t>
            </a:r>
            <a:r>
              <a:rPr lang="ru-RU" dirty="0" err="1" smtClean="0">
                <a:latin typeface="Calibri" pitchFamily="34" charset="0"/>
                <a:cs typeface="Calibri" pitchFamily="34" charset="0"/>
              </a:rPr>
              <a:t>здоровьесберегающей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 педагогики, для сохранения и укрепления здоровья детей важно использовать возможности самой педагогической науки и деятельность педагогов Тихомирова Л.Ф., 2004)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928662" y="1714488"/>
            <a:ext cx="735811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1.6. Стандарт направлен на решение следующих задач: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1) охраны и укрепления физического и психического здоровья детей, в том числе их эмоционального благополучия;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2) обеспечения равных возможностей для полноценного развития каждого ребенка в период дошкольного детства независимо от места жительства, пола, нации, языка, социального статуса, психофизиологических и других особенностей (в том числе ограниченных возможностей здоровья);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3) обеспечения преемственности целей, задач и содержания образования, реализуемых в рамках образовательных программ различных уровней (далее - преемственность основных образовательных программ дошкольного и начального общего образования);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2" descr="http://sckoll23.ucoz.ru/_si/0/948414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771" y="571480"/>
            <a:ext cx="3023441" cy="1143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sckoll23.ucoz.ru/_si/0/948414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285728"/>
            <a:ext cx="2643206" cy="1224900"/>
          </a:xfrm>
          <a:prstGeom prst="rect">
            <a:avLst/>
          </a:prstGeom>
          <a:noFill/>
        </p:spPr>
      </p:pic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428596" y="2000240"/>
            <a:ext cx="771530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) создания благоприятных условий развития детей в соответствии с их возрастными и индивидуальными особенностями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и склонностями, развития способностей и творческого потенциала каждого ребенка как субъекта отношений с самим собой, другими детьми, взрослыми и миром;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5) объединения обучения и воспитания в целостный образовательный процесс на основе духовно-нравственных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социокультурных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ценностей и принятых в обществе правил и норм поведения в интересах человека, семьи, общества;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6)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формирования общей культуры личности детей, в том числе ценностей здорового образа жизни,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развития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формирования предпосылок учебной деятельности;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85720" y="1000108"/>
            <a:ext cx="7000924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Физическое развитие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включает приобретение опыта в следующих видах деятельности детей: двигательной, в том числе связанной с выполнением упражнений, направленных на развитие таких физических качеств, как координация и гибкость; способствующих правильному формированию опорно-двигательной системы организма, развитию равновесия, координации движения, крупной и мелкой моторики обеих рук, а также с правильным, не наносящем ущерба организму, выполнением основных движений (ходьба, бег, мягкие прыжки, повороты в обе стороны),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формирование начальных представлений о некоторых видах спорта, овладение подвижными играми с правилами; становление целенаправленности и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саморегуляции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двигательной сфере; становление ценностей здорового образа жизни, овладение его элементарными нормами и правилами (в питании, двигательном режиме, закаливании, при формировании полезных привычек и др.).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http://sckoll23.ucoz.ru/_si/0/948414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214290"/>
            <a:ext cx="1714512" cy="8001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ФГОС ДО п. 4,6</a:t>
            </a:r>
            <a:br>
              <a:rPr lang="ru-RU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 Целевые ориентиры</a:t>
            </a:r>
            <a:endParaRPr lang="ru-RU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2600" b="1" dirty="0" smtClean="0">
                <a:latin typeface="Calibri" pitchFamily="34" charset="0"/>
                <a:cs typeface="Calibri" pitchFamily="34" charset="0"/>
              </a:rPr>
              <a:t>Целевые ориентиры на этапе завершения дошкольного образования:</a:t>
            </a:r>
            <a:endParaRPr lang="ru-RU" sz="2600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ru-RU" sz="2600" b="1" dirty="0" smtClean="0">
                <a:latin typeface="Calibri" pitchFamily="34" charset="0"/>
                <a:cs typeface="Calibri" pitchFamily="34" charset="0"/>
              </a:rPr>
              <a:t>ребенок овладевает основными культурными способами деятельности,</a:t>
            </a:r>
            <a:r>
              <a:rPr lang="ru-RU" sz="2600" dirty="0" smtClean="0">
                <a:latin typeface="Calibri" pitchFamily="34" charset="0"/>
                <a:cs typeface="Calibri" pitchFamily="34" charset="0"/>
              </a:rPr>
              <a:t> проявляет инициативу и самостоятельность в разных видах деятельности - игре, общении, познавательно-исследовательской деятельности, конструировании и др.; способен выбирать себе род занятий, участников по совместной деятельности;</a:t>
            </a:r>
          </a:p>
          <a:p>
            <a:pPr lvl="0"/>
            <a:r>
              <a:rPr lang="ru-RU" sz="2600" b="1" dirty="0" smtClean="0">
                <a:latin typeface="Calibri" pitchFamily="34" charset="0"/>
                <a:cs typeface="Calibri" pitchFamily="34" charset="0"/>
              </a:rPr>
              <a:t>ребенок обладает установкой положительного отношения к миру</a:t>
            </a:r>
            <a:r>
              <a:rPr lang="ru-RU" sz="2600" dirty="0" smtClean="0">
                <a:latin typeface="Calibri" pitchFamily="34" charset="0"/>
                <a:cs typeface="Calibri" pitchFamily="34" charset="0"/>
              </a:rPr>
              <a:t>, к разным видам труда, другим людям и самому себе, обладает чувством собственного достоинства; активно взаимодействует со сверстниками и взрослыми, участвует в совместных играх. 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конфликты;</a:t>
            </a:r>
          </a:p>
          <a:p>
            <a:pPr lvl="0"/>
            <a:r>
              <a:rPr lang="ru-RU" sz="2600" dirty="0" smtClean="0">
                <a:latin typeface="Calibri" pitchFamily="34" charset="0"/>
                <a:cs typeface="Calibri" pitchFamily="34" charset="0"/>
              </a:rPr>
              <a:t>ребенок обладает развитым воображением, которое реализуется в разных видах деятельности, и прежде всего в игре; ребенок владеет разными формами и видами игры, различает условную и реальную ситуации, умеет подчиняться разным правилам и социальным нормам;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258</TotalTime>
  <Words>746</Words>
  <PresentationFormat>Экран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Здоровьесберегающие  аспекты  в воспитании и развитии ребенка  в соответствии с ФГОС ДО   Выполнила: старший воспитатель Широкова Татьяна Николаевна  Нижний новгород 2015</vt:lpstr>
      <vt:lpstr>  Нормативно- правовая база: Федеральный закон РФ от 29.12.2012г. № 273 –ФЗ «Об образовании в Российской Федерации»: направляет дошкольное образование на  сохранение и укрепление здоровья детей, создание условий  для воспитания и развития детей с ограниченными возможностями здоровья; </vt:lpstr>
      <vt:lpstr>Слайд 3</vt:lpstr>
      <vt:lpstr>Словарь</vt:lpstr>
      <vt:lpstr>Слайд 5</vt:lpstr>
      <vt:lpstr>Слайд 6</vt:lpstr>
      <vt:lpstr>Слайд 7</vt:lpstr>
      <vt:lpstr>Слайд 8</vt:lpstr>
      <vt:lpstr>ФГОС ДО п. 4,6   Целевые ориентиры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27</cp:revision>
  <dcterms:created xsi:type="dcterms:W3CDTF">2016-03-28T08:31:12Z</dcterms:created>
  <dcterms:modified xsi:type="dcterms:W3CDTF">2016-03-28T13:00:47Z</dcterms:modified>
</cp:coreProperties>
</file>