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58" r:id="rId11"/>
    <p:sldId id="259" r:id="rId12"/>
    <p:sldId id="260" r:id="rId13"/>
    <p:sldId id="261" r:id="rId14"/>
    <p:sldId id="262" r:id="rId15"/>
    <p:sldId id="264" r:id="rId16"/>
    <p:sldId id="265" r:id="rId17"/>
    <p:sldId id="266" r:id="rId18"/>
    <p:sldId id="270" r:id="rId19"/>
    <p:sldId id="271" r:id="rId20"/>
    <p:sldId id="268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к уроку по учебному предмету «Математика» в 6 классе на тему «Сравнение чисел»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715436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Положительные и отрицательные числа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8597" y="1928802"/>
            <a:ext cx="7000924" cy="378621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/>
                <a:ea typeface="Times New Roman"/>
              </a:rPr>
              <a:t>Приведите </a:t>
            </a:r>
            <a:r>
              <a:rPr lang="ru-RU" b="1" dirty="0">
                <a:latin typeface="Times New Roman"/>
                <a:ea typeface="Times New Roman"/>
              </a:rPr>
              <a:t>примеры положительных чисел. 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Приведите примеры отрицательных чисел. 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Чем </a:t>
            </a:r>
            <a:r>
              <a:rPr lang="ru-RU" b="1" dirty="0">
                <a:latin typeface="Times New Roman"/>
                <a:ea typeface="Times New Roman"/>
              </a:rPr>
              <a:t>отличаются друг от друга положительные и отрицательные числа?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Что </a:t>
            </a:r>
            <a:r>
              <a:rPr lang="ru-RU" b="1" dirty="0">
                <a:latin typeface="Times New Roman"/>
                <a:ea typeface="Times New Roman"/>
              </a:rPr>
              <a:t>можно сказать про число </a:t>
            </a:r>
            <a:r>
              <a:rPr lang="ru-RU" b="1" i="1" dirty="0">
                <a:latin typeface="Times New Roman"/>
                <a:ea typeface="Times New Roman"/>
              </a:rPr>
              <a:t>0</a:t>
            </a:r>
            <a:r>
              <a:rPr lang="ru-RU" b="1" dirty="0">
                <a:latin typeface="Times New Roman"/>
                <a:ea typeface="Times New Roman"/>
              </a:rPr>
              <a:t>?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61048"/>
            <a:ext cx="2214302" cy="269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13570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428736"/>
            <a:ext cx="8363272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i="1" dirty="0">
                <a:latin typeface="Times New Roman"/>
                <a:ea typeface="Times New Roman"/>
              </a:rPr>
              <a:t>Из чисел  </a:t>
            </a:r>
            <a:r>
              <a:rPr lang="ru-RU" b="1" dirty="0">
                <a:latin typeface="Times New Roman"/>
                <a:ea typeface="Times New Roman"/>
              </a:rPr>
              <a:t>-4; 8; 9; -1,5; 0; -16; -14; 100; -7; 120; 14; -150; -9; -8; 1; 4; 2,7; -15,9.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/>
                </a:solidFill>
                <a:latin typeface="Times New Roman"/>
                <a:ea typeface="Times New Roman"/>
              </a:rPr>
              <a:t>Назвать:</a:t>
            </a:r>
            <a:r>
              <a:rPr lang="ru-RU" sz="4800" b="1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chemeClr val="accent2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а) натуральные числа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б) целые числа;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в) отрицательные числа;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г) положительные числа;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д) противоположные числа.            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7984"/>
            <a:ext cx="3768080" cy="306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14793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45259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Координатная прямая</a:t>
            </a:r>
          </a:p>
          <a:p>
            <a:pPr marL="0" indent="0">
              <a:buNone/>
            </a:pPr>
            <a:r>
              <a:rPr lang="ru-RU" i="1" dirty="0">
                <a:latin typeface="Times New Roman"/>
                <a:ea typeface="Times New Roman"/>
              </a:rPr>
              <a:t>а) Запишите координаты отмеченных точек.</a:t>
            </a:r>
          </a:p>
          <a:p>
            <a:pPr marL="0" indent="0">
              <a:buNone/>
            </a:pPr>
            <a:endParaRPr lang="ru-RU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i="1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i="1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/>
                <a:ea typeface="Times New Roman"/>
              </a:rPr>
              <a:t>б</a:t>
            </a:r>
            <a:r>
              <a:rPr lang="ru-RU" i="1" dirty="0">
                <a:latin typeface="Times New Roman"/>
                <a:ea typeface="Times New Roman"/>
              </a:rPr>
              <a:t>) Отметьте на координатной прямой точки М(4); N(-3,5); Р(2,5);К(-2).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944" y="2551207"/>
            <a:ext cx="8424936" cy="11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82690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Проверить и подвести итог 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500438"/>
            <a:ext cx="3772189" cy="309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>
            <a:normAutofit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ru-RU" dirty="0" smtClean="0">
              <a:latin typeface="Times New Roman"/>
              <a:ea typeface="Times New Roman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   </a:t>
            </a:r>
            <a:r>
              <a:rPr lang="ru-RU" b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Ответы: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а) А(-2); В(1,5); С(5); Д(-4,5); О(0)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б)         </a:t>
            </a:r>
            <a:r>
              <a:rPr lang="en-US" dirty="0" smtClean="0">
                <a:latin typeface="Times New Roman"/>
                <a:ea typeface="Times New Roman"/>
              </a:rPr>
              <a:t>N</a:t>
            </a:r>
            <a:r>
              <a:rPr lang="ru-RU" dirty="0" smtClean="0">
                <a:latin typeface="Times New Roman"/>
                <a:ea typeface="Times New Roman"/>
              </a:rPr>
              <a:t>   </a:t>
            </a:r>
            <a:r>
              <a:rPr lang="en-US" dirty="0" smtClean="0">
                <a:latin typeface="Times New Roman"/>
                <a:ea typeface="Times New Roman"/>
              </a:rPr>
              <a:t>K</a:t>
            </a:r>
            <a:r>
              <a:rPr lang="ru-RU" dirty="0" smtClean="0">
                <a:latin typeface="Times New Roman"/>
                <a:ea typeface="Times New Roman"/>
              </a:rPr>
              <a:t>     О</a:t>
            </a:r>
            <a:r>
              <a:rPr lang="en-US" dirty="0" smtClean="0">
                <a:latin typeface="Times New Roman"/>
                <a:ea typeface="Times New Roman"/>
              </a:rPr>
              <a:t>        P   M</a:t>
            </a:r>
            <a:endParaRPr lang="ru-RU" dirty="0" smtClean="0">
              <a:latin typeface="Times New Roman"/>
              <a:ea typeface="Times New Roman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</a:rPr>
              <a:t>              -4   -3  -2  -1         1    2    3    4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ru-RU" dirty="0" smtClean="0">
              <a:latin typeface="Times New Roman"/>
              <a:ea typeface="Times New Roman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ru-RU" dirty="0">
              <a:latin typeface="Times New Roman"/>
              <a:ea typeface="Times New Roman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   </a:t>
            </a:r>
            <a:r>
              <a:rPr lang="ru-RU" b="1" dirty="0" smtClean="0">
                <a:latin typeface="Times New Roman"/>
                <a:ea typeface="Times New Roman"/>
              </a:rPr>
              <a:t>9 </a:t>
            </a:r>
            <a:r>
              <a:rPr lang="ru-RU" b="1" dirty="0">
                <a:latin typeface="Times New Roman"/>
                <a:ea typeface="Times New Roman"/>
              </a:rPr>
              <a:t>"+" отметка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5</a:t>
            </a:r>
            <a:r>
              <a:rPr lang="ru-RU" b="1" dirty="0">
                <a:latin typeface="Times New Roman"/>
                <a:ea typeface="Times New Roman"/>
              </a:rPr>
              <a:t>,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   8-7 </a:t>
            </a:r>
            <a:r>
              <a:rPr lang="ru-RU" b="1" dirty="0">
                <a:latin typeface="Times New Roman"/>
                <a:ea typeface="Times New Roman"/>
              </a:rPr>
              <a:t>"+" отметка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4</a:t>
            </a:r>
            <a:r>
              <a:rPr lang="ru-RU" b="1" dirty="0">
                <a:latin typeface="Times New Roman"/>
                <a:ea typeface="Times New Roman"/>
              </a:rPr>
              <a:t> , 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   5-6 </a:t>
            </a:r>
            <a:r>
              <a:rPr lang="ru-RU" b="1" dirty="0">
                <a:latin typeface="Times New Roman"/>
                <a:ea typeface="Times New Roman"/>
              </a:rPr>
              <a:t>"+" отметка 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  <a:t>3</a:t>
            </a:r>
            <a:r>
              <a:rPr lang="ru-RU" b="1" dirty="0">
                <a:latin typeface="Times New Roman"/>
                <a:ea typeface="Times New Roman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00034" y="3429000"/>
            <a:ext cx="50720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929720" y="3428206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286910" y="3428206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644100" y="3428206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001290" y="3428206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358480" y="3428206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572530" y="3428206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2215340" y="3428206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858150" y="3428206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500960" y="3428206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3857620" y="3357562"/>
          <a:ext cx="114300" cy="114300"/>
        </p:xfrm>
        <a:graphic>
          <a:graphicData uri="http://schemas.openxmlformats.org/presentationml/2006/ole">
            <p:oleObj spid="_x0000_s1026" name="Формула" r:id="rId4" imgW="114120" imgH="11412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357686" y="3357562"/>
          <a:ext cx="114300" cy="114300"/>
        </p:xfrm>
        <a:graphic>
          <a:graphicData uri="http://schemas.openxmlformats.org/presentationml/2006/ole">
            <p:oleObj spid="_x0000_s1027" name="Формула" r:id="rId5" imgW="114120" imgH="11412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214546" y="3357562"/>
          <a:ext cx="114300" cy="114300"/>
        </p:xfrm>
        <a:graphic>
          <a:graphicData uri="http://schemas.openxmlformats.org/presentationml/2006/ole">
            <p:oleObj spid="_x0000_s1028" name="Формула" r:id="rId6" imgW="114120" imgH="11412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714480" y="3357562"/>
          <a:ext cx="114300" cy="114300"/>
        </p:xfrm>
        <a:graphic>
          <a:graphicData uri="http://schemas.openxmlformats.org/presentationml/2006/ole">
            <p:oleObj spid="_x0000_s1031" name="Формула" r:id="rId7" imgW="114120" imgH="1141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846164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Противоположные числа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Дайте </a:t>
            </a:r>
            <a:r>
              <a:rPr lang="ru-RU" b="1" dirty="0">
                <a:solidFill>
                  <a:schemeClr val="accent2"/>
                </a:solidFill>
                <a:latin typeface="Times New Roman"/>
                <a:ea typeface="Times New Roman"/>
              </a:rPr>
              <a:t>определение противоположных чисел и приведите примеры. </a:t>
            </a:r>
            <a:endParaRPr lang="ru-RU" b="1" dirty="0" smtClean="0">
              <a:solidFill>
                <a:schemeClr val="accent2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i="1" dirty="0" smtClean="0">
                <a:latin typeface="Times New Roman"/>
                <a:ea typeface="Times New Roman"/>
              </a:rPr>
              <a:t>Назовите  </a:t>
            </a:r>
            <a:r>
              <a:rPr lang="ru-RU" i="1" dirty="0">
                <a:latin typeface="Times New Roman"/>
                <a:ea typeface="Times New Roman"/>
              </a:rPr>
              <a:t>точки, которые </a:t>
            </a:r>
            <a:r>
              <a:rPr lang="ru-RU" i="1" dirty="0" smtClean="0">
                <a:latin typeface="Times New Roman"/>
                <a:ea typeface="Times New Roman"/>
              </a:rPr>
              <a:t>имеют противоположные </a:t>
            </a:r>
            <a:r>
              <a:rPr lang="ru-RU" i="1" dirty="0">
                <a:latin typeface="Times New Roman"/>
                <a:ea typeface="Times New Roman"/>
              </a:rPr>
              <a:t>координаты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b="1" dirty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b="1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697" y="4005064"/>
            <a:ext cx="869178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63247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Сравнить  числа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500174"/>
            <a:ext cx="8291264" cy="4925144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3600" b="1" i="1" dirty="0" smtClean="0">
                <a:latin typeface="Times New Roman"/>
                <a:ea typeface="Times New Roman"/>
              </a:rPr>
              <a:t>146  </a:t>
            </a:r>
            <a:r>
              <a:rPr lang="ru-RU" sz="3600" b="1" i="1" dirty="0">
                <a:latin typeface="Times New Roman"/>
                <a:ea typeface="Times New Roman"/>
              </a:rPr>
              <a:t>и  234;          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600" b="1" i="1" dirty="0">
                <a:latin typeface="Times New Roman"/>
                <a:ea typeface="Times New Roman"/>
              </a:rPr>
              <a:t>13,7  и  8,68</a:t>
            </a:r>
            <a:r>
              <a:rPr lang="ru-RU" sz="3600" b="1" i="1" dirty="0" smtClean="0">
                <a:latin typeface="Times New Roman"/>
                <a:ea typeface="Times New Roman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3600" b="1" i="1" dirty="0" smtClean="0">
                <a:latin typeface="Times New Roman"/>
                <a:ea typeface="Times New Roman"/>
              </a:rPr>
              <a:t>128  и 1,768.    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 -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8 и 6 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-2 и -8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-2 и 0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  6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и 0.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59" y="1988840"/>
            <a:ext cx="338725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67406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  <a:endParaRPr lang="ru-RU" sz="5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72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Сравнение чисел</a:t>
            </a:r>
          </a:p>
          <a:p>
            <a:pPr marL="0" indent="0" algn="ctr">
              <a:buNone/>
            </a:pPr>
            <a:endParaRPr lang="ru-RU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Интересные факты о математи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496"/>
            <a:ext cx="6375951" cy="3452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63308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50017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Сформировать  представление о сравнении целых чисел и навыки умения сравнивать  целые числа, изображенных на числовой прямой.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Балтасити.рф - Каталог фай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357562"/>
            <a:ext cx="3579668" cy="3289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04235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0891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/>
                <a:ea typeface="Times New Roman"/>
              </a:rPr>
              <a:t>Самостоятельная работа с самопроверкой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Сравнить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2249424"/>
            <a:ext cx="8472518" cy="4325112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Вариант 1      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Вариант 2</a:t>
            </a: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0 и 80       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35 и 0</a:t>
            </a: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-45 и -20   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-15 и -28</a:t>
            </a: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-68 и 25   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-37 и 17</a:t>
            </a: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-325 и 32  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-517 и 51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07597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857232"/>
            <a:ext cx="3428992" cy="257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607223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Проверить и подвести итог </a:t>
            </a:r>
            <a:b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3214686"/>
            <a:ext cx="6858048" cy="3286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                       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80                                 35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&lt; 0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-45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-50                           -15 &gt; -28</a:t>
            </a:r>
          </a:p>
          <a:p>
            <a:pPr marL="0" indent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68 &gt; -25                             -37 &lt; 17                      </a:t>
            </a:r>
          </a:p>
          <a:p>
            <a:pPr marL="0" indent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-325 &lt; 32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-517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&lt; 51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9858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Задачи - Картинка 14816/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6457950" cy="4286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Девиз нашего урока</a:t>
            </a:r>
            <a:endParaRPr lang="ru-RU" sz="4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785926"/>
            <a:ext cx="544351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Считай несчастным тот день, или тот час, в который ты не усвоил ничего нового и ничего не прибавил к своему образованию</a:t>
            </a:r>
          </a:p>
          <a:p>
            <a:pPr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Я.А.Каменский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712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учебной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уроке.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1934" y="1643050"/>
            <a:ext cx="4462818" cy="4714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уроке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научился…..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было интересно..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было трудно..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понял, что..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мне понравилось..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Архив: Математика - Образование / Спорт Астана на Sland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500438"/>
            <a:ext cx="3230223" cy="3012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61524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714488"/>
            <a:ext cx="7643192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69, № 2, №3, №5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желанию: кем и когда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были придуманы отрицательные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числа.</a:t>
            </a:r>
          </a:p>
          <a:p>
            <a:pPr marL="514350" indent="-514350">
              <a:buNone/>
            </a:pP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4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000372"/>
            <a:ext cx="3101330" cy="365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68746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22590"/>
            <a:ext cx="8715436" cy="609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500042"/>
            <a:ext cx="914558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562" y="1214422"/>
            <a:ext cx="8378449" cy="481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3"/>
            <a:ext cx="8501122" cy="591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628" y="642918"/>
            <a:ext cx="877250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352</TotalTime>
  <Words>460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Городская</vt:lpstr>
      <vt:lpstr>Формула</vt:lpstr>
      <vt:lpstr>Презентация к уроку по учебному предмету «Математика» в 6 классе на тему «Сравнение чисел» </vt:lpstr>
      <vt:lpstr>Девиз нашего урока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Положительные и отрицательные числа</vt:lpstr>
      <vt:lpstr>Задание 1</vt:lpstr>
      <vt:lpstr>Задание 2</vt:lpstr>
      <vt:lpstr>Проверить и подвести итог  </vt:lpstr>
      <vt:lpstr>Противоположные числа</vt:lpstr>
      <vt:lpstr>Задание 3 Сравнить  числа </vt:lpstr>
      <vt:lpstr>Тема урока</vt:lpstr>
      <vt:lpstr>Цель урока:</vt:lpstr>
      <vt:lpstr>Самостоятельная работа с самопроверкой  Сравнить</vt:lpstr>
      <vt:lpstr> Проверить и подвести итог  Ответы: </vt:lpstr>
      <vt:lpstr>  Рефлексия учебной деятельности  на уроке.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Виктор</cp:lastModifiedBy>
  <cp:revision>31</cp:revision>
  <dcterms:created xsi:type="dcterms:W3CDTF">2013-10-27T20:54:20Z</dcterms:created>
  <dcterms:modified xsi:type="dcterms:W3CDTF">2016-03-25T21:08:13Z</dcterms:modified>
</cp:coreProperties>
</file>