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1" r:id="rId6"/>
    <p:sldId id="265" r:id="rId7"/>
  </p:sldIdLst>
  <p:sldSz cx="9144000" cy="6858000" type="screen4x3"/>
  <p:notesSz cx="6888163" cy="100203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9" autoAdjust="0"/>
  </p:normalViewPr>
  <p:slideViewPr>
    <p:cSldViewPr snapToGrid="0">
      <p:cViewPr>
        <p:scale>
          <a:sx n="94" d="100"/>
          <a:sy n="94" d="100"/>
        </p:scale>
        <p:origin x="-12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8D0A303-698B-4272-B0F0-C5E3B4EE8DF8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735E152-20B0-4F2C-BAA2-C517F1640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958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E152-20B0-4F2C-BAA2-C517F1640F0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294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E152-20B0-4F2C-BAA2-C517F1640F0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01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C5AE-52A9-46BF-834D-B8B56F372370}" type="datetime1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21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8F78-5937-4DCE-B74B-19F3BB783CD0}" type="datetime1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71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86E6-A71F-42B8-A0E3-B7333A197C35}" type="datetime1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0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1F11-6236-4615-91E3-9638E8C2844F}" type="datetime1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17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DB7C-53FA-4C14-B591-2B03ECEAFA9A}" type="datetime1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5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9284-0E31-4E19-946E-3CC97AEA27ED}" type="datetime1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47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50B0-DF1C-401E-9F68-FBD99AD7B9FE}" type="datetime1">
              <a:rPr lang="ru-RU" smtClean="0"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60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5BB7-4586-4C25-84AF-6664EB7C806B}" type="datetime1">
              <a:rPr lang="ru-RU" smtClean="0"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75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A880-427B-448E-AB09-7AA45CA5BD6F}" type="datetime1">
              <a:rPr lang="ru-RU" smtClean="0"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13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4D2C-DD2E-4DAA-83B8-F6ED3AD29464}" type="datetime1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02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0DF3-945C-488C-BECD-0FF2644BFA7E}" type="datetime1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11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68DB3-6925-47CB-A99B-740C644C9DDB}" type="datetime1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9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8560" y="903782"/>
            <a:ext cx="565911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     Консультация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для педагогов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6000" b="1" dirty="0" smtClean="0">
              <a:solidFill>
                <a:srgbClr val="99367F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6000" b="1" dirty="0" smtClean="0">
                <a:solidFill>
                  <a:srgbClr val="99367F"/>
                </a:solidFill>
                <a:latin typeface="Times New Roman"/>
                <a:ea typeface="Calibri"/>
                <a:cs typeface="Times New Roman"/>
              </a:rPr>
              <a:t>Значение</a:t>
            </a:r>
          </a:p>
          <a:p>
            <a:pPr algn="ctr">
              <a:spcAft>
                <a:spcPts val="0"/>
              </a:spcAft>
            </a:pPr>
            <a:r>
              <a:rPr lang="ru-RU" sz="6000" b="1" dirty="0" smtClean="0">
                <a:solidFill>
                  <a:srgbClr val="99367F"/>
                </a:solidFill>
                <a:latin typeface="Times New Roman"/>
                <a:ea typeface="Calibri"/>
                <a:cs typeface="Times New Roman"/>
              </a:rPr>
              <a:t>подвижных </a:t>
            </a:r>
            <a:r>
              <a:rPr lang="ru-RU" sz="6000" b="1" dirty="0" smtClean="0">
                <a:solidFill>
                  <a:srgbClr val="99367F"/>
                </a:solidFill>
                <a:latin typeface="Times New Roman"/>
                <a:ea typeface="Calibri"/>
                <a:cs typeface="Times New Roman"/>
              </a:rPr>
              <a:t>игр</a:t>
            </a:r>
          </a:p>
          <a:p>
            <a:pPr algn="r">
              <a:spcAft>
                <a:spcPts val="0"/>
              </a:spcAft>
            </a:pPr>
            <a:endParaRPr lang="ru-RU" sz="1200" b="1" dirty="0" smtClean="0">
              <a:solidFill>
                <a:srgbClr val="99367F"/>
              </a:solidFill>
              <a:latin typeface="Times New Roman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endParaRPr lang="ru-RU" sz="1200" b="1" dirty="0">
              <a:solidFill>
                <a:srgbClr val="99367F"/>
              </a:solidFill>
              <a:latin typeface="Times New Roman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endParaRPr lang="ru-RU" sz="1200" b="1" dirty="0">
              <a:latin typeface="Times New Roman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endParaRPr lang="ru-RU" sz="1200" b="1" dirty="0" smtClean="0">
              <a:latin typeface="Times New Roman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endParaRPr lang="ru-RU" sz="1200" b="1" dirty="0" smtClean="0">
              <a:latin typeface="Times New Roman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Составила</a:t>
            </a:r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 algn="r">
              <a:spcAft>
                <a:spcPts val="0"/>
              </a:spcAft>
            </a:pPr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Инструктор по физической культуре</a:t>
            </a:r>
          </a:p>
          <a:p>
            <a:pPr algn="r">
              <a:spcAft>
                <a:spcPts val="0"/>
              </a:spcAft>
            </a:pPr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Харченко М.Б.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7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5000" r="-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44915" y="406634"/>
            <a:ext cx="38354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99367F"/>
                </a:solidFill>
                <a:latin typeface="Times New Roman" pitchFamily="18" charset="0"/>
                <a:cs typeface="Times New Roman" pitchFamily="18" charset="0"/>
              </a:rPr>
              <a:t>Подвижная игра - одно из важных средств всестороннего развития детей. </a:t>
            </a:r>
            <a:endParaRPr lang="ru-RU" sz="1600" b="1" dirty="0" smtClean="0">
              <a:solidFill>
                <a:srgbClr val="99367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99367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srgbClr val="99367F"/>
                </a:solidFill>
                <a:latin typeface="Times New Roman" pitchFamily="18" charset="0"/>
                <a:cs typeface="Times New Roman" pitchFamily="18" charset="0"/>
              </a:rPr>
              <a:t>игре одновременно осуществляется физическое, умственное, </a:t>
            </a:r>
            <a:endParaRPr lang="ru-RU" sz="1600" b="1" dirty="0" smtClean="0">
              <a:solidFill>
                <a:srgbClr val="99367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99367F"/>
                </a:solidFill>
                <a:latin typeface="Times New Roman" pitchFamily="18" charset="0"/>
                <a:cs typeface="Times New Roman" pitchFamily="18" charset="0"/>
              </a:rPr>
              <a:t>нравственное</a:t>
            </a:r>
            <a:r>
              <a:rPr lang="ru-RU" sz="1600" b="1" dirty="0">
                <a:solidFill>
                  <a:srgbClr val="99367F"/>
                </a:solidFill>
                <a:latin typeface="Times New Roman" pitchFamily="18" charset="0"/>
                <a:cs typeface="Times New Roman" pitchFamily="18" charset="0"/>
              </a:rPr>
              <a:t>, эстетическое  </a:t>
            </a:r>
            <a:r>
              <a:rPr lang="ru-RU" sz="1600" b="1" dirty="0" smtClean="0">
                <a:solidFill>
                  <a:srgbClr val="99367F"/>
                </a:solidFill>
                <a:latin typeface="Times New Roman" pitchFamily="18" charset="0"/>
                <a:cs typeface="Times New Roman" pitchFamily="18" charset="0"/>
              </a:rPr>
              <a:t>и трудовое воспитание</a:t>
            </a:r>
            <a:r>
              <a:rPr lang="ru-RU" sz="1600" b="1" dirty="0">
                <a:solidFill>
                  <a:srgbClr val="99367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40480" y="2064776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    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Подвижные игры нередко сопровождаются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 песнями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стихами, считалками, игровыми зачинами. Такие игры пополняют словарный запас, обогащают речь детей.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     Большое значение имеют подвижные игры и для нравственного воспитания. Дети учатся действовать в коллективе, подчиняться общим требованиям. Совместные действия в играх сближают детей, доставляют им радость от преодоления трудностей и достижения успеха. Правила игры дети воспринимают как закон, и сознательное выполнение их формирует волю, развивает самообладание,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выдержку,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умение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контролировать свои поступки, свое поведение.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игре формируется честность,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дисциплинированность, справедливость. 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Подвижная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игра учит искренности, товариществу.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685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t="-4000" r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22880" y="655371"/>
            <a:ext cx="4612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rgbClr val="99367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40000" y="1486367"/>
            <a:ext cx="47955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          В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игре происходит: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формирование дружного     </a:t>
            </a:r>
          </a:p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              детского коллектива, самостоятельности, </a:t>
            </a:r>
          </a:p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                 положительного отношения к труду,</a:t>
            </a:r>
          </a:p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             становление личности ребенка, </a:t>
            </a:r>
          </a:p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         формирование здоровья.</a:t>
            </a:r>
            <a:endParaRPr lang="ru-RU" sz="1600" dirty="0" smtClean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  Активная двигательная деятельность игрового </a:t>
            </a: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      характера и вызываемые ею положительные </a:t>
            </a: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 эмоции усиливают все физиологические процессы в организме, улучшают работу всех органов и систем, а также развивают двигательные навыки и умения, развивает физические качества (быстрота, ловкость, меткость, гибкость, </a:t>
            </a: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скоростно-силовые качества). </a:t>
            </a:r>
            <a:endParaRPr lang="ru-RU" sz="1600" dirty="0" smtClean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 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Игра способствует выработке  взаимопомощи, коллективизма, честности, дисциплинированности, содействует воспитанию волевых качеств (выдержки, смелости, решительности, умение </a:t>
            </a: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справляться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с отрицательными эмоциями).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85720" y="409149"/>
            <a:ext cx="4886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 подвижных играх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совершенствуется эстетическое </a:t>
            </a:r>
          </a:p>
          <a:p>
            <a:r>
              <a:rPr lang="ru-RU" sz="1600" dirty="0" smtClean="0">
                <a:latin typeface="Times New Roman"/>
                <a:ea typeface="Calibri"/>
                <a:cs typeface="Times New Roman"/>
              </a:rPr>
              <a:t>восприятие мира. Дети познают красоту движений, их образность, у них развивается чувство ритма. </a:t>
            </a:r>
          </a:p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        Они овладевают поэтической образной речью.</a:t>
            </a:r>
            <a:endParaRPr lang="ru-RU" sz="1600" dirty="0" smtClean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07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4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32960" y="1018739"/>
            <a:ext cx="429768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  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В подвижных играх ребенку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</a:t>
            </a: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предоставляется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право самому </a:t>
            </a: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решать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как действовать в той или иной ситуации, делать свой выбор для достижения цели. </a:t>
            </a: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Игры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помогают расширять и углублять свои представления об окружающем мире, решаются задачи развития речи, </a:t>
            </a: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математики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и т. д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r>
              <a:rPr lang="ru-RU" sz="1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По мнению М. Н. Жукова </a:t>
            </a:r>
          </a:p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«Подвижная игра – относительно самостоятельная деятельность детей, которая удовлетворяет потребность в отдыхе,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развлечении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познании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</a:t>
            </a:r>
          </a:p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в развитии духовных </a:t>
            </a:r>
          </a:p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и физических сил».</a:t>
            </a:r>
            <a:endParaRPr lang="ru-RU" sz="1600" dirty="0"/>
          </a:p>
          <a:p>
            <a:pPr>
              <a:spcAft>
                <a:spcPts val="0"/>
              </a:spcAft>
            </a:pP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683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4000" r="-1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84580" y="498684"/>
            <a:ext cx="2473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Приглашаем поиграть!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220" y="856506"/>
            <a:ext cx="43281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Игра  </a:t>
            </a:r>
            <a:r>
              <a:rPr lang="ru-RU" sz="1200" b="1" dirty="0">
                <a:latin typeface="Times New Roman"/>
                <a:ea typeface="Calibri"/>
                <a:cs typeface="Times New Roman"/>
              </a:rPr>
              <a:t>«Тополек</a:t>
            </a:r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»</a:t>
            </a:r>
          </a:p>
          <a:p>
            <a:pPr>
              <a:spcAft>
                <a:spcPts val="0"/>
              </a:spcAft>
            </a:pPr>
            <a:r>
              <a:rPr lang="ru-RU" sz="1200" dirty="0" smtClean="0">
                <a:ea typeface="Calibri"/>
                <a:cs typeface="Times New Roman"/>
              </a:rPr>
              <a:t>           </a:t>
            </a:r>
            <a:r>
              <a:rPr lang="ru-RU" sz="12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игре участвуют: ведущий - «тополь», игроки </a:t>
            </a:r>
            <a:r>
              <a:rPr lang="ru-RU" sz="1200" dirty="0" smtClean="0">
                <a:latin typeface="Times New Roman"/>
                <a:ea typeface="Calibri"/>
                <a:cs typeface="Times New Roman"/>
              </a:rPr>
              <a:t>–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ea typeface="Calibri"/>
                <a:cs typeface="Times New Roman"/>
              </a:rPr>
              <a:t>        «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пушинки», 3 игрока - «ветры». В центре площадки в кругу диаметром 2 метра стоит ведущий «тополь», вокруг него кругами «пушинки» за кругом на любом расстоянии. Ведущий:</a:t>
            </a:r>
            <a:endParaRPr lang="ru-RU" sz="12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b="1" i="1" dirty="0">
                <a:latin typeface="Times New Roman"/>
                <a:ea typeface="Calibri"/>
                <a:cs typeface="Times New Roman"/>
              </a:rPr>
              <a:t>«На Кубань пришла весна, распушила тополя! Тополиный пух кружится, но на землю не ложится. Дуйте ветры с кручи сильные, могучие! »</a:t>
            </a:r>
            <a:endParaRPr lang="ru-RU" sz="1200" b="1" i="1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После этих слов налетают «ветры» и «уносят» (т. е. ловят) «пушинки». «Пушинки» устремляются в круг к «тополю». За чертой круга они недосягаемы. Пойманные пушинки становятся «ветрами». Выигрывают те, кто остался возле тополя</a:t>
            </a:r>
            <a:r>
              <a:rPr lang="ru-RU" sz="12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200" b="1" dirty="0">
                <a:latin typeface="Times New Roman"/>
                <a:ea typeface="Calibri"/>
                <a:cs typeface="Times New Roman"/>
              </a:rPr>
              <a:t>Игра «Подсолнухи»</a:t>
            </a:r>
            <a:endParaRPr lang="ru-RU" sz="105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Игроки - подсолнухи стоят в несколько рядов. Один - земледелец, он стоит в стороне и запоминает, кто, где находится. По команде «Солнце! » земледелец уходит, подсолнухи меняются местами. Потом звучит считалка, </a:t>
            </a:r>
            <a:endParaRPr lang="ru-RU" sz="1200" dirty="0" smtClean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Calibri"/>
                <a:cs typeface="Times New Roman"/>
              </a:rPr>
              <a:t>к 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ее окончанию земледелец должен показать, кто как стоял. Считает ведущий:</a:t>
            </a:r>
            <a:endParaRPr lang="ru-RU" sz="105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Calibri"/>
                <a:cs typeface="Times New Roman"/>
              </a:rPr>
              <a:t>           </a:t>
            </a:r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1200" b="1" dirty="0">
                <a:latin typeface="Times New Roman"/>
                <a:ea typeface="Calibri"/>
                <a:cs typeface="Times New Roman"/>
              </a:rPr>
              <a:t>Солнце светит, дождь идет,</a:t>
            </a:r>
            <a:endParaRPr lang="ru-RU" sz="1050" b="1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             Семечко </a:t>
            </a:r>
            <a:r>
              <a:rPr lang="ru-RU" sz="1200" b="1" dirty="0">
                <a:latin typeface="Times New Roman"/>
                <a:ea typeface="Calibri"/>
                <a:cs typeface="Times New Roman"/>
              </a:rPr>
              <a:t>растет, растет.</a:t>
            </a:r>
            <a:endParaRPr lang="ru-RU" sz="1050" b="1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             К </a:t>
            </a:r>
            <a:r>
              <a:rPr lang="ru-RU" sz="1200" b="1" dirty="0">
                <a:latin typeface="Times New Roman"/>
                <a:ea typeface="Calibri"/>
                <a:cs typeface="Times New Roman"/>
              </a:rPr>
              <a:t>солнцу тянется росток,</a:t>
            </a:r>
            <a:endParaRPr lang="ru-RU" sz="1050" b="1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             Тонкий</a:t>
            </a:r>
            <a:r>
              <a:rPr lang="ru-RU" sz="1200" b="1" dirty="0">
                <a:latin typeface="Times New Roman"/>
                <a:ea typeface="Calibri"/>
                <a:cs typeface="Times New Roman"/>
              </a:rPr>
              <a:t>, тонкий стебелек.</a:t>
            </a:r>
            <a:endParaRPr lang="ru-RU" sz="1050" b="1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             Небосвод </a:t>
            </a:r>
            <a:r>
              <a:rPr lang="ru-RU" sz="1200" b="1" dirty="0">
                <a:latin typeface="Times New Roman"/>
                <a:ea typeface="Calibri"/>
                <a:cs typeface="Times New Roman"/>
              </a:rPr>
              <a:t>весь обегая</a:t>
            </a:r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,</a:t>
            </a:r>
          </a:p>
          <a:p>
            <a:pPr>
              <a:spcAft>
                <a:spcPts val="0"/>
              </a:spcAft>
            </a:pPr>
            <a:r>
              <a:rPr lang="ru-RU" sz="1050" b="1" dirty="0" smtClean="0">
                <a:ea typeface="Calibri"/>
                <a:cs typeface="Times New Roman"/>
              </a:rPr>
              <a:t>                 </a:t>
            </a:r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Солнце </a:t>
            </a:r>
            <a:r>
              <a:rPr lang="ru-RU" sz="1200" b="1" dirty="0">
                <a:latin typeface="Times New Roman"/>
                <a:ea typeface="Calibri"/>
                <a:cs typeface="Times New Roman"/>
              </a:rPr>
              <a:t>светит, не моргая.</a:t>
            </a:r>
            <a:endParaRPr lang="ru-RU" sz="1050" b="1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             Земледелец</a:t>
            </a:r>
            <a:r>
              <a:rPr lang="ru-RU" sz="1200" b="1" dirty="0">
                <a:latin typeface="Times New Roman"/>
                <a:ea typeface="Calibri"/>
                <a:cs typeface="Times New Roman"/>
              </a:rPr>
              <a:t>, не зевай,</a:t>
            </a:r>
            <a:endParaRPr lang="ru-RU" sz="1050" b="1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             Перемены </a:t>
            </a:r>
            <a:r>
              <a:rPr lang="ru-RU" sz="1200" b="1" dirty="0">
                <a:latin typeface="Times New Roman"/>
                <a:ea typeface="Calibri"/>
                <a:cs typeface="Times New Roman"/>
              </a:rPr>
              <a:t>отгадай! »</a:t>
            </a:r>
            <a:endParaRPr lang="ru-RU" sz="1050" b="1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978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8062" y="6177394"/>
            <a:ext cx="4095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9367F"/>
                </a:solidFill>
              </a:rPr>
              <a:t>Спасибо за внимание!</a:t>
            </a:r>
            <a:endParaRPr lang="ru-RU" sz="2800" dirty="0">
              <a:solidFill>
                <a:srgbClr val="99367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0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2c974bf0eed8eba85fdaa112f6704b49f8fbc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623</Words>
  <Application>Microsoft Office PowerPoint</Application>
  <PresentationFormat>Экран (4:3)</PresentationFormat>
  <Paragraphs>70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123</cp:lastModifiedBy>
  <cp:revision>27</cp:revision>
  <cp:lastPrinted>2016-03-21T18:43:12Z</cp:lastPrinted>
  <dcterms:created xsi:type="dcterms:W3CDTF">2015-07-03T14:09:28Z</dcterms:created>
  <dcterms:modified xsi:type="dcterms:W3CDTF">2016-03-21T18:50:05Z</dcterms:modified>
</cp:coreProperties>
</file>