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81C281-99E3-402B-BAC4-38B6DD5F9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F70042-B6D4-4FD5-B381-D8C27FED1B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574EF9-D953-4AEB-AD9F-A3E24AB9E6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2831-9337-4840-AF22-DA848534185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B546-8EA6-4846-973B-172BC417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Den Rhein</a:t>
            </a:r>
            <a:r>
              <a:rPr lang="en-US">
                <a:solidFill>
                  <a:schemeClr val="accent2"/>
                </a:solidFill>
              </a:rPr>
              <a:t> entlang</a:t>
            </a: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3077" name="Picture 5" descr="RioRenoFrankfurt"/>
          <p:cNvPicPr>
            <a:picLocks noChangeAspect="1" noChangeArrowheads="1"/>
          </p:cNvPicPr>
          <p:nvPr/>
        </p:nvPicPr>
        <p:blipFill>
          <a:blip r:embed="rId2" cstate="print"/>
          <a:srcRect t="17389" b="5069"/>
          <a:stretch>
            <a:fillRect/>
          </a:stretch>
        </p:blipFill>
        <p:spPr bwMode="auto">
          <a:xfrm rot="-523791">
            <a:off x="323850" y="404813"/>
            <a:ext cx="23764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Rein-_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9403">
            <a:off x="5867400" y="260350"/>
            <a:ext cx="28733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marksburg-braub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6708">
            <a:off x="411163" y="4465638"/>
            <a:ext cx="301466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g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9000">
            <a:off x="5940425" y="4438650"/>
            <a:ext cx="295751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koroleva-vinogradnikov"/>
          <p:cNvPicPr>
            <a:picLocks noChangeAspect="1" noChangeArrowheads="1"/>
          </p:cNvPicPr>
          <p:nvPr/>
        </p:nvPicPr>
        <p:blipFill>
          <a:blip r:embed="rId6" cstate="print"/>
          <a:srcRect l="14682" t="14395" b="2959"/>
          <a:stretch>
            <a:fillRect/>
          </a:stretch>
        </p:blipFill>
        <p:spPr bwMode="auto">
          <a:xfrm>
            <a:off x="3851275" y="3644900"/>
            <a:ext cx="1587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IMG7937"/>
          <p:cNvPicPr>
            <a:picLocks noChangeAspect="1" noChangeArrowheads="1"/>
          </p:cNvPicPr>
          <p:nvPr/>
        </p:nvPicPr>
        <p:blipFill>
          <a:blip r:embed="rId7" cstate="print"/>
          <a:srcRect b="4750"/>
          <a:stretch>
            <a:fillRect/>
          </a:stretch>
        </p:blipFill>
        <p:spPr bwMode="auto">
          <a:xfrm>
            <a:off x="7164388" y="2924175"/>
            <a:ext cx="1757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dc1b7fc2c3289a24b9cb44ef2a0d6483_1"/>
          <p:cNvPicPr>
            <a:picLocks noChangeAspect="1" noChangeArrowheads="1"/>
          </p:cNvPicPr>
          <p:nvPr/>
        </p:nvPicPr>
        <p:blipFill>
          <a:blip r:embed="rId8" cstate="print"/>
          <a:srcRect l="18170" r="9085"/>
          <a:stretch>
            <a:fillRect/>
          </a:stretch>
        </p:blipFill>
        <p:spPr bwMode="auto">
          <a:xfrm>
            <a:off x="250825" y="2420938"/>
            <a:ext cx="17287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d6972e98ea75"/>
          <p:cNvPicPr>
            <a:picLocks noChangeAspect="1" noChangeArrowheads="1"/>
          </p:cNvPicPr>
          <p:nvPr/>
        </p:nvPicPr>
        <p:blipFill>
          <a:blip r:embed="rId9" cstate="print"/>
          <a:srcRect b="3894"/>
          <a:stretch>
            <a:fillRect/>
          </a:stretch>
        </p:blipFill>
        <p:spPr bwMode="auto">
          <a:xfrm>
            <a:off x="2916238" y="188913"/>
            <a:ext cx="2663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10" y="21431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 Rhein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entlang</a:t>
            </a:r>
            <a:endParaRPr kumimoji="0" lang="ru-RU" sz="4400" b="0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in-_7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871788"/>
            <a:ext cx="4762500" cy="3571875"/>
          </a:xfrm>
          <a:noFill/>
          <a:ln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963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</a:rPr>
              <a:t>Fachwerkfassaden</a:t>
            </a:r>
            <a:r>
              <a:rPr lang="en-US" sz="3200" b="1" dirty="0">
                <a:solidFill>
                  <a:schemeClr val="accent2"/>
                </a:solidFill>
              </a:rPr>
              <a:t>     </a:t>
            </a: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                                               </a:t>
            </a:r>
            <a:r>
              <a:rPr lang="en-US" sz="3200" b="1" dirty="0" smtClean="0">
                <a:solidFill>
                  <a:schemeClr val="accent2"/>
                </a:solidFill>
              </a:rPr>
              <a:t>        </a:t>
            </a:r>
            <a:r>
              <a:rPr lang="en-US" sz="3200" b="1" dirty="0" err="1" smtClean="0">
                <a:solidFill>
                  <a:schemeClr val="accent2"/>
                </a:solidFill>
              </a:rPr>
              <a:t>Bürgerhäuser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5128" name="Picture 8" descr="CIMG79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511"/>
          <a:stretch>
            <a:fillRect/>
          </a:stretch>
        </p:blipFill>
        <p:spPr>
          <a:xfrm>
            <a:off x="5135563" y="333375"/>
            <a:ext cx="3659187" cy="4608513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CIMG78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63"/>
          <a:stretch>
            <a:fillRect/>
          </a:stretch>
        </p:blipFill>
        <p:spPr>
          <a:xfrm>
            <a:off x="1258888" y="260350"/>
            <a:ext cx="6877050" cy="4865688"/>
          </a:xfrm>
          <a:noFill/>
          <a:ln/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3850" y="5300663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</a:rPr>
              <a:t>      Malerische Städte</a:t>
            </a:r>
            <a:endParaRPr lang="ru-RU" sz="6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358900"/>
            <a:ext cx="7062788" cy="5297488"/>
          </a:xfrm>
          <a:noFill/>
          <a:ln/>
        </p:spPr>
      </p:pic>
      <p:pic>
        <p:nvPicPr>
          <p:cNvPr id="7175" name="Picture 7" descr="koroleva-vinogradnik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682" t="14395" b="2959"/>
          <a:stretch>
            <a:fillRect/>
          </a:stretch>
        </p:blipFill>
        <p:spPr>
          <a:xfrm>
            <a:off x="323850" y="260350"/>
            <a:ext cx="2379663" cy="3240088"/>
          </a:xfrm>
          <a:noFill/>
          <a:ln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916238" y="549275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Das sind </a:t>
            </a:r>
            <a:r>
              <a:rPr lang="en-US" sz="4000" b="1">
                <a:solidFill>
                  <a:schemeClr val="accent2"/>
                </a:solidFill>
              </a:rPr>
              <a:t>Weinterrassen</a:t>
            </a:r>
            <a:endParaRPr lang="ru-RU" sz="4000" b="1">
              <a:solidFill>
                <a:schemeClr val="accent2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 rot="-720688">
            <a:off x="0" y="36449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Comic Sans MS" pitchFamily="66" charset="0"/>
              </a:rPr>
              <a:t>Weintraube</a:t>
            </a:r>
            <a:endParaRPr lang="ru-RU" sz="2400" b="1">
              <a:solidFill>
                <a:schemeClr val="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einrich He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-6000"/>
          </a:blip>
          <a:srcRect/>
          <a:stretch>
            <a:fillRect/>
          </a:stretch>
        </p:blipFill>
        <p:spPr>
          <a:xfrm>
            <a:off x="4441825" y="765175"/>
            <a:ext cx="3735388" cy="4895850"/>
          </a:xfrm>
          <a:noFill/>
          <a:ln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5650" y="2603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                                      </a:t>
            </a:r>
            <a:r>
              <a:rPr lang="en-US" sz="2400">
                <a:solidFill>
                  <a:schemeClr val="hlink"/>
                </a:solidFill>
              </a:rPr>
              <a:t>Der deutsche Dichter</a:t>
            </a:r>
            <a:endParaRPr lang="ru-RU" sz="4000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95288" y="476250"/>
            <a:ext cx="417671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  <a:p>
            <a:pPr>
              <a:spcBef>
                <a:spcPct val="50000"/>
              </a:spcBef>
            </a:pPr>
            <a:r>
              <a:rPr lang="en-US" sz="3600"/>
              <a:t>   </a:t>
            </a:r>
            <a:r>
              <a:rPr lang="en-US" sz="3600">
                <a:solidFill>
                  <a:schemeClr val="accent2"/>
                </a:solidFill>
              </a:rPr>
              <a:t>Viele Dichter, Maler und Musiker       haben </a:t>
            </a:r>
            <a:r>
              <a:rPr lang="en-US" sz="3600" b="1">
                <a:solidFill>
                  <a:schemeClr val="accent2"/>
                </a:solidFill>
              </a:rPr>
              <a:t>den Rhein</a:t>
            </a:r>
            <a:r>
              <a:rPr lang="en-US" sz="3600">
                <a:solidFill>
                  <a:schemeClr val="accent2"/>
                </a:solidFill>
              </a:rPr>
              <a:t>   in der ganzen    </a:t>
            </a:r>
            <a:r>
              <a:rPr lang="ru-RU" sz="3600">
                <a:solidFill>
                  <a:schemeClr val="accent2"/>
                </a:solidFill>
              </a:rPr>
              <a:t>     </a:t>
            </a:r>
            <a:r>
              <a:rPr lang="en-US" sz="3600">
                <a:solidFill>
                  <a:schemeClr val="accent2"/>
                </a:solidFill>
              </a:rPr>
              <a:t>       Welt berühmt gemacht.</a:t>
            </a:r>
            <a:endParaRPr lang="ru-RU" sz="3600">
              <a:solidFill>
                <a:schemeClr val="accent2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95288" y="5734050"/>
            <a:ext cx="842486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solidFill>
                  <a:schemeClr val="accent2"/>
                </a:solidFill>
              </a:rPr>
              <a:t>                       </a:t>
            </a:r>
            <a:r>
              <a:rPr lang="en-US" sz="4800" i="1">
                <a:solidFill>
                  <a:schemeClr val="hlink"/>
                </a:solidFill>
              </a:rPr>
              <a:t>Heinrich Heine</a:t>
            </a:r>
            <a:endParaRPr lang="ru-RU" sz="4800" i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ru-RU"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    Es gibt viele Sagen und Legenden.</a:t>
            </a:r>
            <a:endParaRPr lang="ru-RU" sz="3600">
              <a:solidFill>
                <a:schemeClr val="accent2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59338" y="1916113"/>
            <a:ext cx="38893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«</a:t>
            </a:r>
            <a:r>
              <a:rPr lang="en-US" sz="3200">
                <a:solidFill>
                  <a:schemeClr val="accent2"/>
                </a:solidFill>
                <a:latin typeface="Monotype Corsiva" pitchFamily="66" charset="0"/>
              </a:rPr>
              <a:t>Die schönste Jungfrau sitzet</a:t>
            </a:r>
          </a:p>
          <a:p>
            <a:r>
              <a:rPr lang="en-US" sz="3200">
                <a:solidFill>
                  <a:schemeClr val="accent2"/>
                </a:solidFill>
                <a:latin typeface="Monotype Corsiva" pitchFamily="66" charset="0"/>
              </a:rPr>
              <a:t>Dort oben wunderbar,</a:t>
            </a:r>
          </a:p>
          <a:p>
            <a:r>
              <a:rPr lang="en-US" sz="3200">
                <a:solidFill>
                  <a:schemeClr val="accent2"/>
                </a:solidFill>
                <a:latin typeface="Monotype Corsiva" pitchFamily="66" charset="0"/>
              </a:rPr>
              <a:t>Ihr goldnes Geschmeide blitzet,</a:t>
            </a:r>
          </a:p>
          <a:p>
            <a:r>
              <a:rPr lang="en-US" sz="3200">
                <a:solidFill>
                  <a:schemeClr val="accent2"/>
                </a:solidFill>
                <a:latin typeface="Monotype Corsiva" pitchFamily="66" charset="0"/>
              </a:rPr>
              <a:t>Sie kämmt ihr goldenes Haar.</a:t>
            </a: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80063" y="5516563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        </a:t>
            </a:r>
            <a:r>
              <a:rPr lang="en-US">
                <a:solidFill>
                  <a:schemeClr val="accent2"/>
                </a:solidFill>
              </a:rPr>
              <a:t>H.Heine</a:t>
            </a: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9227" name="Picture 11" descr="Cкала Лореле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12000"/>
          </a:blip>
          <a:srcRect r="8339"/>
          <a:stretch>
            <a:fillRect/>
          </a:stretch>
        </p:blipFill>
        <p:spPr>
          <a:xfrm>
            <a:off x="179388" y="3402013"/>
            <a:ext cx="3960812" cy="3243262"/>
          </a:xfrm>
          <a:noFill/>
          <a:ln/>
        </p:spPr>
      </p:pic>
      <p:pic>
        <p:nvPicPr>
          <p:cNvPr id="9220" name="Picture 4" descr="dc1b7fc2c3289a24b9cb44ef2a0d6483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3502" r="16249"/>
          <a:stretch>
            <a:fillRect/>
          </a:stretch>
        </p:blipFill>
        <p:spPr>
          <a:xfrm>
            <a:off x="1793875" y="1125538"/>
            <a:ext cx="2824163" cy="3455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Rhein am Bas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70163">
            <a:off x="468313" y="620713"/>
            <a:ext cx="3325812" cy="2185987"/>
          </a:xfrm>
          <a:noFill/>
          <a:ln/>
        </p:spPr>
      </p:pic>
      <p:pic>
        <p:nvPicPr>
          <p:cNvPr id="25607" name="Picture 7" descr="Stadt am Rhe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627211">
            <a:off x="5795963" y="620713"/>
            <a:ext cx="2914650" cy="2185987"/>
          </a:xfrm>
          <a:noFill/>
          <a:ln/>
        </p:spPr>
      </p:pic>
      <p:pic>
        <p:nvPicPr>
          <p:cNvPr id="25610" name="Picture 10" descr="d6972e98ea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3894"/>
          <a:stretch>
            <a:fillRect/>
          </a:stretch>
        </p:blipFill>
        <p:spPr>
          <a:xfrm>
            <a:off x="323850" y="3716338"/>
            <a:ext cx="2916238" cy="2187575"/>
          </a:xfrm>
          <a:noFill/>
          <a:ln/>
        </p:spPr>
      </p:pic>
      <p:pic>
        <p:nvPicPr>
          <p:cNvPr id="25613" name="Picture 13" descr="ger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888" y="3716338"/>
            <a:ext cx="2916237" cy="2187575"/>
          </a:xfrm>
          <a:noFill/>
          <a:ln/>
        </p:spPr>
      </p:pic>
      <p:pic>
        <p:nvPicPr>
          <p:cNvPr id="25616" name="Picture 16" descr="RioRenoFrankfurt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6" cstate="print"/>
          <a:srcRect t="17389" b="5069"/>
          <a:stretch>
            <a:fillRect/>
          </a:stretch>
        </p:blipFill>
        <p:spPr>
          <a:xfrm>
            <a:off x="3203575" y="274638"/>
            <a:ext cx="2736850" cy="2022475"/>
          </a:xfrm>
          <a:noFill/>
          <a:ln/>
        </p:spPr>
      </p:pic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900113" y="30686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  Willkommen an den Rhein!</a:t>
            </a:r>
            <a:endParaRPr lang="ru-RU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5618" name="Picture 18" descr="CIMG7879"/>
          <p:cNvPicPr>
            <a:picLocks noChangeAspect="1" noChangeArrowheads="1"/>
          </p:cNvPicPr>
          <p:nvPr/>
        </p:nvPicPr>
        <p:blipFill>
          <a:blip r:embed="rId7" cstate="print"/>
          <a:srcRect b="5663"/>
          <a:stretch>
            <a:fillRect/>
          </a:stretch>
        </p:blipFill>
        <p:spPr bwMode="auto">
          <a:xfrm>
            <a:off x="2987675" y="4292600"/>
            <a:ext cx="3311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hein am Base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8763" y="1200150"/>
            <a:ext cx="6086475" cy="4000500"/>
          </a:xfrm>
          <a:noFill/>
          <a:ln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5040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Der Rhein -</a:t>
            </a:r>
            <a:r>
              <a:rPr lang="en-US"/>
              <a:t> </a:t>
            </a:r>
            <a:endParaRPr lang="ru-RU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5516563"/>
            <a:ext cx="842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der gröβte deutsche Fluβ</a:t>
            </a:r>
            <a:endParaRPr lang="ru-RU"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tadt am Rhe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1" t="2568" r="2910" b="2939"/>
          <a:stretch>
            <a:fillRect/>
          </a:stretch>
        </p:blipFill>
        <p:spPr>
          <a:xfrm>
            <a:off x="1908175" y="188913"/>
            <a:ext cx="6985000" cy="5256212"/>
          </a:xfrm>
          <a:noFill/>
          <a:ln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0825" y="5589588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Der Rhein kommt aus der Schweiz.</a:t>
            </a:r>
            <a:endParaRPr lang="ru-RU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-252413" y="6718"/>
            <a:ext cx="1001395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   </a:t>
            </a:r>
            <a:r>
              <a:rPr lang="en-US" sz="4800" dirty="0" err="1">
                <a:solidFill>
                  <a:schemeClr val="accent2"/>
                </a:solidFill>
              </a:rPr>
              <a:t>Er</a:t>
            </a:r>
            <a:r>
              <a:rPr lang="en-US" sz="4800" dirty="0">
                <a:solidFill>
                  <a:schemeClr val="accent2"/>
                </a:solidFill>
              </a:rPr>
              <a:t> </a:t>
            </a:r>
            <a:r>
              <a:rPr lang="en-US" sz="4800" dirty="0" err="1">
                <a:solidFill>
                  <a:schemeClr val="accent2"/>
                </a:solidFill>
              </a:rPr>
              <a:t>flieβt</a:t>
            </a:r>
            <a:r>
              <a:rPr lang="en-US" sz="4800" dirty="0">
                <a:solidFill>
                  <a:schemeClr val="accent2"/>
                </a:solidFill>
              </a:rPr>
              <a:t> an </a:t>
            </a:r>
          </a:p>
          <a:p>
            <a:r>
              <a:rPr lang="en-US" sz="5400" b="1" dirty="0">
                <a:solidFill>
                  <a:schemeClr val="accent2"/>
                </a:solidFill>
              </a:rPr>
              <a:t>                                 </a:t>
            </a:r>
          </a:p>
          <a:p>
            <a:endParaRPr lang="en-US" sz="5400" b="1" dirty="0">
              <a:solidFill>
                <a:schemeClr val="accent2"/>
              </a:solidFill>
            </a:endParaRPr>
          </a:p>
          <a:p>
            <a:endParaRPr lang="en-US" sz="5400" b="1" dirty="0">
              <a:solidFill>
                <a:schemeClr val="accent2"/>
              </a:solidFill>
            </a:endParaRPr>
          </a:p>
          <a:p>
            <a:endParaRPr lang="en-US" sz="5400" b="1" dirty="0">
              <a:solidFill>
                <a:schemeClr val="accent2"/>
              </a:solidFill>
            </a:endParaRPr>
          </a:p>
          <a:p>
            <a:r>
              <a:rPr lang="en-US" sz="5400" b="1" dirty="0">
                <a:solidFill>
                  <a:schemeClr val="accent2"/>
                </a:solidFill>
              </a:rPr>
              <a:t>                                     </a:t>
            </a:r>
          </a:p>
          <a:p>
            <a:endParaRPr lang="en-US" sz="5400" b="1" dirty="0">
              <a:solidFill>
                <a:schemeClr val="accent2"/>
              </a:solidFill>
            </a:endParaRPr>
          </a:p>
          <a:p>
            <a:r>
              <a:rPr lang="en-US" sz="4800" dirty="0">
                <a:solidFill>
                  <a:schemeClr val="accent2"/>
                </a:solidFill>
              </a:rPr>
              <a:t>                                           </a:t>
            </a:r>
            <a:r>
              <a:rPr lang="en-US" sz="4800" dirty="0" smtClean="0">
                <a:solidFill>
                  <a:schemeClr val="accent2"/>
                </a:solidFill>
              </a:rPr>
              <a:t>          </a:t>
            </a:r>
            <a:r>
              <a:rPr lang="en-US" sz="4800" dirty="0" err="1" smtClean="0">
                <a:solidFill>
                  <a:schemeClr val="accent2"/>
                </a:solidFill>
              </a:rPr>
              <a:t>vorbei</a:t>
            </a:r>
            <a:r>
              <a:rPr lang="en-US" sz="48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39941" name="Picture 5" descr="Kol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7120" r="43927"/>
          <a:stretch>
            <a:fillRect/>
          </a:stretch>
        </p:blipFill>
        <p:spPr>
          <a:xfrm>
            <a:off x="323528" y="3573016"/>
            <a:ext cx="4038600" cy="2816225"/>
          </a:xfrm>
          <a:noFill/>
          <a:ln/>
        </p:spPr>
      </p:pic>
      <p:pic>
        <p:nvPicPr>
          <p:cNvPr id="39943" name="Picture 7" descr="Бон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13678" r="8522" b="13579"/>
          <a:stretch>
            <a:fillRect/>
          </a:stretch>
        </p:blipFill>
        <p:spPr>
          <a:xfrm>
            <a:off x="5219700" y="2565400"/>
            <a:ext cx="3648075" cy="3095625"/>
          </a:xfrm>
          <a:noFill/>
          <a:ln/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95288" y="3716338"/>
            <a:ext cx="1944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Köln </a:t>
            </a:r>
            <a:endParaRPr lang="ru-RU" sz="480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877050" y="3357563"/>
            <a:ext cx="1800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Bonn</a:t>
            </a:r>
            <a:endParaRPr lang="ru-RU" sz="5400">
              <a:solidFill>
                <a:schemeClr val="bg1"/>
              </a:solidFill>
            </a:endParaRPr>
          </a:p>
        </p:txBody>
      </p:sp>
      <p:pic>
        <p:nvPicPr>
          <p:cNvPr id="39948" name="Picture 12" descr="Маин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88913"/>
            <a:ext cx="3816350" cy="2454275"/>
          </a:xfrm>
          <a:prstGeom prst="rect">
            <a:avLst/>
          </a:prstGeom>
          <a:noFill/>
        </p:spPr>
      </p:pic>
      <p:pic>
        <p:nvPicPr>
          <p:cNvPr id="39951" name="Picture 15" descr="Дюссельдорф"/>
          <p:cNvPicPr>
            <a:picLocks noChangeAspect="1" noChangeArrowheads="1"/>
          </p:cNvPicPr>
          <p:nvPr/>
        </p:nvPicPr>
        <p:blipFill>
          <a:blip r:embed="rId5" cstate="print"/>
          <a:srcRect t="25653"/>
          <a:stretch>
            <a:fillRect/>
          </a:stretch>
        </p:blipFill>
        <p:spPr bwMode="auto">
          <a:xfrm>
            <a:off x="2987824" y="4509120"/>
            <a:ext cx="3960812" cy="2208213"/>
          </a:xfrm>
          <a:prstGeom prst="rect">
            <a:avLst/>
          </a:prstGeom>
          <a:noFill/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003800" y="18891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Mainz</a:t>
            </a:r>
            <a:endParaRPr lang="ru-RU" sz="3600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4643438" y="4941888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</a:t>
            </a:r>
            <a:r>
              <a:rPr lang="en-US" sz="2400" b="1">
                <a:solidFill>
                  <a:schemeClr val="bg1"/>
                </a:solidFill>
              </a:rPr>
              <a:t>Düsseldorf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39956" name="Picture 20" descr="Strasbourg-873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55650" y="765175"/>
            <a:ext cx="3960813" cy="2684463"/>
          </a:xfrm>
          <a:noFill/>
          <a:ln/>
        </p:spPr>
      </p:pic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692275" y="2852738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       Straβburg</a:t>
            </a:r>
            <a:endParaRPr 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6972e98ea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94"/>
          <a:stretch>
            <a:fillRect/>
          </a:stretch>
        </p:blipFill>
        <p:spPr>
          <a:xfrm>
            <a:off x="1187450" y="260350"/>
            <a:ext cx="6832600" cy="4926013"/>
          </a:xfrm>
          <a:noFill/>
          <a:ln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3850" y="5373688"/>
            <a:ext cx="8496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     Für Millionen Menschen kommt     </a:t>
            </a:r>
            <a:r>
              <a:rPr lang="en-US" sz="4000" b="1">
                <a:solidFill>
                  <a:schemeClr val="accent2"/>
                </a:solidFill>
              </a:rPr>
              <a:t>das Trinkwasser</a:t>
            </a:r>
            <a:r>
              <a:rPr lang="en-US" sz="4000">
                <a:solidFill>
                  <a:schemeClr val="accent2"/>
                </a:solidFill>
              </a:rPr>
              <a:t> aus dem Rhein.</a:t>
            </a:r>
            <a:endParaRPr lang="ru-RU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Die Landschaft am Rhein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        ist sehr attraktiv.</a:t>
            </a:r>
            <a:endParaRPr lang="ru-RU" sz="2400" b="1">
              <a:solidFill>
                <a:schemeClr val="accent2"/>
              </a:solidFill>
            </a:endParaRPr>
          </a:p>
        </p:txBody>
      </p:sp>
      <p:pic>
        <p:nvPicPr>
          <p:cNvPr id="46085" name="Picture 5" descr="600372-oberwesel-rhein-600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1384"/>
          <a:stretch>
            <a:fillRect/>
          </a:stretch>
        </p:blipFill>
        <p:spPr>
          <a:xfrm>
            <a:off x="250825" y="2962275"/>
            <a:ext cx="3816350" cy="3640138"/>
          </a:xfrm>
          <a:noFill/>
          <a:ln/>
        </p:spPr>
      </p:pic>
      <p:pic>
        <p:nvPicPr>
          <p:cNvPr id="46087" name="Picture 7" descr="r45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>
          <a:xfrm>
            <a:off x="4284663" y="142875"/>
            <a:ext cx="4391025" cy="2787650"/>
          </a:xfrm>
          <a:noFill/>
          <a:ln/>
        </p:spPr>
      </p:pic>
      <p:pic>
        <p:nvPicPr>
          <p:cNvPr id="46094" name="Picture 14" descr="1212275223_i-5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/>
          </a:blip>
          <a:srcRect/>
          <a:stretch>
            <a:fillRect/>
          </a:stretch>
        </p:blipFill>
        <p:spPr>
          <a:xfrm>
            <a:off x="4643438" y="3119438"/>
            <a:ext cx="4254500" cy="320675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84888" y="1628775"/>
            <a:ext cx="28082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43213" y="4652963"/>
            <a:ext cx="576103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«</a:t>
            </a:r>
            <a:r>
              <a:rPr lang="en-US" sz="2800">
                <a:solidFill>
                  <a:schemeClr val="accent2"/>
                </a:solidFill>
              </a:rPr>
              <a:t>Die Luft ist kühl und es dunkelt,</a:t>
            </a:r>
          </a:p>
          <a:p>
            <a:r>
              <a:rPr lang="en-US" sz="2800">
                <a:solidFill>
                  <a:schemeClr val="accent2"/>
                </a:solidFill>
              </a:rPr>
              <a:t>Und ruhig flieβt </a:t>
            </a:r>
            <a:r>
              <a:rPr lang="en-US" sz="2800" b="1">
                <a:solidFill>
                  <a:schemeClr val="accent2"/>
                </a:solidFill>
              </a:rPr>
              <a:t>der Rhein</a:t>
            </a:r>
            <a:r>
              <a:rPr lang="en-US" sz="2800">
                <a:solidFill>
                  <a:schemeClr val="accent2"/>
                </a:solidFill>
              </a:rPr>
              <a:t>;</a:t>
            </a:r>
          </a:p>
          <a:p>
            <a:r>
              <a:rPr lang="en-US" sz="2800">
                <a:solidFill>
                  <a:schemeClr val="accent2"/>
                </a:solidFill>
              </a:rPr>
              <a:t>Der Gipfel des Berges funkelt</a:t>
            </a:r>
          </a:p>
          <a:p>
            <a:r>
              <a:rPr lang="en-US" sz="2800">
                <a:solidFill>
                  <a:schemeClr val="accent2"/>
                </a:solidFill>
              </a:rPr>
              <a:t>Im Abendsonnenschein.</a:t>
            </a:r>
            <a:r>
              <a:rPr lang="ru-RU" sz="2800">
                <a:solidFill>
                  <a:schemeClr val="accent2"/>
                </a:solidFill>
              </a:rPr>
              <a:t>»</a:t>
            </a:r>
          </a:p>
          <a:p>
            <a:r>
              <a:rPr lang="ru-RU" sz="2800">
                <a:solidFill>
                  <a:schemeClr val="accent2"/>
                </a:solidFill>
              </a:rPr>
              <a:t>                                         </a:t>
            </a:r>
            <a:r>
              <a:rPr lang="ru-RU">
                <a:solidFill>
                  <a:schemeClr val="accent2"/>
                </a:solidFill>
              </a:rPr>
              <a:t>(</a:t>
            </a:r>
            <a:r>
              <a:rPr lang="en-US">
                <a:solidFill>
                  <a:schemeClr val="accent2"/>
                </a:solidFill>
              </a:rPr>
              <a:t>H.Heine)</a:t>
            </a: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4106" name="Picture 10" descr="1212275223_i-50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468313" y="109538"/>
            <a:ext cx="6048375" cy="4556125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rksburg-brauba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646" r="9743"/>
          <a:stretch>
            <a:fillRect/>
          </a:stretch>
        </p:blipFill>
        <p:spPr>
          <a:xfrm>
            <a:off x="468313" y="1341438"/>
            <a:ext cx="4176712" cy="3937000"/>
          </a:xfrm>
          <a:noFill/>
          <a:ln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5734050"/>
            <a:ext cx="8135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Am Rhein kann man alte </a:t>
            </a:r>
            <a:r>
              <a:rPr lang="en-US" sz="3200" b="1">
                <a:solidFill>
                  <a:schemeClr val="accent2"/>
                </a:solidFill>
              </a:rPr>
              <a:t>Burgen</a:t>
            </a:r>
            <a:r>
              <a:rPr lang="en-US" sz="3200">
                <a:solidFill>
                  <a:schemeClr val="accent2"/>
                </a:solidFill>
              </a:rPr>
              <a:t> sehen.</a:t>
            </a:r>
            <a:endParaRPr lang="ru-RU" sz="3200">
              <a:solidFill>
                <a:schemeClr val="accent2"/>
              </a:solidFill>
            </a:endParaRPr>
          </a:p>
        </p:txBody>
      </p:sp>
      <p:pic>
        <p:nvPicPr>
          <p:cNvPr id="6152" name="Picture 8" descr="4nzck8g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692" r="9081"/>
          <a:stretch>
            <a:fillRect/>
          </a:stretch>
        </p:blipFill>
        <p:spPr>
          <a:xfrm>
            <a:off x="4859338" y="476250"/>
            <a:ext cx="4105275" cy="3836988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церкв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4243" r="23965"/>
          <a:stretch>
            <a:fillRect/>
          </a:stretch>
        </p:blipFill>
        <p:spPr>
          <a:xfrm>
            <a:off x="250825" y="260350"/>
            <a:ext cx="4897438" cy="3819525"/>
          </a:xfrm>
          <a:noFill/>
          <a:ln/>
        </p:spPr>
      </p:pic>
      <p:pic>
        <p:nvPicPr>
          <p:cNvPr id="52230" name="Picture 6" descr="замки рей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273" r="8447" b="12671"/>
          <a:stretch>
            <a:fillRect/>
          </a:stretch>
        </p:blipFill>
        <p:spPr>
          <a:xfrm>
            <a:off x="4067175" y="2601913"/>
            <a:ext cx="4897438" cy="3995737"/>
          </a:xfrm>
          <a:noFill/>
          <a:ln/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364163" y="260350"/>
            <a:ext cx="36004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 b="1">
                <a:solidFill>
                  <a:schemeClr val="accent2"/>
                </a:solidFill>
              </a:rPr>
              <a:t>- Romantische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               Kirchen</a:t>
            </a:r>
            <a:endParaRPr lang="ru-RU" sz="3200" b="1">
              <a:solidFill>
                <a:schemeClr val="accent2"/>
              </a:solidFill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50825" y="4868863"/>
            <a:ext cx="367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   Schlösser -</a:t>
            </a:r>
            <a:endParaRPr lang="ru-RU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174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Den Rhein entlang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Rhein entlang</dc:title>
  <dc:creator>Admin</dc:creator>
  <cp:lastModifiedBy>Admin</cp:lastModifiedBy>
  <cp:revision>2</cp:revision>
  <dcterms:created xsi:type="dcterms:W3CDTF">2013-09-09T17:18:28Z</dcterms:created>
  <dcterms:modified xsi:type="dcterms:W3CDTF">2015-04-16T13:39:15Z</dcterms:modified>
</cp:coreProperties>
</file>