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256" r:id="rId2"/>
    <p:sldId id="257" r:id="rId3"/>
    <p:sldId id="258" r:id="rId4"/>
    <p:sldId id="312" r:id="rId5"/>
    <p:sldId id="269" r:id="rId6"/>
    <p:sldId id="293" r:id="rId7"/>
    <p:sldId id="259" r:id="rId8"/>
    <p:sldId id="294" r:id="rId9"/>
    <p:sldId id="260" r:id="rId10"/>
    <p:sldId id="261" r:id="rId11"/>
    <p:sldId id="262" r:id="rId12"/>
    <p:sldId id="263" r:id="rId13"/>
    <p:sldId id="264" r:id="rId14"/>
    <p:sldId id="265" r:id="rId15"/>
    <p:sldId id="295" r:id="rId16"/>
    <p:sldId id="266" r:id="rId17"/>
    <p:sldId id="267" r:id="rId18"/>
    <p:sldId id="268" r:id="rId19"/>
    <p:sldId id="296" r:id="rId20"/>
    <p:sldId id="285" r:id="rId21"/>
    <p:sldId id="287" r:id="rId22"/>
    <p:sldId id="288" r:id="rId23"/>
    <p:sldId id="290" r:id="rId24"/>
    <p:sldId id="291" r:id="rId25"/>
    <p:sldId id="283" r:id="rId26"/>
    <p:sldId id="273" r:id="rId27"/>
    <p:sldId id="274" r:id="rId28"/>
    <p:sldId id="276" r:id="rId29"/>
    <p:sldId id="277" r:id="rId30"/>
    <p:sldId id="279" r:id="rId31"/>
    <p:sldId id="280" r:id="rId32"/>
    <p:sldId id="305" r:id="rId33"/>
    <p:sldId id="306" r:id="rId34"/>
    <p:sldId id="307" r:id="rId35"/>
    <p:sldId id="308" r:id="rId36"/>
    <p:sldId id="309" r:id="rId37"/>
    <p:sldId id="310" r:id="rId38"/>
    <p:sldId id="311" r:id="rId39"/>
    <p:sldId id="300" r:id="rId40"/>
    <p:sldId id="303" r:id="rId41"/>
    <p:sldId id="304" r:id="rId42"/>
    <p:sldId id="302" r:id="rId43"/>
    <p:sldId id="298" r:id="rId44"/>
    <p:sldId id="297" r:id="rId45"/>
    <p:sldId id="299" r:id="rId46"/>
    <p:sldId id="301" r:id="rId47"/>
    <p:sldId id="281" r:id="rId48"/>
    <p:sldId id="282" r:id="rId4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0" d="100"/>
          <a:sy n="40" d="100"/>
        </p:scale>
        <p:origin x="-118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да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свет нужен планете</c:v>
                </c:pt>
                <c:pt idx="1">
                  <c:v>энергия будет вечно</c:v>
                </c:pt>
                <c:pt idx="2">
                  <c:v>надо ли экономить</c:v>
                </c:pt>
                <c:pt idx="3">
                  <c:v>ты экономишь?</c:v>
                </c:pt>
                <c:pt idx="4">
                  <c:v>Откуда энергия?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 formatCode="0%">
                  <c:v>0.93</c:v>
                </c:pt>
                <c:pt idx="1">
                  <c:v>37</c:v>
                </c:pt>
                <c:pt idx="2">
                  <c:v>62</c:v>
                </c:pt>
                <c:pt idx="3">
                  <c:v>19</c:v>
                </c:pt>
                <c:pt idx="4">
                  <c:v>68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наверное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свет нужен планете</c:v>
                </c:pt>
                <c:pt idx="1">
                  <c:v>энергия будет вечно</c:v>
                </c:pt>
                <c:pt idx="2">
                  <c:v>надо ли экономить</c:v>
                </c:pt>
                <c:pt idx="3">
                  <c:v>ты экономишь?</c:v>
                </c:pt>
                <c:pt idx="4">
                  <c:v>Откуда энергия?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 formatCode="0%">
                  <c:v>7.0000000000000034E-2</c:v>
                </c:pt>
                <c:pt idx="1">
                  <c:v>26</c:v>
                </c:pt>
                <c:pt idx="2">
                  <c:v>22</c:v>
                </c:pt>
                <c:pt idx="3">
                  <c:v>31</c:v>
                </c:pt>
                <c:pt idx="4">
                  <c:v>25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нет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свет нужен планете</c:v>
                </c:pt>
                <c:pt idx="1">
                  <c:v>энергия будет вечно</c:v>
                </c:pt>
                <c:pt idx="2">
                  <c:v>надо ли экономить</c:v>
                </c:pt>
                <c:pt idx="3">
                  <c:v>ты экономишь?</c:v>
                </c:pt>
                <c:pt idx="4">
                  <c:v>Откуда энергия?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0</c:v>
                </c:pt>
                <c:pt idx="1">
                  <c:v>37</c:v>
                </c:pt>
                <c:pt idx="2">
                  <c:v>16</c:v>
                </c:pt>
                <c:pt idx="3">
                  <c:v>50</c:v>
                </c:pt>
                <c:pt idx="4">
                  <c:v>7</c:v>
                </c:pt>
              </c:numCache>
            </c:numRef>
          </c:val>
        </c:ser>
        <c:shape val="cone"/>
        <c:axId val="92746880"/>
        <c:axId val="92748416"/>
        <c:axId val="0"/>
      </c:bar3DChart>
      <c:catAx>
        <c:axId val="92746880"/>
        <c:scaling>
          <c:orientation val="minMax"/>
        </c:scaling>
        <c:axPos val="b"/>
        <c:tickLblPos val="nextTo"/>
        <c:crossAx val="92748416"/>
        <c:crosses val="autoZero"/>
        <c:auto val="1"/>
        <c:lblAlgn val="ctr"/>
        <c:lblOffset val="100"/>
      </c:catAx>
      <c:valAx>
        <c:axId val="92748416"/>
        <c:scaling>
          <c:orientation val="minMax"/>
        </c:scaling>
        <c:axPos val="l"/>
        <c:majorGridlines/>
        <c:numFmt formatCode="0%" sourceLinked="1"/>
        <c:tickLblPos val="nextTo"/>
        <c:crossAx val="92746880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9CC0F1-02D0-4135-9517-B08968BB70E5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528196-D20D-4866-AF41-F10F4FC0D08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0969C-CE37-49B5-B4FC-814AEFA83F08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0969C-CE37-49B5-B4FC-814AEFA83F08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0969C-CE37-49B5-B4FC-814AEFA83F08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10205-9876-40BA-B1D9-80ABFCD99271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BFB48-3F46-48EC-B224-8C50B57AA7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10205-9876-40BA-B1D9-80ABFCD99271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BFB48-3F46-48EC-B224-8C50B57AA7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10205-9876-40BA-B1D9-80ABFCD99271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BFB48-3F46-48EC-B224-8C50B57AA7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10205-9876-40BA-B1D9-80ABFCD99271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BFB48-3F46-48EC-B224-8C50B57AA7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10205-9876-40BA-B1D9-80ABFCD99271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BFB48-3F46-48EC-B224-8C50B57AA7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10205-9876-40BA-B1D9-80ABFCD99271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BFB48-3F46-48EC-B224-8C50B57AA7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10205-9876-40BA-B1D9-80ABFCD99271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BFB48-3F46-48EC-B224-8C50B57AA7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10205-9876-40BA-B1D9-80ABFCD99271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BFB48-3F46-48EC-B224-8C50B57AA7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10205-9876-40BA-B1D9-80ABFCD99271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BFB48-3F46-48EC-B224-8C50B57AA7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10205-9876-40BA-B1D9-80ABFCD99271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BFB48-3F46-48EC-B224-8C50B57AA7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10205-9876-40BA-B1D9-80ABFCD99271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BFB48-3F46-48EC-B224-8C50B57AA7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F10205-9876-40BA-B1D9-80ABFCD99271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3BFB48-3F46-48EC-B224-8C50B57AA71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wmf"/><Relationship Id="rId4" Type="http://schemas.openxmlformats.org/officeDocument/2006/relationships/image" Target="../media/image32.wm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907704" y="1340768"/>
            <a:ext cx="508055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Здравствуй,</a:t>
            </a:r>
          </a:p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физика света!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75856" y="3501008"/>
            <a:ext cx="48965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Разработан в рамках Международного урока «Свет в нашей жизни!» 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Глебовой Надеждой Романовной</a:t>
            </a:r>
          </a:p>
          <a:p>
            <a:pPr algn="r"/>
            <a:r>
              <a:rPr lang="ru-RU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чителем математики и физики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19672" y="620688"/>
            <a:ext cx="6264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Муниципальное общеобразовательное учреждение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Коршуновская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средняя общеобразовательная школа»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11760" y="4797152"/>
            <a:ext cx="48245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С.Коршуновка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Михайловский район, Амурская область</a:t>
            </a:r>
          </a:p>
          <a:p>
            <a:pPr algn="ctr"/>
            <a:r>
              <a:rPr lang="ru-RU" smtClean="0">
                <a:latin typeface="Times New Roman" pitchFamily="18" charset="0"/>
                <a:cs typeface="Times New Roman" pitchFamily="18" charset="0"/>
              </a:rPr>
              <a:t>15.12.2015год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6192688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Первыми электрическими лампами были</a:t>
            </a:r>
            <a:r>
              <a:rPr lang="ru-RU" sz="9600" b="1" dirty="0">
                <a:latin typeface="Times New Roman" pitchFamily="18" charset="0"/>
                <a:cs typeface="Times New Roman" pitchFamily="18" charset="0"/>
              </a:rPr>
              <a:t> лампы накаливания</a:t>
            </a: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, которые служат нам до сих пор. Их свет считается оптимальным для восприятия человеческим глазом. Но у них есть один существенный </a:t>
            </a:r>
            <a:r>
              <a:rPr lang="ru-RU" sz="9600" b="1" dirty="0">
                <a:latin typeface="Times New Roman" pitchFamily="18" charset="0"/>
                <a:cs typeface="Times New Roman" pitchFamily="18" charset="0"/>
              </a:rPr>
              <a:t>недостаток: (работа в группах по обсуждению данного недостатка</a:t>
            </a: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) приблизительно 95% их энергии преобразуется в тепло, и лишь 5% остается на долю света.</a:t>
            </a:r>
          </a:p>
          <a:p>
            <a:pPr algn="ctr"/>
            <a:r>
              <a:rPr lang="ru-RU" sz="9600" b="1" dirty="0">
                <a:latin typeface="Times New Roman" pitchFamily="18" charset="0"/>
                <a:cs typeface="Times New Roman" pitchFamily="18" charset="0"/>
              </a:rPr>
              <a:t>1870год</a:t>
            </a: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 – изобретение лампы накаливания </a:t>
            </a:r>
            <a:r>
              <a:rPr lang="ru-RU" sz="9600" b="1" dirty="0">
                <a:latin typeface="Times New Roman" pitchFamily="18" charset="0"/>
                <a:cs typeface="Times New Roman" pitchFamily="18" charset="0"/>
              </a:rPr>
              <a:t>А.Н. Лодыгиным.</a:t>
            </a:r>
          </a:p>
          <a:p>
            <a:pPr algn="ctr"/>
            <a:r>
              <a:rPr lang="ru-RU" sz="9600" b="1" dirty="0">
                <a:latin typeface="Times New Roman" pitchFamily="18" charset="0"/>
                <a:cs typeface="Times New Roman" pitchFamily="18" charset="0"/>
              </a:rPr>
              <a:t>1879год</a:t>
            </a: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 – совершенствование американцем </a:t>
            </a:r>
            <a:r>
              <a:rPr lang="ru-RU" sz="9600" b="1" dirty="0">
                <a:latin typeface="Times New Roman" pitchFamily="18" charset="0"/>
                <a:cs typeface="Times New Roman" pitchFamily="18" charset="0"/>
              </a:rPr>
              <a:t>Томасом  Эдисоном </a:t>
            </a: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лампы, улучшение техники откачки воздуха, замена угольного стержня обугленной палочкой из бамбука, создание цоколя.</a:t>
            </a:r>
          </a:p>
          <a:p>
            <a:pPr algn="ctr"/>
            <a:r>
              <a:rPr lang="ru-RU" sz="9600" b="1" dirty="0">
                <a:latin typeface="Times New Roman" pitchFamily="18" charset="0"/>
                <a:cs typeface="Times New Roman" pitchFamily="18" charset="0"/>
              </a:rPr>
              <a:t>1890</a:t>
            </a: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9600" b="1" dirty="0">
                <a:latin typeface="Times New Roman" pitchFamily="18" charset="0"/>
                <a:cs typeface="Times New Roman" pitchFamily="18" charset="0"/>
              </a:rPr>
              <a:t>А.Н.Лодыгин изобретает лампу с металлической (вольфрамовой) нитью.</a:t>
            </a:r>
          </a:p>
          <a:p>
            <a:pPr algn="ctr"/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Таким образом, базовая конструкция лампы накаливания принадлежит русскому электротехнику </a:t>
            </a:r>
            <a:r>
              <a:rPr lang="ru-RU" sz="9600" b="1" dirty="0">
                <a:latin typeface="Times New Roman" pitchFamily="18" charset="0"/>
                <a:cs typeface="Times New Roman" pitchFamily="18" charset="0"/>
              </a:rPr>
              <a:t>Александру Николаевичу </a:t>
            </a:r>
            <a:r>
              <a:rPr lang="ru-RU" sz="9600" b="1" dirty="0" err="1">
                <a:latin typeface="Times New Roman" pitchFamily="18" charset="0"/>
                <a:cs typeface="Times New Roman" pitchFamily="18" charset="0"/>
              </a:rPr>
              <a:t>Ладыгину</a:t>
            </a: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, уроженцу Тамбовской губернии.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980728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1878год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лампа с электрической дугой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(Свеча П.Н. Яблочкова).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23 марта 1876года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русский электротехник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Павел Николаевич Яблочков (1847 – 1894гг.)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получил первый в мире патент на изобретение электрической лампы. Он изобрел лампу с электрической дугой, названную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«свечой Яблочкова».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Такие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свечи в 1878 году были установлены на улицах и площадях Парижа, а потом они появились в Москве и Петербурге.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Лампу П.Н.Яблочкова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Европе современники называли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«русским светом»,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России  -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«русским солнцем».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Лампы  накаливания:</a:t>
            </a:r>
          </a:p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газонаполненные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лампы накаливания;</a:t>
            </a:r>
          </a:p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галогенные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лампы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(в частности йодные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algn="ctr"/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газосветные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лампы.</a:t>
            </a:r>
          </a:p>
          <a:p>
            <a:pPr algn="ctr">
              <a:buNone/>
            </a:pPr>
            <a:r>
              <a:rPr lang="ru-RU" dirty="0" smtClean="0"/>
              <a:t> </a:t>
            </a: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980728"/>
            <a:ext cx="8229600" cy="4525963"/>
          </a:xfrm>
        </p:spPr>
        <p:txBody>
          <a:bodyPr/>
          <a:lstStyle/>
          <a:p>
            <a:pPr algn="ctr"/>
            <a:r>
              <a:rPr lang="ru-RU" dirty="0" smtClean="0"/>
              <a:t>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люминесцентные лампы. 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835696" y="1916832"/>
            <a:ext cx="5940425" cy="3837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 </a:t>
            </a:r>
          </a:p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2.Удивительное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рядом!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dirty="0" smtClean="0"/>
          </a:p>
          <a:p>
            <a:pPr algn="r"/>
            <a:r>
              <a:rPr lang="ru-RU" b="1" dirty="0" smtClean="0"/>
              <a:t>Подготовили  </a:t>
            </a:r>
            <a:r>
              <a:rPr lang="ru-RU" b="1" dirty="0" err="1" smtClean="0"/>
              <a:t>Березуцкая</a:t>
            </a:r>
            <a:r>
              <a:rPr lang="ru-RU" b="1" dirty="0" smtClean="0"/>
              <a:t> Ольга и </a:t>
            </a:r>
          </a:p>
          <a:p>
            <a:pPr algn="r"/>
            <a:r>
              <a:rPr lang="ru-RU" b="1" dirty="0" smtClean="0"/>
              <a:t>Гладков Артем, 9класс</a:t>
            </a:r>
            <a:endParaRPr lang="ru-RU" b="1" dirty="0"/>
          </a:p>
        </p:txBody>
      </p:sp>
      <p:pic>
        <p:nvPicPr>
          <p:cNvPr id="4" name="Picture 1" descr="I:\JB+SYSTEMS+STORMBIRD+GOBO-FLOWER.JPG"/>
          <p:cNvPicPr>
            <a:picLocks noChangeAspect="1" noChangeArrowheads="1"/>
          </p:cNvPicPr>
          <p:nvPr/>
        </p:nvPicPr>
        <p:blipFill>
          <a:blip r:embed="rId2" cstate="print"/>
          <a:srcRect t="15623" b="15623"/>
          <a:stretch>
            <a:fillRect/>
          </a:stretch>
        </p:blipFill>
        <p:spPr bwMode="auto">
          <a:xfrm>
            <a:off x="714348" y="3068959"/>
            <a:ext cx="3331019" cy="35033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335846"/>
            <a:ext cx="806489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*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нанолампочка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Китайские ученые из университета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Tsinghua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совместно с коллегами из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Louisiana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State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University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создали лампочку, в которой вольфрамовая нить заменена углеродными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нанотрубками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Таким образом, лампочка за последние 125 лет впервые претерпела реальные изменения.</a:t>
            </a:r>
          </a:p>
          <a:p>
            <a:pPr algn="ctr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Нанонить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продемонстрировала ряд преимуществ перед традиционным вольфрамом. Прежде всего, оказалось, что трубки испускают больше света при том же самом напряжении.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Нанолампочка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начинает работать при трех ваттах (вместо шести для вольфрама).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Пока ученым удалось заставить новую 25-ваттную работать чуть дольше 360 часов и переносить до 5 тысяч включений. По словам исследователей, необходимо еще немало поработать, но лампочки с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нанонитью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могут появиться на рынке в ближайшие 5 лет.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Эффективное использование электроэнергии: 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энергосберегающие лампы</a:t>
            </a: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619672" y="2276872"/>
            <a:ext cx="5940425" cy="3847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620688"/>
            <a:ext cx="8229600" cy="5904656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Проблемы энергосбережения и внедрение новых неэнергоёмких технологий являются актуальными для России. Резервы здесь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большие,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а способы экономии электрической энергии разнообразны: от самых простых, осуществимых на бытовом уровне, до более сложных, на уровне промышленного производства.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Велики потери энергии и из-за некачественного или устаревшего оборудования электростанций.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Необходимо более широко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использовать солнечную энергию, энергию ветра, морских приливов и течений, тепло земных недр,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тем более что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научно-технические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вопросы превращения их в электрическую энергию практически решены.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 3.Чудеса? Нет физика!</a:t>
            </a:r>
            <a:b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Подготовили Байрамова Бича и</a:t>
            </a: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Сапрыкин Виктор, 9класс</a:t>
            </a:r>
          </a:p>
          <a:p>
            <a:pPr algn="ctr">
              <a:buNone/>
            </a:pPr>
            <a:r>
              <a:rPr lang="ru-RU" dirty="0" smtClean="0"/>
              <a:t>Конечно, чудеса на  свете </a:t>
            </a:r>
            <a:r>
              <a:rPr lang="ru-RU" dirty="0"/>
              <a:t>	</a:t>
            </a:r>
            <a:r>
              <a:rPr lang="ru-RU" dirty="0" smtClean="0"/>
              <a:t>бывают!</a:t>
            </a:r>
          </a:p>
          <a:p>
            <a:pPr algn="ctr">
              <a:buNone/>
            </a:pPr>
            <a:r>
              <a:rPr lang="ru-RU" dirty="0" smtClean="0"/>
              <a:t>Но каждое из них можно объяснить с точки зрения науки.</a:t>
            </a:r>
          </a:p>
          <a:p>
            <a:pPr algn="ctr">
              <a:buNone/>
            </a:pPr>
            <a:r>
              <a:rPr lang="ru-RU" b="1" dirty="0" smtClean="0"/>
              <a:t>Почему загорается лампочка?</a:t>
            </a:r>
          </a:p>
          <a:p>
            <a:pPr algn="ctr">
              <a:buNone/>
            </a:pPr>
            <a:r>
              <a:rPr lang="ru-RU" dirty="0" smtClean="0"/>
              <a:t>Каждый ответит: «Ток бежит по проводам!»</a:t>
            </a:r>
          </a:p>
          <a:p>
            <a:pPr algn="ctr">
              <a:buNone/>
            </a:pPr>
            <a:r>
              <a:rPr lang="ru-RU" dirty="0" smtClean="0"/>
              <a:t>А он откуда?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sz="2800" b="1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404664"/>
            <a:ext cx="828092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Основные источники электроэнергии:</a:t>
            </a:r>
          </a:p>
          <a:p>
            <a:pPr marL="742950" indent="-742950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 1.Тепловые электростанции  (ТЭС)                            2. Гидроэлектростанции  (ГЭС)                                                       3.  Атомные электростанции  (АЭС)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I:\EuroDJ_Galactic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636912"/>
            <a:ext cx="4720608" cy="39290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0"/>
            <a:ext cx="8229600" cy="4525963"/>
          </a:xfrm>
        </p:spPr>
        <p:txBody>
          <a:bodyPr/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Свет это волна, 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электромагнитная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она.</a:t>
            </a:r>
          </a:p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без тепла и света 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жила б наша планета!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screen"/>
          <a:stretch>
            <a:fillRect/>
          </a:stretch>
        </p:blipFill>
        <p:spPr bwMode="auto">
          <a:xfrm>
            <a:off x="1691680" y="2996952"/>
            <a:ext cx="6289302" cy="3591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1033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Тепловые электростанции.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85860"/>
            <a:ext cx="8229600" cy="285752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/>
              <a:t> </a:t>
            </a:r>
            <a:r>
              <a:rPr lang="ru-RU" dirty="0" smtClean="0"/>
              <a:t>Электростанции, преобразующие тепловую энергию сгорания топлива в электрическую энергию, называются тепловыми (паротурбинными). </a:t>
            </a:r>
          </a:p>
          <a:p>
            <a:pPr marL="274320" lvl="8" indent="-274320">
              <a:buClr>
                <a:schemeClr val="accent3"/>
              </a:buClr>
              <a:buSzPct val="95000"/>
              <a:buNone/>
            </a:pPr>
            <a:endParaRPr lang="ru-RU" sz="2400" dirty="0" smtClean="0"/>
          </a:p>
          <a:p>
            <a:endParaRPr lang="ru-RU" dirty="0"/>
          </a:p>
        </p:txBody>
      </p:sp>
      <p:pic>
        <p:nvPicPr>
          <p:cNvPr id="6146" name="Picture 2" descr="Преимущества и недостатки тепловых электростанци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59" y="3645024"/>
            <a:ext cx="3988425" cy="2784372"/>
          </a:xfrm>
          <a:prstGeom prst="rect">
            <a:avLst/>
          </a:prstGeom>
          <a:noFill/>
        </p:spPr>
      </p:pic>
      <p:pic>
        <p:nvPicPr>
          <p:cNvPr id="4" name="Picture 2" descr="Картинка 11 из 161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79079" y="3645024"/>
            <a:ext cx="4164887" cy="27843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785794"/>
            <a:ext cx="7851648" cy="1071570"/>
          </a:xfrm>
        </p:spPr>
        <p:txBody>
          <a:bodyPr/>
          <a:lstStyle/>
          <a:p>
            <a:r>
              <a:rPr lang="ru-RU" dirty="0" smtClean="0"/>
              <a:t>Гидроэлектростанции: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1857364"/>
            <a:ext cx="8429684" cy="4714908"/>
          </a:xfrm>
        </p:spPr>
        <p:txBody>
          <a:bodyPr/>
          <a:lstStyle/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endParaRPr lang="ru-RU" dirty="0"/>
          </a:p>
        </p:txBody>
      </p:sp>
      <p:pic>
        <p:nvPicPr>
          <p:cNvPr id="27650" name="Picture 2" descr="http://s001.radikal.ru/i194/1003/82/fdb1cd7d26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4857760"/>
            <a:ext cx="3000396" cy="1800236"/>
          </a:xfrm>
          <a:prstGeom prst="rect">
            <a:avLst/>
          </a:prstGeom>
          <a:noFill/>
        </p:spPr>
      </p:pic>
      <p:pic>
        <p:nvPicPr>
          <p:cNvPr id="27652" name="Picture 4" descr="http://www.rao-ees.ru/ru/news/gazeta/145-2004/say_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4857760"/>
            <a:ext cx="2571768" cy="1785950"/>
          </a:xfrm>
          <a:prstGeom prst="rect">
            <a:avLst/>
          </a:prstGeom>
          <a:noFill/>
        </p:spPr>
      </p:pic>
      <p:pic>
        <p:nvPicPr>
          <p:cNvPr id="27654" name="Picture 6" descr="Картинка 6 из 9526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4857760"/>
            <a:ext cx="2500330" cy="1785950"/>
          </a:xfrm>
          <a:prstGeom prst="rect">
            <a:avLst/>
          </a:prstGeom>
          <a:noFill/>
        </p:spPr>
      </p:pic>
      <p:pic>
        <p:nvPicPr>
          <p:cNvPr id="27656" name="Picture 8" descr="http://www.irtysh.ru/images/altay/altay-chemalskaya-ges.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2000240"/>
            <a:ext cx="4286280" cy="2714644"/>
          </a:xfrm>
          <a:prstGeom prst="rect">
            <a:avLst/>
          </a:prstGeom>
          <a:noFill/>
        </p:spPr>
      </p:pic>
      <p:pic>
        <p:nvPicPr>
          <p:cNvPr id="27658" name="Picture 10" descr="http://www.profi-forex.org/system/news/A09_2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628" y="2000240"/>
            <a:ext cx="3857652" cy="27431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Прямоуг.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b="1" dirty="0" smtClean="0"/>
              <a:t>Гидроэлектростанция </a:t>
            </a:r>
          </a:p>
        </p:txBody>
      </p:sp>
      <p:sp>
        <p:nvSpPr>
          <p:cNvPr id="4099" name="Прямоуг. 3"/>
          <p:cNvSpPr>
            <a:spLocks noGrp="1" noChangeArrowheads="1"/>
          </p:cNvSpPr>
          <p:nvPr>
            <p:ph idx="1"/>
          </p:nvPr>
        </p:nvSpPr>
        <p:spPr>
          <a:xfrm>
            <a:off x="467544" y="1268760"/>
            <a:ext cx="8229600" cy="5112568"/>
          </a:xfrm>
        </p:spPr>
        <p:txBody>
          <a:bodyPr>
            <a:noAutofit/>
          </a:bodyPr>
          <a:lstStyle/>
          <a:p>
            <a:pPr algn="ctr" eaLnBrk="1" hangingPunct="1">
              <a:lnSpc>
                <a:spcPct val="9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Около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23%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электроэнергии во всем мире вырабатывают ГЭС. Они преобразуют кинетическую энергию падающей воды в механическую энергию вращения турбины, а турбина приводит во вращение электромашинный генератор тока.</a:t>
            </a:r>
          </a:p>
          <a:p>
            <a:pPr algn="ctr" eaLnBrk="1" hangingPunct="1">
              <a:lnSpc>
                <a:spcPct val="9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эффективного производства электроэнергии на ГЭС необходимы два основных фактора: гарантированная обеспеченность водой круглый год и большие уклоны реки.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1357298"/>
            <a:ext cx="7851648" cy="914392"/>
          </a:xfrm>
        </p:spPr>
        <p:txBody>
          <a:bodyPr>
            <a:noAutofit/>
          </a:bodyPr>
          <a:lstStyle/>
          <a:p>
            <a:r>
              <a:rPr lang="ru-RU" sz="6600" dirty="0" smtClean="0"/>
              <a:t>Атомные станции.</a:t>
            </a:r>
            <a:endParaRPr lang="ru-RU" sz="6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2500306"/>
            <a:ext cx="8715436" cy="435769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http://varlamovo.ucoz.ru/NOY/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500306"/>
            <a:ext cx="4286280" cy="3643338"/>
          </a:xfrm>
          <a:prstGeom prst="rect">
            <a:avLst/>
          </a:prstGeom>
          <a:noFill/>
        </p:spPr>
      </p:pic>
      <p:pic>
        <p:nvPicPr>
          <p:cNvPr id="5" name="Picture 2" descr="http://graphics8.nytimes.com/images/blogs/greeninc/floatingnuclea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2500306"/>
            <a:ext cx="4214810" cy="36433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Всё большую роль в энергетике начинают играть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АЭС.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настоящее время АЭС нашей страны дают около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15,7%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электроэнергии.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АЭС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-основа энергетики использующей ядерную энергию для целей электрификации и  теплофикации.                                                                                                                               В ядерном реакторе распадается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Уран-235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при этом выделяется огромное количество тепловой энергии, она кипятит воду, пар под давлением крутит турбину, которая вращает электрогенератор, который вырабатывает электричество 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620688"/>
            <a:ext cx="792088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Нетрадиционные источники энергии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571875" algn="l"/>
              </a:tabLst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Ветровая энергия.                                                    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571875" algn="l"/>
              </a:tabLst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2.Геотермальная энергия.                                                                 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571875" algn="l"/>
              </a:tabLst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3. Тепловая энергия океанов.                                                      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571875" algn="l"/>
              </a:tabLst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4.Энергия приливов и отливов.                                               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571875" algn="l"/>
              </a:tabLst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5. Энергия солнца.                                                                          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571875" algn="l"/>
              </a:tabLst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6. Энергия морских течений.                                                       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571875" algn="l"/>
              </a:tabLst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7. Водородная энергетика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ctrTitle"/>
          </p:nvPr>
        </p:nvSpPr>
        <p:spPr>
          <a:xfrm>
            <a:off x="533400" y="571480"/>
            <a:ext cx="7851648" cy="1571636"/>
          </a:xfrm>
        </p:spPr>
        <p:txBody>
          <a:bodyPr>
            <a:noAutofit/>
          </a:bodyPr>
          <a:lstStyle/>
          <a:p>
            <a:r>
              <a:rPr lang="ru-RU" sz="6000" dirty="0" smtClean="0"/>
              <a:t>Энергетический шар и ветровая энергия.</a:t>
            </a:r>
            <a:endParaRPr lang="ru-RU" sz="6000" dirty="0"/>
          </a:p>
        </p:txBody>
      </p:sp>
      <p:sp>
        <p:nvSpPr>
          <p:cNvPr id="11" name="Подзаголовок 10"/>
          <p:cNvSpPr>
            <a:spLocks noGrp="1"/>
          </p:cNvSpPr>
          <p:nvPr>
            <p:ph type="subTitle" idx="1"/>
          </p:nvPr>
        </p:nvSpPr>
        <p:spPr>
          <a:xfrm>
            <a:off x="-214346" y="2428868"/>
            <a:ext cx="9144000" cy="421484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2" name="Picture 2" descr="http://science.compulenta.ru/upload/iblock/c99/Offshore_Wind_12-600x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2500306"/>
            <a:ext cx="5072098" cy="3719517"/>
          </a:xfrm>
          <a:prstGeom prst="rect">
            <a:avLst/>
          </a:prstGeom>
          <a:noFill/>
        </p:spPr>
      </p:pic>
      <p:pic>
        <p:nvPicPr>
          <p:cNvPr id="5124" name="Picture 4" descr="Картинка 33 из 3477"/>
          <p:cNvPicPr>
            <a:picLocks noChangeAspect="1" noChangeArrowheads="1"/>
          </p:cNvPicPr>
          <p:nvPr/>
        </p:nvPicPr>
        <p:blipFill>
          <a:blip r:embed="rId4" cstate="print">
            <a:lum bright="-1000"/>
          </a:blip>
          <a:srcRect/>
          <a:stretch>
            <a:fillRect/>
          </a:stretch>
        </p:blipFill>
        <p:spPr bwMode="auto">
          <a:xfrm>
            <a:off x="214282" y="2500306"/>
            <a:ext cx="3429024" cy="3714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Ветряные мельницы оказались прекрасными источниками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даровой энергии.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Неудивительно, что со временем их стали использовать не только для размола зерна. Ветряки вращали дисковые пилы на больших лесопилках, поднимали грузы на большие высоты, использовались для подъема воды. Наряду с водяными мельницами они оставались, практически, самыми мощными машинами прошлого. В той же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Голландии,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например, где ветряков было больше всего, они успешно работали до середины двадцатого века. Часть их действует и в настоящее время.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642918"/>
            <a:ext cx="7143800" cy="857256"/>
          </a:xfrm>
        </p:spPr>
        <p:txBody>
          <a:bodyPr>
            <a:noAutofit/>
          </a:bodyPr>
          <a:lstStyle/>
          <a:p>
            <a:r>
              <a:rPr lang="ru-RU" sz="6000" smtClean="0"/>
              <a:t>Энергия солнца.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1928802"/>
            <a:ext cx="7854696" cy="442915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68036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2071678"/>
            <a:ext cx="3786214" cy="4214842"/>
          </a:xfrm>
          <a:prstGeom prst="rect">
            <a:avLst/>
          </a:prstGeom>
        </p:spPr>
      </p:pic>
      <p:pic>
        <p:nvPicPr>
          <p:cNvPr id="5" name="Рисунок 4" descr="solar_cells_panels_array_monocrystalin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6314" y="2071678"/>
            <a:ext cx="3571900" cy="4143404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620688"/>
            <a:ext cx="799288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Солнце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абсолютно бесплатно снабжает своим светом и теплом все живое на Земле. И даже удивительно, что только сравнительно недавно, люди сумели освоить технологию преобразования солнечной энергии в электрическую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525963"/>
          </a:xfrm>
        </p:spPr>
        <p:txBody>
          <a:bodyPr>
            <a:normAutofit fontScale="40000" lnSpcReduction="20000"/>
          </a:bodyPr>
          <a:lstStyle/>
          <a:p>
            <a:pPr algn="ctr"/>
            <a:r>
              <a:rPr lang="ru-RU" sz="5900" b="1" dirty="0">
                <a:latin typeface="Times New Roman" pitchFamily="18" charset="0"/>
                <a:cs typeface="Times New Roman" pitchFamily="18" charset="0"/>
              </a:rPr>
              <a:t>Цель:</a:t>
            </a:r>
            <a:endParaRPr lang="ru-RU" sz="5900" b="1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59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5900" b="1" dirty="0">
                <a:latin typeface="Times New Roman" pitchFamily="18" charset="0"/>
                <a:cs typeface="Times New Roman" pitchFamily="18" charset="0"/>
              </a:rPr>
              <a:t>образовательная: </a:t>
            </a:r>
            <a:r>
              <a:rPr lang="ru-RU" sz="5900" dirty="0">
                <a:latin typeface="Times New Roman" pitchFamily="18" charset="0"/>
                <a:cs typeface="Times New Roman" pitchFamily="18" charset="0"/>
              </a:rPr>
              <a:t>организовать деятельность учащихся по осмыслению практической значимости и полезности приобретаемых знаний на уроках физики по теме «Свет»;</a:t>
            </a:r>
            <a:endParaRPr lang="ru-RU" sz="5900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5900" b="1" dirty="0">
                <a:latin typeface="Times New Roman" pitchFamily="18" charset="0"/>
                <a:cs typeface="Times New Roman" pitchFamily="18" charset="0"/>
              </a:rPr>
              <a:t>- развивающая: </a:t>
            </a:r>
            <a:r>
              <a:rPr lang="ru-RU" sz="5900" dirty="0">
                <a:latin typeface="Times New Roman" pitchFamily="18" charset="0"/>
                <a:cs typeface="Times New Roman" pitchFamily="18" charset="0"/>
              </a:rPr>
              <a:t>создать условия для формирования знаний и умений по теме «Свет», получать и исследовать экономию электроэнергии, ставить цели и планировать свою деятельность, осуществлять самоконтроль и самооценку.</a:t>
            </a:r>
            <a:endParaRPr lang="ru-RU" sz="5900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59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5900" b="1" dirty="0">
                <a:latin typeface="Times New Roman" pitchFamily="18" charset="0"/>
                <a:cs typeface="Times New Roman" pitchFamily="18" charset="0"/>
              </a:rPr>
              <a:t>воспитательная: </a:t>
            </a:r>
            <a:r>
              <a:rPr lang="ru-RU" sz="5900" dirty="0">
                <a:latin typeface="Times New Roman" pitchFamily="18" charset="0"/>
                <a:cs typeface="Times New Roman" pitchFamily="18" charset="0"/>
              </a:rPr>
              <a:t>создать условия для воспитания культуры общения, уверенности в своих творческих способностях, продолжить формирование  умения сотрудничества, ответственности.</a:t>
            </a:r>
            <a:endParaRPr lang="ru-RU" sz="59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476672"/>
            <a:ext cx="7896252" cy="714380"/>
          </a:xfrm>
        </p:spPr>
        <p:txBody>
          <a:bodyPr>
            <a:normAutofit fontScale="90000"/>
          </a:bodyPr>
          <a:lstStyle/>
          <a:p>
            <a:r>
              <a:rPr lang="ru-RU" sz="6000" dirty="0" smtClean="0"/>
              <a:t>Геотермальная энергия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1268760"/>
            <a:ext cx="8501122" cy="5303512"/>
          </a:xfrm>
        </p:spPr>
        <p:txBody>
          <a:bodyPr>
            <a:normAutofit/>
          </a:bodyPr>
          <a:lstStyle/>
          <a:p>
            <a:pPr fontAlgn="base"/>
            <a:r>
              <a:rPr lang="ru-RU" dirty="0" smtClean="0"/>
              <a:t> 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Геотермальная энергия всегда интересовала людей возможностями своего полезного приложения. Главным преимуществом геотермальной энергии является ее практическая неисчерпаемость и полная независимость от условий окружающей среды, времени суток и года.</a:t>
            </a:r>
          </a:p>
          <a:p>
            <a:pPr fontAlgn="base"/>
            <a:r>
              <a:rPr lang="ru-RU" dirty="0" smtClean="0"/>
              <a:t>   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 descr="advPowerPla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3933056"/>
            <a:ext cx="5643602" cy="25717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screen"/>
          <a:stretch>
            <a:fillRect/>
          </a:stretch>
        </p:blipFill>
        <p:spPr bwMode="auto">
          <a:xfrm>
            <a:off x="467544" y="476672"/>
            <a:ext cx="8322126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адежда\Desktop\2015-12-21\Scan100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4819" t="22865" r="14482" b="10956"/>
          <a:stretch>
            <a:fillRect/>
          </a:stretch>
        </p:blipFill>
        <p:spPr bwMode="auto">
          <a:xfrm>
            <a:off x="390776" y="2420888"/>
            <a:ext cx="4352213" cy="288032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Электроэнергия Амурской области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60032" y="3429000"/>
            <a:ext cx="40324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Подготовили Савельева Екатерина и Шапошникова Лилия ученицы 9 класса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050" name="Picture 2" descr="C:\Users\Надежда\Desktop\2015-12-21\Scan10002.JPG"/>
          <p:cNvPicPr>
            <a:picLocks noChangeAspect="1" noChangeArrowheads="1"/>
          </p:cNvPicPr>
          <p:nvPr/>
        </p:nvPicPr>
        <p:blipFill>
          <a:blip r:embed="rId2" cstate="print"/>
          <a:srcRect l="28581" t="29300" b="37720"/>
          <a:stretch>
            <a:fillRect/>
          </a:stretch>
        </p:blipFill>
        <p:spPr bwMode="auto">
          <a:xfrm>
            <a:off x="1187624" y="620687"/>
            <a:ext cx="6552728" cy="427933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67544" y="5157192"/>
            <a:ext cx="77048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Первая на Дальнем Востоке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Зейская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ГЭС отметила в ноябре 2015года  40летний юбилей. За годы эксплуатации выработала 180млрд/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кВт-ч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6" name="Picture 2" descr="C:\Users\Надежда\Desktop\2015-12-21\Scan100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2694" r="1429" b="15492"/>
          <a:stretch>
            <a:fillRect/>
          </a:stretch>
        </p:blipFill>
        <p:spPr bwMode="auto">
          <a:xfrm>
            <a:off x="899592" y="0"/>
            <a:ext cx="763284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050" name="Picture 2" descr="C:\Users\Надежда\Desktop\2015-12-21\Scan10005.JPG"/>
          <p:cNvPicPr>
            <a:picLocks noChangeAspect="1" noChangeArrowheads="1"/>
          </p:cNvPicPr>
          <p:nvPr/>
        </p:nvPicPr>
        <p:blipFill>
          <a:blip r:embed="rId2" cstate="print"/>
          <a:srcRect l="4041" t="35726" r="4715" b="19530"/>
          <a:stretch>
            <a:fillRect/>
          </a:stretch>
        </p:blipFill>
        <p:spPr bwMode="auto">
          <a:xfrm>
            <a:off x="20582" y="620688"/>
            <a:ext cx="9123418" cy="590465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75656" y="0"/>
            <a:ext cx="6552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Нижне-Бурейская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ГЭС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074" name="Picture 2" descr="C:\Users\Надежда\Desktop\2015-12-21\Scan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5723" t="14145" r="18101" b="13471"/>
          <a:stretch>
            <a:fillRect/>
          </a:stretch>
        </p:blipFill>
        <p:spPr bwMode="auto">
          <a:xfrm>
            <a:off x="611559" y="323922"/>
            <a:ext cx="3402705" cy="620142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716016" y="1772816"/>
            <a:ext cx="345638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Амурская энергетика в цифрах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098" name="Picture 2" descr="C:\Users\Надежда\Desktop\2015-12-21\Scan10001.JPG"/>
          <p:cNvPicPr>
            <a:picLocks noChangeAspect="1" noChangeArrowheads="1"/>
          </p:cNvPicPr>
          <p:nvPr/>
        </p:nvPicPr>
        <p:blipFill>
          <a:blip r:embed="rId2" cstate="print"/>
          <a:srcRect l="16196" t="17176" r="7622" b="68367"/>
          <a:stretch>
            <a:fillRect/>
          </a:stretch>
        </p:blipFill>
        <p:spPr bwMode="auto">
          <a:xfrm>
            <a:off x="0" y="764704"/>
            <a:ext cx="9144000" cy="56166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122" name="Picture 2" descr="C:\Users\Надежда\Desktop\2015-12-21\Scan10001.JPG"/>
          <p:cNvPicPr>
            <a:picLocks noChangeAspect="1" noChangeArrowheads="1"/>
          </p:cNvPicPr>
          <p:nvPr/>
        </p:nvPicPr>
        <p:blipFill>
          <a:blip r:embed="rId2" cstate="print"/>
          <a:srcRect l="54780" t="66346" r="9051" b="15155"/>
          <a:stretch>
            <a:fillRect/>
          </a:stretch>
        </p:blipFill>
        <p:spPr bwMode="auto">
          <a:xfrm>
            <a:off x="395536" y="476672"/>
            <a:ext cx="8136904" cy="58856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4.Знаешь ли ты?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Подготовили Савельева Екатерина</a:t>
            </a:r>
          </a:p>
          <a:p>
            <a:pPr algn="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Шапошникова Лилия,</a:t>
            </a:r>
          </a:p>
          <a:p>
            <a:pPr algn="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9класс</a:t>
            </a:r>
          </a:p>
          <a:p>
            <a:pPr algn="ctr"/>
            <a:r>
              <a:rPr lang="ru-RU" dirty="0" smtClean="0"/>
              <a:t>Мы провели опрос среди учащихся 5-11 классов.</a:t>
            </a:r>
          </a:p>
          <a:p>
            <a:pPr algn="ctr"/>
            <a:r>
              <a:rPr lang="ru-RU" dirty="0" smtClean="0"/>
              <a:t>Всего приняло участие в опросе 32ученика</a:t>
            </a:r>
          </a:p>
        </p:txBody>
      </p:sp>
      <p:pic>
        <p:nvPicPr>
          <p:cNvPr id="4" name="Picture 2" descr="C:\Documents and Settings\Admin\Рабочий стол\15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4" y="0"/>
            <a:ext cx="3203848" cy="32038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590465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Предполагаемые результаты:</a:t>
            </a:r>
          </a:p>
          <a:p>
            <a:pPr algn="ctr"/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.Осмыслят практическую значимость  уроков физики.</a:t>
            </a:r>
          </a:p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Поймут преимущества энергосберегающих технологий.</a:t>
            </a:r>
          </a:p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.Сформировано ответственное отношение к энергии и природным ресурсам.</a:t>
            </a: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5688632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b="1" dirty="0" smtClean="0"/>
              <a:t>Опрос </a:t>
            </a:r>
          </a:p>
          <a:p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1.Свет нужен планете?</a:t>
            </a:r>
          </a:p>
          <a:p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Да  - 30(93%)     наверное – 2(7%)       нет – 0</a:t>
            </a:r>
          </a:p>
          <a:p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2.Электроэнергия будет вечно?</a:t>
            </a:r>
          </a:p>
          <a:p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Да – 12(37%)     наверное – 8(26%)      нет – 12(37%)</a:t>
            </a:r>
          </a:p>
          <a:p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3.Есть необходимость в экономном расходовании электроэнергии?</a:t>
            </a:r>
          </a:p>
          <a:p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Да – 20(62%)      наверное – 7(22%)     нет – 5(16%)</a:t>
            </a:r>
          </a:p>
          <a:p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4.Ты экономишь электроэнергию?</a:t>
            </a:r>
          </a:p>
          <a:p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Да – 6(19%)        иногда – 10(31%)       нет  - 16(50%)</a:t>
            </a:r>
          </a:p>
          <a:p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5 Ты знаешь откуда появляется свет?</a:t>
            </a:r>
          </a:p>
          <a:p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Да – 22(68%) приблизительно – 8(25%) нет – 2(7%)</a:t>
            </a:r>
          </a:p>
          <a:p>
            <a:r>
              <a:rPr lang="ru-RU" dirty="0" smtClean="0"/>
              <a:t>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диаграмма опроса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620688"/>
            <a:ext cx="777686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/>
              <a:t>Сколько энергии тратится у вас дома зря?</a:t>
            </a:r>
          </a:p>
          <a:p>
            <a:pPr algn="ctr"/>
            <a:r>
              <a:rPr lang="ru-RU" sz="4000" dirty="0" smtClean="0"/>
              <a:t>Посчитаем?</a:t>
            </a:r>
          </a:p>
          <a:p>
            <a:pPr algn="ctr"/>
            <a:r>
              <a:rPr lang="ru-RU" sz="4000" dirty="0" smtClean="0"/>
              <a:t>Выберите из таблицы те приборы, которые имеются у вас дома и подсчитайте сколько лишних денег вы платите за электроэнергию (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Самостоятельная работа)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Черные дыры для электричества у вас дома  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/>
          <a:lstStyle/>
          <a:p>
            <a:pPr algn="ctr"/>
            <a:r>
              <a:rPr lang="ru-RU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Посчитайте лишние  расходы на электричество у вас дома за год , с учетом того, что 1кВт стоит 2рубля 36копеек.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(Каждая группа выполняет задание и готовит отчет)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7" descr="BD18215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11560" y="4293096"/>
            <a:ext cx="2700337" cy="1879600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</p:spPr>
      </p:pic>
      <p:pic>
        <p:nvPicPr>
          <p:cNvPr id="5" name="Picture 12" descr="j019928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3933056"/>
            <a:ext cx="2303462" cy="206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4" descr="j023426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3910013"/>
            <a:ext cx="3024188" cy="294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 </a:t>
            </a:r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23527" y="620689"/>
          <a:ext cx="8496946" cy="59429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89"/>
                <a:gridCol w="4608512"/>
                <a:gridCol w="3096345"/>
              </a:tblGrid>
              <a:tr h="685753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Приборы 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Потребление энергии в месяц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760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Очиститель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воздуха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0,4Вт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760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Плазменный телевизор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0,3Вт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760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Компьютер 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1,3Вт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760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Ноутбук 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О,5Вт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760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Кондиционер 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5,6Вт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760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Электроплита с таймером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3Вт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760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Спутниковый ресивер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5,7Вт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760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Игровая приставка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0,7Вт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760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Световой будильник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1,7Вт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760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Микроволновка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3Вт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04183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Зарядное устройство для телефона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1Вт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760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Зарядка для планшета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1Вт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79114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Роутер 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3,5ВТ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67544" y="0"/>
            <a:ext cx="8676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Затраты энергии устройствами в спящем режиме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619672" y="764704"/>
            <a:ext cx="6408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Итог урока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1700808"/>
            <a:ext cx="820891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Мы познакомились с источниками электроэнергии, узнали о преимуществах  и недостатках отдельных источников.  Поняли важность света для жизни.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Что же в вашем понимании  СВЕТ?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Каждая группа составляет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синквейн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Примеры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синквейнов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Свет – основа жизни.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Яркий, теплый, необходимый.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Освещает, согревает, радует!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Уходя, гасите свет!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2.Свет – электромагнитная волна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Прямолинейно распространяется она.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Колеблется всегда гармонично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Свет – источник жизни, удостоверились лично!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 smtClean="0"/>
              <a:t> </a:t>
            </a:r>
            <a:r>
              <a:rPr lang="ru-RU" sz="8000" b="1" i="1" dirty="0" smtClean="0">
                <a:latin typeface="Times New Roman" pitchFamily="18" charset="0"/>
                <a:cs typeface="Times New Roman" pitchFamily="18" charset="0"/>
              </a:rPr>
              <a:t>Берегите электроэнергию!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Информационные ресурсы: 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1. А.С. </a:t>
            </a:r>
            <a:r>
              <a:rPr lang="ru-RU" dirty="0" err="1" smtClean="0"/>
              <a:t>Енохович</a:t>
            </a:r>
            <a:r>
              <a:rPr lang="ru-RU" dirty="0" smtClean="0"/>
              <a:t>. Справочник по физике и технике. М : Просвещение, 1983 г..                                                 2. Источники энергии. Факты, проблемы, решения. М. Наука, 1997г.                                                                                   3. Ю.Гуревич, Холодное горение. Квант -1990.-№6.</a:t>
            </a:r>
          </a:p>
          <a:p>
            <a:r>
              <a:rPr lang="ru-RU" smtClean="0"/>
              <a:t>4.ЭОР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119583" y="3228945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908720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Обращение к ученикам </a:t>
            </a:r>
          </a:p>
          <a:p>
            <a:pPr algn="ctr">
              <a:buNone/>
            </a:pP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Что </a:t>
            </a:r>
            <a:r>
              <a:rPr lang="ru-RU" sz="4000" b="1" i="1" dirty="0">
                <a:latin typeface="Times New Roman" pitchFamily="18" charset="0"/>
                <a:cs typeface="Times New Roman" pitchFamily="18" charset="0"/>
              </a:rPr>
              <a:t>значит свет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ru-RU" sz="4000" b="1" i="1" dirty="0">
                <a:latin typeface="Times New Roman" pitchFamily="18" charset="0"/>
                <a:cs typeface="Times New Roman" pitchFamily="18" charset="0"/>
              </a:rPr>
              <a:t>Кто даст ответ? </a:t>
            </a:r>
            <a:endParaRPr lang="ru-RU" sz="4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(обсуждение в группах)</a:t>
            </a:r>
          </a:p>
          <a:p>
            <a:pPr algn="ctr"/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Заслушиваем мнение каждой группы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548680"/>
            <a:ext cx="7848872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Максвелл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считал, что свет -  волна, с громадной скоростью бежит она.</a:t>
            </a:r>
          </a:p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Планк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доказал, что свет – фотон, и, наконец, ученые дошли своим умом,</a:t>
            </a:r>
          </a:p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Что свет обладает дуализмом.</a:t>
            </a:r>
          </a:p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Лебедев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уж доказал нам без сомненья, что свет оказывает на тела давленье.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1.История света!</a:t>
            </a:r>
            <a:b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ru-RU" sz="22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>
              <a:buNone/>
            </a:pPr>
            <a:r>
              <a:rPr lang="ru-RU" dirty="0" smtClean="0"/>
              <a:t> </a:t>
            </a:r>
          </a:p>
          <a:p>
            <a:pPr algn="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Подготовили</a:t>
            </a:r>
          </a:p>
          <a:p>
            <a:pPr algn="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Шило Дмитрий</a:t>
            </a:r>
          </a:p>
          <a:p>
            <a:pPr algn="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 Маркова Анастасия,</a:t>
            </a:r>
          </a:p>
          <a:p>
            <a:pPr algn="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8класс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Documents and Settings\Admin\Рабочий стол\ccc7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132856"/>
            <a:ext cx="3919534" cy="44148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476672"/>
            <a:ext cx="748883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Путь развития искусственного освещения был долгим и сложным. С доисторических времен и до середины 19века человек применял для освещения своего жилища: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 пламя факела;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 лучину;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 масляный светильник;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 свечу;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 керосиновую лампу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Documents and Settings\Admin\Рабочий стол\00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2780928"/>
            <a:ext cx="3364211" cy="31089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525963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*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Тела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при температуре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800°С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начинают излучать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свет.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*У светящейся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вольфрамовой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нити температура -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2700°С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*Температура поверхности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Солнца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6000°С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*Звезды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имеют температуру более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20000°С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</TotalTime>
  <Words>1563</Words>
  <Application>Microsoft Office PowerPoint</Application>
  <PresentationFormat>Экран (4:3)</PresentationFormat>
  <Paragraphs>249</Paragraphs>
  <Slides>48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49" baseType="lpstr">
      <vt:lpstr>Тема Office</vt:lpstr>
      <vt:lpstr> </vt:lpstr>
      <vt:lpstr> </vt:lpstr>
      <vt:lpstr> </vt:lpstr>
      <vt:lpstr> </vt:lpstr>
      <vt:lpstr> </vt:lpstr>
      <vt:lpstr> </vt:lpstr>
      <vt:lpstr>  1.История света!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3.Чудеса? Нет физика!  </vt:lpstr>
      <vt:lpstr> </vt:lpstr>
      <vt:lpstr>Тепловые электростанции.</vt:lpstr>
      <vt:lpstr>Гидроэлектростанции:</vt:lpstr>
      <vt:lpstr>Гидроэлектростанция </vt:lpstr>
      <vt:lpstr>Атомные станции.</vt:lpstr>
      <vt:lpstr> </vt:lpstr>
      <vt:lpstr> </vt:lpstr>
      <vt:lpstr>Энергетический шар и ветровая энергия.</vt:lpstr>
      <vt:lpstr> </vt:lpstr>
      <vt:lpstr>Энергия солнца.</vt:lpstr>
      <vt:lpstr> </vt:lpstr>
      <vt:lpstr>Геотермальная энергия.</vt:lpstr>
      <vt:lpstr> </vt:lpstr>
      <vt:lpstr> Электроэнергия Амурской области</vt:lpstr>
      <vt:lpstr> </vt:lpstr>
      <vt:lpstr> </vt:lpstr>
      <vt:lpstr> </vt:lpstr>
      <vt:lpstr> </vt:lpstr>
      <vt:lpstr> </vt:lpstr>
      <vt:lpstr> </vt:lpstr>
      <vt:lpstr> 4.Знаешь ли ты?</vt:lpstr>
      <vt:lpstr> </vt:lpstr>
      <vt:lpstr> диаграмма опроса</vt:lpstr>
      <vt:lpstr> </vt:lpstr>
      <vt:lpstr>Черные дыры для электричества у вас дома  </vt:lpstr>
      <vt:lpstr> </vt:lpstr>
      <vt:lpstr> </vt:lpstr>
      <vt:lpstr>Примеры синквейнов </vt:lpstr>
      <vt:lpstr> </vt:lpstr>
      <vt:lpstr>Информационные ресурсы: 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Надежда</dc:creator>
  <cp:lastModifiedBy>Надежда</cp:lastModifiedBy>
  <cp:revision>44</cp:revision>
  <dcterms:created xsi:type="dcterms:W3CDTF">2015-12-09T19:16:38Z</dcterms:created>
  <dcterms:modified xsi:type="dcterms:W3CDTF">2016-03-15T18:03:21Z</dcterms:modified>
</cp:coreProperties>
</file>