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4" r:id="rId6"/>
    <p:sldId id="272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800080"/>
    <a:srgbClr val="66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599D-2E53-4400-9BE3-7313FA96B66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7789-87EE-42FE-B08A-483227106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ennifercrouse.files.wordpress.com/2010/09/len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116632"/>
            <a:ext cx="85315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Изобретения,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подсказанные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природой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229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«...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природа иногда указывает, как самые сложные задачи решаются с поразительной простотой».</a:t>
            </a:r>
          </a:p>
          <a:p>
            <a:pPr algn="r"/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17232"/>
            <a:ext cx="3656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CC"/>
                </a:solidFill>
                <a:latin typeface="Comic Sans MS" pitchFamily="66" charset="0"/>
              </a:rPr>
              <a:t>Подготовила:</a:t>
            </a:r>
          </a:p>
          <a:p>
            <a:r>
              <a:rPr lang="ru-RU" dirty="0" smtClean="0">
                <a:solidFill>
                  <a:srgbClr val="3333CC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3333CC"/>
                </a:solidFill>
                <a:latin typeface="Comic Sans MS" pitchFamily="66" charset="0"/>
              </a:rPr>
              <a:t>МАОУ Ильинской СОШ</a:t>
            </a:r>
          </a:p>
          <a:p>
            <a:r>
              <a:rPr lang="ru-RU" dirty="0" smtClean="0">
                <a:solidFill>
                  <a:srgbClr val="3333CC"/>
                </a:solidFill>
                <a:latin typeface="Comic Sans MS" pitchFamily="66" charset="0"/>
              </a:rPr>
              <a:t>Ткачева Вероника Анатольевна</a:t>
            </a:r>
            <a:endParaRPr lang="ru-RU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188640"/>
            <a:ext cx="457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«Известно, что семена клена, будучи брошены, выравниваются и совершают </a:t>
            </a:r>
            <a:r>
              <a:rPr lang="ru-RU" sz="2800" i="1" dirty="0" err="1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вpащaтeльнoe</a:t>
            </a:r>
            <a:r>
              <a:rPr lang="ru-RU" sz="2800" i="1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 движение. На этом свойстве кленового семени и основано устройство парашюта Предлагаемый парашют выполнен в виде лопасти, снабженной ларчиком, предназначенным для размещения в нем груза». </a:t>
            </a:r>
            <a:endParaRPr lang="ru-RU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25608" name="Picture 8" descr="http://thumbs.dreamstime.com/t/%D1%81%D0%B5%D0%BC%D1%8F-%D0%BA-%D0%B5%D0%BD%D0%B0-37364800.jpg"/>
          <p:cNvPicPr>
            <a:picLocks noChangeAspect="1" noChangeArrowheads="1"/>
          </p:cNvPicPr>
          <p:nvPr/>
        </p:nvPicPr>
        <p:blipFill>
          <a:blip r:embed="rId3" cstate="print"/>
          <a:srcRect t="-23625" r="-27678"/>
          <a:stretch>
            <a:fillRect/>
          </a:stretch>
        </p:blipFill>
        <p:spPr bwMode="auto">
          <a:xfrm>
            <a:off x="251520" y="3626128"/>
            <a:ext cx="4248472" cy="292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www.happiness-shop.ru/userfiles/image/test_folder/2-parachute-v-nebe-1024.jpg"/>
          <p:cNvPicPr>
            <a:picLocks noChangeAspect="1" noChangeArrowheads="1"/>
          </p:cNvPicPr>
          <p:nvPr/>
        </p:nvPicPr>
        <p:blipFill>
          <a:blip r:embed="rId4" cstate="print"/>
          <a:srcRect r="9231" b="10562"/>
          <a:stretch>
            <a:fillRect/>
          </a:stretch>
        </p:blipFill>
        <p:spPr bwMode="auto">
          <a:xfrm>
            <a:off x="539552" y="188640"/>
            <a:ext cx="2832249" cy="418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225528" cy="6858000"/>
          </a:xfrm>
          <a:prstGeom prst="rect">
            <a:avLst/>
          </a:prstGeom>
          <a:noFill/>
        </p:spPr>
      </p:pic>
      <p:pic>
        <p:nvPicPr>
          <p:cNvPr id="19460" name="Picture 4" descr="http://a.abcnews.com/images/Technology/HT_AfterNeverWet_tk_130701_16x9_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5963504" cy="335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www.wallpapers4u.org/wp-content/uploads/lotus_leaves_herbs_drops_water_41950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5912057" cy="332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2924944"/>
            <a:ext cx="6425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Comic Sans MS" pitchFamily="66" charset="0"/>
              </a:rPr>
              <a:t>ЭФФЕКТ САМООЧИСТКИ</a:t>
            </a:r>
            <a:endParaRPr lang="ru-RU" sz="40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48680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333CC"/>
                </a:solidFill>
                <a:latin typeface="Comic Sans MS" pitchFamily="66" charset="0"/>
              </a:rPr>
              <a:t>Листья ЛОТОСА – </a:t>
            </a:r>
            <a:br>
              <a:rPr lang="ru-RU" sz="2800" dirty="0" smtClean="0">
                <a:solidFill>
                  <a:srgbClr val="3333CC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3333CC"/>
                </a:solidFill>
                <a:latin typeface="Comic Sans MS" pitchFamily="66" charset="0"/>
              </a:rPr>
              <a:t>подсказали</a:t>
            </a:r>
            <a:endParaRPr lang="ru-RU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pic>
        <p:nvPicPr>
          <p:cNvPr id="29698" name="Picture 2" descr="http://www.8lap.ru/upload/iblock/348/34866b1b7c0aee629979a33ceae956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608065" cy="360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opticstrade.com/files/pics_novosti/spartan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08621"/>
            <a:ext cx="4464496" cy="318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404664"/>
            <a:ext cx="7164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Comic Sans MS" pitchFamily="66" charset="0"/>
              </a:rPr>
              <a:t>Змея наделена удивительным органом, при помощи которого видит тепловые (инфракрасные) лучи</a:t>
            </a:r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. Эта способность змеи была использована людьми при создании медицинских аппаратов и приборов ночного видения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pic>
        <p:nvPicPr>
          <p:cNvPr id="28674" name="Picture 2" descr="http://www.o-prirode.com/_nw/6/78956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5389329" cy="382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i?id=75109159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3054137" cy="506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33265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800080"/>
                </a:solidFill>
                <a:latin typeface="Comic Sans MS" pitchFamily="66" charset="0"/>
                <a:cs typeface="Arial" pitchFamily="34" charset="0"/>
              </a:rPr>
              <a:t>Интересная рыба — </a:t>
            </a:r>
            <a:r>
              <a:rPr lang="ru-RU" sz="2400" dirty="0" err="1">
                <a:solidFill>
                  <a:srgbClr val="800080"/>
                </a:solidFill>
                <a:latin typeface="Comic Sans MS" pitchFamily="66" charset="0"/>
                <a:cs typeface="Arial" pitchFamily="34" charset="0"/>
              </a:rPr>
              <a:t>периофтальмус</a:t>
            </a:r>
            <a:r>
              <a:rPr lang="ru-RU" sz="2400" dirty="0">
                <a:solidFill>
                  <a:srgbClr val="800080"/>
                </a:solidFill>
                <a:latin typeface="Comic Sans MS" pitchFamily="66" charset="0"/>
                <a:cs typeface="Arial" pitchFamily="34" charset="0"/>
              </a:rPr>
              <a:t> — живет на побережьях Азии, Африки и Полинезии. Глаза у нее работают, как перископ: скрываясь под водой или в грязи, она выставляет их  из воды и выслеживает добычу.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8367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48478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04664"/>
            <a:ext cx="4392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333CC"/>
                </a:solidFill>
                <a:latin typeface="Comic Sans MS" pitchFamily="66" charset="0"/>
              </a:rPr>
              <a:t>Проведем эксперимент.</a:t>
            </a:r>
            <a:endParaRPr lang="ru-RU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8543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  <a:latin typeface="Comic Sans MS" pitchFamily="66" charset="0"/>
              </a:rPr>
              <a:t>Опыт №1. </a:t>
            </a:r>
          </a:p>
          <a:p>
            <a:pPr algn="ctr"/>
            <a:r>
              <a:rPr lang="ru-RU" i="1" u="sng" dirty="0" smtClean="0">
                <a:solidFill>
                  <a:srgbClr val="002060"/>
                </a:solidFill>
                <a:latin typeface="Comic Sans MS" pitchFamily="66" charset="0"/>
              </a:rPr>
              <a:t>Способ обнаружения воздуха, воздух невидим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    </a:t>
            </a:r>
            <a:r>
              <a:rPr lang="ru-RU" u="sng" dirty="0" smtClean="0">
                <a:solidFill>
                  <a:srgbClr val="002060"/>
                </a:solidFill>
                <a:latin typeface="Comic Sans MS" pitchFamily="66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:   Доказать, что банка не пустая, в ней находится невидимый воздух.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    </a:t>
            </a:r>
            <a:r>
              <a:rPr lang="ru-RU" u="sng" dirty="0" smtClean="0">
                <a:solidFill>
                  <a:srgbClr val="002060"/>
                </a:solidFill>
                <a:latin typeface="Comic Sans MS" pitchFamily="66" charset="0"/>
              </a:rPr>
              <a:t>Оборудование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1.     Пустая стеклянная банка 1,0 литр.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2.     Бумажные салфетки – 2 штуки.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3.     Маленький кусочек пластилина.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4.     Кастрюля с водой.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    </a:t>
            </a:r>
            <a:r>
              <a:rPr lang="ru-RU" u="sng" dirty="0" smtClean="0">
                <a:solidFill>
                  <a:srgbClr val="002060"/>
                </a:solidFill>
                <a:latin typeface="Comic Sans MS" pitchFamily="66" charset="0"/>
              </a:rPr>
              <a:t>Опыт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:  Попробуем опустить в кастрюлю с водой бумажную салфетку. Конечно, она намокла. А теперь при помощи пластилина закрепим точно такую же салфетку внутри банки на дне. Перевернем банку отверстием вниз и аккуратно опустим в кастрюлю с водой на самое дно. Вода полностью закрыла банку. Аккуратно вынимаем ее из воды. Почему же салфетка осталась сухой? Потому что в ней воздух, он не пускает воду. Это можно увидеть. Опять таким же образом опускаем банку на дно кастрюли и медленно наклоняем ее. Воздух вылетает из банки пузырем.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    </a:t>
            </a:r>
            <a:r>
              <a:rPr lang="ru-RU" u="sng" dirty="0" smtClean="0">
                <a:solidFill>
                  <a:srgbClr val="3333CC"/>
                </a:solidFill>
                <a:latin typeface="Comic Sans MS" pitchFamily="66" charset="0"/>
              </a:rPr>
              <a:t>Вывод</a:t>
            </a:r>
            <a:r>
              <a:rPr lang="ru-RU" dirty="0" smtClean="0">
                <a:solidFill>
                  <a:srgbClr val="3333CC"/>
                </a:solidFill>
                <a:latin typeface="Comic Sans MS" pitchFamily="66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 Банка только кажется пустой, на самом деле – в ней воздух. Воздух невидимый.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  <a:latin typeface="Comic Sans MS" pitchFamily="66" charset="0"/>
              </a:rPr>
              <a:t>Опыт №2. </a:t>
            </a:r>
          </a:p>
          <a:p>
            <a:pPr algn="ctr"/>
            <a:r>
              <a:rPr lang="ru-RU" i="1" u="sng" dirty="0" smtClean="0">
                <a:solidFill>
                  <a:srgbClr val="002060"/>
                </a:solidFill>
                <a:latin typeface="Comic Sans MS" pitchFamily="66" charset="0"/>
              </a:rPr>
              <a:t>Воздух содержится в различных предметах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    </a:t>
            </a:r>
            <a:r>
              <a:rPr lang="ru-RU" u="sng" dirty="0" smtClean="0">
                <a:solidFill>
                  <a:srgbClr val="002060"/>
                </a:solidFill>
                <a:latin typeface="Comic Sans MS" pitchFamily="66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: Доказать, что воздух находится не только вокруг нас, но и в разных предметах.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    </a:t>
            </a:r>
            <a:r>
              <a:rPr lang="ru-RU" u="sng" dirty="0" smtClean="0">
                <a:solidFill>
                  <a:srgbClr val="002060"/>
                </a:solidFill>
                <a:latin typeface="Comic Sans MS" pitchFamily="66" charset="0"/>
              </a:rPr>
              <a:t>Оборудование: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1.     Стаканы с водой в количестве, соответствующем числу детей.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2.    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Коктейльные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соломинки в количестве, соответствующем числу детей.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3.     Стеклянная кастрюля с водой.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4.     Губка, кусочки кирпича, комки сухой земли, сахар-рафинад.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    </a:t>
            </a:r>
            <a:r>
              <a:rPr lang="ru-RU" u="sng" dirty="0" smtClean="0">
                <a:solidFill>
                  <a:srgbClr val="3333CC"/>
                </a:solidFill>
                <a:latin typeface="Comic Sans MS" pitchFamily="66" charset="0"/>
              </a:rPr>
              <a:t>Опыт</a:t>
            </a:r>
            <a:r>
              <a:rPr lang="ru-RU" dirty="0" smtClean="0">
                <a:solidFill>
                  <a:srgbClr val="3333CC"/>
                </a:solidFill>
                <a:latin typeface="Comic Sans MS" pitchFamily="66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Возьмем стакан с водой и выдохнем в воду через соломинку. В стакане появились пузырьки. Это выдыхаемый нами воздух. В воде мы видим воздух в виде пузырьков. Воздух легче воды, поэтому пузырьки поднимаются вверх. Интересно, есть ли воздух в разных предметах? Предлагаем детям рассмотреть губку. В ней есть отверстия. Можно догадаться, что в них воздух. Проверим это, опустив губку в воду и слегка надавив на нее. В воде появляются пузырьки. Это – воздух. Рассмотрим кирпич, землю, сахар. Есть ли в них воздух? Опускаем поочередно эти предметы в воду. Через некоторое время в воде появляются пузырьки. Это воздух выходит из предметов, его вытеснила вода.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    </a:t>
            </a:r>
            <a:r>
              <a:rPr lang="ru-RU" u="sng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u="sng" dirty="0" smtClean="0">
                <a:solidFill>
                  <a:srgbClr val="3333CC"/>
                </a:solidFill>
                <a:latin typeface="Comic Sans MS" pitchFamily="66" charset="0"/>
              </a:rPr>
              <a:t>Вывод</a:t>
            </a:r>
            <a:r>
              <a:rPr lang="ru-RU" dirty="0" smtClean="0">
                <a:solidFill>
                  <a:srgbClr val="3333CC"/>
                </a:solidFill>
                <a:latin typeface="Comic Sans MS" pitchFamily="66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Воздух находится не только в невидимом состоянии вокруг нас, но и в различных предметах.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96753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Эксперимент 3</a:t>
            </a:r>
          </a:p>
          <a:p>
            <a:pPr algn="ctr"/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 "Подводная лодка"</a:t>
            </a:r>
          </a:p>
          <a:p>
            <a:r>
              <a:rPr lang="ru-RU" sz="2400" dirty="0" smtClean="0">
                <a:latin typeface="Comic Sans MS" pitchFamily="66" charset="0"/>
              </a:rPr>
              <a:t>Предложить детям выяснить, что произойдет со стаканом, если его опустить в воду, сможет ли он сам подняться со дна. </a:t>
            </a:r>
          </a:p>
          <a:p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Опыт</a:t>
            </a:r>
            <a:r>
              <a:rPr lang="ru-RU" sz="2400" dirty="0" smtClean="0">
                <a:latin typeface="Comic Sans MS" pitchFamily="66" charset="0"/>
              </a:rPr>
              <a:t>: погружают стакан в воду, переворачивают его вверх дном, подводят под него изогнутую трубочку для коктейля, вдувают под него воздух. Выполняют. 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Вывод</a:t>
            </a:r>
            <a:r>
              <a:rPr lang="ru-RU" sz="2400" dirty="0" smtClean="0">
                <a:latin typeface="Comic Sans MS" pitchFamily="66" charset="0"/>
              </a:rPr>
              <a:t>: стакан постепенно заполняется водой, пузыри воздуха выходят из него; воздух легче воды - попадая в стакан через трубочку, он вытесняет воду из под стакана и всплывает.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://stend-art58.ru/wp-content/gallery/decorations/%D0%A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5689079" cy="3529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1484784"/>
            <a:ext cx="7652993" cy="92333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olesnikovalud.ucoz.ru/_ph/4/28077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65"/>
            <a:ext cx="9144000" cy="68401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009900"/>
                </a:solidFill>
                <a:latin typeface="Comic Sans MS" pitchFamily="66" charset="0"/>
              </a:rPr>
              <a:t>Биомиметика</a:t>
            </a:r>
            <a:r>
              <a:rPr lang="ru-RU" sz="4000" dirty="0" smtClean="0">
                <a:latin typeface="Comic Sans MS" pitchFamily="66" charset="0"/>
              </a:rPr>
              <a:t> -</a:t>
            </a:r>
            <a:r>
              <a:rPr lang="ru-RU" sz="4000" dirty="0" smtClean="0"/>
              <a:t> Современное научное направление по заимствованию у природы ценных идей и реализации их в виде оригинальных материалов, процессов и технологий, имитирующих природные аналоги …</a:t>
            </a:r>
            <a:r>
              <a:rPr lang="ru-RU" sz="4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4000" dirty="0" smtClean="0"/>
              <a:t>Наука</a:t>
            </a:r>
            <a:r>
              <a:rPr lang="ru-RU" sz="4000" dirty="0"/>
              <a:t>, которая занимается </a:t>
            </a:r>
            <a:r>
              <a:rPr lang="ru-RU" sz="4000" dirty="0" smtClean="0"/>
              <a:t>копированием</a:t>
            </a:r>
          </a:p>
          <a:p>
            <a:pPr algn="ctr"/>
            <a:r>
              <a:rPr lang="ru-RU" sz="4000" dirty="0" smtClean="0"/>
              <a:t>изобретений у природы</a:t>
            </a:r>
            <a:r>
              <a:rPr lang="ru-RU" sz="4000" dirty="0" smtClean="0">
                <a:latin typeface="Comic Sans MS" pitchFamily="66" charset="0"/>
              </a:rPr>
              <a:t>.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28" y="0"/>
            <a:ext cx="9225528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79712" y="96308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Учиться у природы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Рисунок 4" descr="http://earth-chronicles.ru/Publications_8/5/221-579x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64807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35696" y="4322222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Репейник и застежка-«липучка» действуют по одному принципу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pic>
        <p:nvPicPr>
          <p:cNvPr id="24578" name="Picture 2" descr="http://cs3.livemaster.ru/zhurnalfoto/0/6/8/131029233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654884" cy="6469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620688"/>
            <a:ext cx="30243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По принципу работы крыльев насекомых созданы ветряные мельницы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pic>
        <p:nvPicPr>
          <p:cNvPr id="23556" name="Picture 4" descr="http://icon.s.photosight.ru/img/e/599/488506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382" y="476672"/>
            <a:ext cx="5864618" cy="4681838"/>
          </a:xfrm>
          <a:prstGeom prst="rect">
            <a:avLst/>
          </a:prstGeom>
          <a:noFill/>
        </p:spPr>
      </p:pic>
      <p:pic>
        <p:nvPicPr>
          <p:cNvPr id="23558" name="Picture 6" descr="http://www.vorobiov.com/upload/iblock/76d/p_pavuk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79912" cy="6679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5301208"/>
            <a:ext cx="5061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Паутина -  «подсказала» изготовление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рыболовных сетей. (снастей)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pic>
        <p:nvPicPr>
          <p:cNvPr id="1026" name="Picture 2" descr="http://ii1.photocentra.ru/images/main31/310252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032448" cy="6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ms.kiva.org.s3.amazonaws.com/sites/default/files/fellowsblog/dscn3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4865621" cy="364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332656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00CC"/>
                </a:solidFill>
                <a:latin typeface="Comic Sans MS" pitchFamily="66" charset="0"/>
              </a:rPr>
              <a:t>Вентиляции высотных домов -  взят принцип работы этих систем в термитниках. </a:t>
            </a:r>
            <a:r>
              <a:rPr lang="ru-RU" sz="2400" u="sng" dirty="0" smtClean="0">
                <a:solidFill>
                  <a:srgbClr val="3333CC"/>
                </a:solidFill>
                <a:latin typeface="Comic Sans MS" pitchFamily="66" charset="0"/>
              </a:rPr>
              <a:t>Например</a:t>
            </a:r>
            <a:r>
              <a:rPr lang="ru-RU" sz="2400" dirty="0" smtClean="0">
                <a:solidFill>
                  <a:srgbClr val="6600CC"/>
                </a:solidFill>
                <a:latin typeface="Comic Sans MS" pitchFamily="66" charset="0"/>
              </a:rPr>
              <a:t>: Они послужили моделью для торгового центра «</a:t>
            </a:r>
            <a:r>
              <a:rPr lang="ru-RU" sz="2400" dirty="0" err="1" smtClean="0">
                <a:solidFill>
                  <a:srgbClr val="6600CC"/>
                </a:solidFill>
                <a:latin typeface="Comic Sans MS" pitchFamily="66" charset="0"/>
              </a:rPr>
              <a:t>Истгейт</a:t>
            </a:r>
            <a:r>
              <a:rPr lang="ru-RU" sz="2400" dirty="0" smtClean="0">
                <a:solidFill>
                  <a:srgbClr val="6600CC"/>
                </a:solidFill>
                <a:latin typeface="Comic Sans MS" pitchFamily="66" charset="0"/>
              </a:rPr>
              <a:t>» в Зимбабве. В нем прохладно даже в сорокаградусную жару. </a:t>
            </a:r>
            <a:endParaRPr lang="ru-RU" sz="2400" dirty="0">
              <a:solidFill>
                <a:srgbClr val="66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pic>
        <p:nvPicPr>
          <p:cNvPr id="4" name="Рисунок 3" descr="http://earth-chronicles.ru/Publications_8/5/35-300x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5256584" cy="37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http://mir-nasekomyh.ru/uploads/images/Gallery/Karik-i-Valya/zhuk_plavun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3240360" cy="471325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95736" y="0"/>
            <a:ext cx="5184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Продолжение давних традиций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3339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800080"/>
                </a:solidFill>
                <a:latin typeface="Comic Sans MS" pitchFamily="66" charset="0"/>
              </a:rPr>
              <a:t>Жук-плавунец – </a:t>
            </a:r>
          </a:p>
          <a:p>
            <a:r>
              <a:rPr lang="ru-RU" sz="2400" dirty="0" smtClean="0">
                <a:solidFill>
                  <a:srgbClr val="800080"/>
                </a:solidFill>
                <a:latin typeface="Comic Sans MS" pitchFamily="66" charset="0"/>
              </a:rPr>
              <a:t>С </a:t>
            </a:r>
            <a:r>
              <a:rPr lang="ru-RU" sz="2400" dirty="0" err="1" smtClean="0">
                <a:solidFill>
                  <a:srgbClr val="800080"/>
                </a:solidFill>
                <a:latin typeface="Comic Sans MS" pitchFamily="66" charset="0"/>
              </a:rPr>
              <a:t>пузырёком</a:t>
            </a:r>
            <a:r>
              <a:rPr lang="ru-RU" sz="2400" dirty="0" smtClean="0">
                <a:solidFill>
                  <a:srgbClr val="800080"/>
                </a:solidFill>
                <a:latin typeface="Comic Sans MS" pitchFamily="66" charset="0"/>
              </a:rPr>
              <a:t> воздуха</a:t>
            </a:r>
            <a:endParaRPr lang="ru-RU" sz="2400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427984" y="1772816"/>
            <a:ext cx="3960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Жак Ив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Кусто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 его акваланг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pic>
        <p:nvPicPr>
          <p:cNvPr id="21506" name="Picture 2" descr="http://www.leifkoch.dk/graphics/interface/pic_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0"/>
            <a:ext cx="4438650" cy="666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cs408325.vk.me/v408325170/2ede/Nbkl3Pb4dFs.jpg"/>
          <p:cNvPicPr>
            <a:picLocks noChangeAspect="1" noChangeArrowheads="1"/>
          </p:cNvPicPr>
          <p:nvPr/>
        </p:nvPicPr>
        <p:blipFill>
          <a:blip r:embed="rId4" cstate="print"/>
          <a:srcRect l="20441" r="4730"/>
          <a:stretch>
            <a:fillRect/>
          </a:stretch>
        </p:blipFill>
        <p:spPr bwMode="auto">
          <a:xfrm>
            <a:off x="0" y="0"/>
            <a:ext cx="5535814" cy="49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797152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</a:rPr>
              <a:t>Устройство уха тюленя подсказало идею изобретения гидрофона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28" cy="6858000"/>
          </a:xfrm>
          <a:prstGeom prst="rect">
            <a:avLst/>
          </a:prstGeom>
          <a:noFill/>
        </p:spPr>
      </p:pic>
      <p:pic>
        <p:nvPicPr>
          <p:cNvPr id="26626" name="Picture 2" descr="http://imagine.pics/images/148/148245.jpg"/>
          <p:cNvPicPr>
            <a:picLocks noChangeAspect="1" noChangeArrowheads="1"/>
          </p:cNvPicPr>
          <p:nvPr/>
        </p:nvPicPr>
        <p:blipFill>
          <a:blip r:embed="rId3" cstate="print"/>
          <a:srcRect l="14000" t="7390" b="8900"/>
          <a:stretch>
            <a:fillRect/>
          </a:stretch>
        </p:blipFill>
        <p:spPr bwMode="auto">
          <a:xfrm>
            <a:off x="4355976" y="188640"/>
            <a:ext cx="46440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908720"/>
            <a:ext cx="4572000" cy="27549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dirty="0">
                <a:solidFill>
                  <a:srgbClr val="800080"/>
                </a:solidFill>
                <a:latin typeface="Comic Sans MS" pitchFamily="66" charset="0"/>
                <a:cs typeface="Arial" pitchFamily="34" charset="0"/>
              </a:rPr>
              <a:t>Для своего размера кит двигается очень быстро, в чем ему и помогают крылья-плавники. Их верхний край не сплошной, а зазубренный, формируя особые правильные повторяющиеся бороздки на поверхности плавника.</a:t>
            </a:r>
          </a:p>
        </p:txBody>
      </p:sp>
      <p:pic>
        <p:nvPicPr>
          <p:cNvPr id="13" name="Picture 4" descr="http://www.skyservis.org/images/imgtext/sky_357.jpg"/>
          <p:cNvPicPr>
            <a:picLocks noChangeAspect="1" noChangeArrowheads="1"/>
          </p:cNvPicPr>
          <p:nvPr/>
        </p:nvPicPr>
        <p:blipFill>
          <a:blip r:embed="rId4" cstate="print"/>
          <a:srcRect r="3781" b="26468"/>
          <a:stretch>
            <a:fillRect/>
          </a:stretch>
        </p:blipFill>
        <p:spPr bwMode="auto">
          <a:xfrm>
            <a:off x="4139952" y="3645024"/>
            <a:ext cx="4824537" cy="284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350100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333CC"/>
                </a:solidFill>
                <a:latin typeface="Comic Sans MS" pitchFamily="66" charset="0"/>
                <a:cs typeface="Arial" pitchFamily="34" charset="0"/>
              </a:rPr>
              <a:t>Подобные решения применяются в современной авиации — хвосты самолетов и другие устройства также призваны упорядочивать движение воздуха/воды и увеличивать стабильность движения.</a:t>
            </a:r>
            <a:endParaRPr lang="ru-RU" sz="24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417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Asus</cp:lastModifiedBy>
  <cp:revision>24</cp:revision>
  <dcterms:created xsi:type="dcterms:W3CDTF">2016-03-13T14:58:34Z</dcterms:created>
  <dcterms:modified xsi:type="dcterms:W3CDTF">2016-03-23T19:39:58Z</dcterms:modified>
</cp:coreProperties>
</file>