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6" r:id="rId1"/>
  </p:sldMasterIdLst>
  <p:notesMasterIdLst>
    <p:notesMasterId r:id="rId13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1" autoAdjust="0"/>
    <p:restoredTop sz="94676" autoAdjust="0"/>
  </p:normalViewPr>
  <p:slideViewPr>
    <p:cSldViewPr>
      <p:cViewPr varScale="1">
        <p:scale>
          <a:sx n="87" d="100"/>
          <a:sy n="87" d="100"/>
        </p:scale>
        <p:origin x="-1464" y="-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0E24C9A-F3E7-4A5B-90D5-CF345881C197}" type="datetimeFigureOut">
              <a:rPr lang="ru-RU" smtClean="0"/>
              <a:t>08.03.2016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58F5975-F6C8-4D47-835A-5D5C4ACCDB8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581523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8F5975-F6C8-4D47-835A-5D5C4ACCDB85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935467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891821" y="5617774"/>
            <a:ext cx="7382935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989952" y="1016990"/>
            <a:ext cx="7179733" cy="4831643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990600" y="1009650"/>
            <a:ext cx="7179733" cy="4831643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769521" y="702069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7855433" y="749720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27201" y="1794935"/>
            <a:ext cx="5723468" cy="1828090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27200" y="3736622"/>
            <a:ext cx="5712179" cy="15240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770676" y="5357592"/>
            <a:ext cx="1213821" cy="365125"/>
          </a:xfrm>
        </p:spPr>
        <p:txBody>
          <a:bodyPr/>
          <a:lstStyle/>
          <a:p>
            <a:fld id="{7AB195CB-4F8B-4286-A370-E86605889D27}" type="datetimeFigureOut">
              <a:rPr lang="ru-RU" smtClean="0"/>
              <a:t>08.03.2016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74044" y="5357592"/>
            <a:ext cx="5034845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13930" y="5357592"/>
            <a:ext cx="554023" cy="365125"/>
          </a:xfrm>
        </p:spPr>
        <p:txBody>
          <a:bodyPr/>
          <a:lstStyle>
            <a:lvl1pPr algn="ctr">
              <a:defRPr/>
            </a:lvl1pPr>
          </a:lstStyle>
          <a:p>
            <a:fld id="{06251B29-46A2-4510-9253-5FEFFEA86DB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B195CB-4F8B-4286-A370-E86605889D27}" type="datetimeFigureOut">
              <a:rPr lang="ru-RU" smtClean="0"/>
              <a:t>08.03.2016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251B29-46A2-4510-9253-5FEFFEA86DB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1" y="925690"/>
            <a:ext cx="1430867" cy="476391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8221" y="1106312"/>
            <a:ext cx="5178779" cy="440266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B195CB-4F8B-4286-A370-E86605889D27}" type="datetimeFigureOut">
              <a:rPr lang="ru-RU" smtClean="0"/>
              <a:t>08.03.2016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251B29-46A2-4510-9253-5FEFFEA86DB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B195CB-4F8B-4286-A370-E86605889D27}" type="datetimeFigureOut">
              <a:rPr lang="ru-RU" smtClean="0"/>
              <a:t>08.03.2016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251B29-46A2-4510-9253-5FEFFEA86DB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979" y="2239430"/>
            <a:ext cx="6254044" cy="1362075"/>
          </a:xfrm>
        </p:spPr>
        <p:txBody>
          <a:bodyPr anchor="b"/>
          <a:lstStyle>
            <a:lvl1pPr algn="ctr">
              <a:defRPr sz="4000" b="0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6267" y="3725334"/>
            <a:ext cx="6231467" cy="1309511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B195CB-4F8B-4286-A370-E86605889D27}" type="datetimeFigureOut">
              <a:rPr lang="ru-RU" smtClean="0"/>
              <a:t>08.03.2016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251B29-46A2-4510-9253-5FEFFEA86DB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B195CB-4F8B-4286-A370-E86605889D27}" type="datetimeFigureOut">
              <a:rPr lang="ru-RU" smtClean="0"/>
              <a:t>08.03.2016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251B29-46A2-4510-9253-5FEFFEA86DB4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298448" y="2121407"/>
            <a:ext cx="3200400" cy="360273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63440" y="2119313"/>
            <a:ext cx="3200400" cy="360521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57869" y="2122312"/>
            <a:ext cx="2939521" cy="820208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10669" y="2122311"/>
            <a:ext cx="2944368" cy="822960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B195CB-4F8B-4286-A370-E86605889D27}" type="datetimeFigureOut">
              <a:rPr lang="ru-RU" smtClean="0"/>
              <a:t>08.03.2016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251B29-46A2-4510-9253-5FEFFEA86DB4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298448" y="2944368"/>
            <a:ext cx="3227832" cy="277977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5151" y="2944813"/>
            <a:ext cx="3227832" cy="277977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B195CB-4F8B-4286-A370-E86605889D27}" type="datetimeFigureOut">
              <a:rPr lang="ru-RU" smtClean="0"/>
              <a:t>08.03.2016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251B29-46A2-4510-9253-5FEFFEA86DB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B195CB-4F8B-4286-A370-E86605889D27}" type="datetimeFigureOut">
              <a:rPr lang="ru-RU" smtClean="0"/>
              <a:t>08.03.2016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251B29-46A2-4510-9253-5FEFFEA86DB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" name="Freeform 1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 rot="60000">
            <a:off x="4471416" y="603504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 rot="21540000">
            <a:off x="749808" y="576072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9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8976" y="2020042"/>
            <a:ext cx="3064827" cy="1503037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 rot="60000">
            <a:off x="4854291" y="1150993"/>
            <a:ext cx="3020792" cy="4625489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48125" y="3623748"/>
            <a:ext cx="3048891" cy="2100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1698" y="5885672"/>
            <a:ext cx="1213821" cy="365125"/>
          </a:xfrm>
        </p:spPr>
        <p:txBody>
          <a:bodyPr/>
          <a:lstStyle/>
          <a:p>
            <a:fld id="{7AB195CB-4F8B-4286-A370-E86605889D27}" type="datetimeFigureOut">
              <a:rPr lang="ru-RU" smtClean="0"/>
              <a:t>08.03.2016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54" y="5829261"/>
            <a:ext cx="3522607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57313" y="5896961"/>
            <a:ext cx="554023" cy="365125"/>
          </a:xfrm>
        </p:spPr>
        <p:txBody>
          <a:bodyPr/>
          <a:lstStyle/>
          <a:p>
            <a:fld id="{06251B29-46A2-4510-9253-5FEFFEA86DB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1" name="Freeform 3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5058" y="575769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 rot="60000">
            <a:off x="4464768" y="603920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5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6424" y="2020824"/>
            <a:ext cx="3063240" cy="1499616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60000">
            <a:off x="4898615" y="1207272"/>
            <a:ext cx="2913863" cy="4539412"/>
          </a:xfrm>
          <a:ln w="101600" cap="rnd">
            <a:solidFill>
              <a:srgbClr val="FFFFFF"/>
            </a:solidFill>
          </a:ln>
          <a:effectLst>
            <a:outerShdw blurRad="889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52144" y="3621024"/>
            <a:ext cx="3044952" cy="210312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5936" y="5888737"/>
            <a:ext cx="1213821" cy="365125"/>
          </a:xfrm>
        </p:spPr>
        <p:txBody>
          <a:bodyPr/>
          <a:lstStyle/>
          <a:p>
            <a:fld id="{7AB195CB-4F8B-4286-A370-E86605889D27}" type="datetimeFigureOut">
              <a:rPr lang="ru-RU" smtClean="0"/>
              <a:t>08.03.2016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69" y="5831037"/>
            <a:ext cx="3319043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62089" y="5900026"/>
            <a:ext cx="554023" cy="365125"/>
          </a:xfrm>
        </p:spPr>
        <p:txBody>
          <a:bodyPr/>
          <a:lstStyle/>
          <a:p>
            <a:fld id="{06251B29-46A2-4510-9253-5FEFFEA86DB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628650" y="6069330"/>
            <a:ext cx="792099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731520" y="575310"/>
            <a:ext cx="7696200" cy="5715000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31520" y="576072"/>
            <a:ext cx="7696200" cy="5715000"/>
          </a:xfrm>
          <a:prstGeom prst="rect">
            <a:avLst/>
          </a:prstGeom>
          <a:blipFill dpi="0" rotWithShape="1">
            <a:blip r:embed="rId13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1435684">
            <a:off x="543741" y="273091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4096196">
            <a:off x="8115079" y="298163"/>
            <a:ext cx="566928" cy="566928"/>
          </a:xfrm>
          <a:prstGeom prst="rect">
            <a:avLst/>
          </a:prstGeom>
          <a:noFill/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5023" y="817582"/>
            <a:ext cx="6965245" cy="12024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63040" y="2119257"/>
            <a:ext cx="6196405" cy="360381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54588" y="5809152"/>
            <a:ext cx="12138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7AB195CB-4F8B-4286-A370-E86605889D27}" type="datetimeFigureOut">
              <a:rPr lang="ru-RU" smtClean="0"/>
              <a:t>08.03.2016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4401" y="5809152"/>
            <a:ext cx="55401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70202" y="5809152"/>
            <a:ext cx="55402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06251B29-46A2-4510-9253-5FEFFEA86DB4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64592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1168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7432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Работа с фотографией.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823187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/>
              <a:t>	</a:t>
            </a:r>
            <a:r>
              <a:rPr lang="ru-RU" dirty="0" smtClean="0"/>
              <a:t>	</a:t>
            </a:r>
            <a:r>
              <a:rPr lang="ru-RU" sz="2800" b="1" i="1" dirty="0" smtClean="0"/>
              <a:t>Техника безопасности на уроке технологии с ножницами:</a:t>
            </a:r>
            <a:endParaRPr lang="ru-RU" sz="2800" b="1" i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87624" y="1988840"/>
            <a:ext cx="6912768" cy="3734229"/>
          </a:xfrm>
        </p:spPr>
        <p:txBody>
          <a:bodyPr>
            <a:normAutofit fontScale="92500" lnSpcReduction="10000"/>
          </a:bodyPr>
          <a:lstStyle/>
          <a:p>
            <a:r>
              <a:rPr lang="ru-RU" sz="2800" dirty="0"/>
              <a:t>Пользуйся ножницами с закругленными краями </a:t>
            </a:r>
          </a:p>
          <a:p>
            <a:r>
              <a:rPr lang="ru-RU" sz="2800" dirty="0"/>
              <a:t>Режь на уровне груди от себя </a:t>
            </a:r>
          </a:p>
          <a:p>
            <a:r>
              <a:rPr lang="ru-RU" sz="2800" dirty="0"/>
              <a:t>Не оставляй ножницы открытыми </a:t>
            </a:r>
          </a:p>
          <a:p>
            <a:r>
              <a:rPr lang="ru-RU" sz="2800" dirty="0"/>
              <a:t>Не работай тупыми ножницами </a:t>
            </a:r>
          </a:p>
          <a:p>
            <a:r>
              <a:rPr lang="ru-RU" sz="2800" dirty="0"/>
              <a:t>Не режь на ходу, не вертись во время работы </a:t>
            </a:r>
          </a:p>
          <a:p>
            <a:r>
              <a:rPr lang="ru-RU" sz="2800" dirty="0"/>
              <a:t>Передавай товарищу ножницы кольцами вперед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867331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Техника безопасности на уроке технологии с клеем: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ru-RU" sz="2800" dirty="0"/>
              <a:t>Не допускать попадания клея в глаза </a:t>
            </a:r>
          </a:p>
          <a:p>
            <a:r>
              <a:rPr lang="ru-RU" sz="2800" dirty="0"/>
              <a:t>Передавай клей только в закрытом виде </a:t>
            </a:r>
          </a:p>
          <a:p>
            <a:r>
              <a:rPr lang="ru-RU" sz="2800" dirty="0"/>
              <a:t>После окончания работы клей закрываем и убираем в безопасное место </a:t>
            </a:r>
          </a:p>
          <a:p>
            <a:r>
              <a:rPr lang="ru-RU" sz="2800" dirty="0"/>
              <a:t>Наноси клей на середину размазывай к краям </a:t>
            </a:r>
          </a:p>
          <a:p>
            <a:endParaRPr lang="ru-RU" dirty="0"/>
          </a:p>
          <a:p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29529095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5170" y="274638"/>
            <a:ext cx="8131629" cy="11430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sz="3100" dirty="0" smtClean="0">
                <a:solidFill>
                  <a:schemeClr val="tx1"/>
                </a:solidFill>
              </a:rPr>
              <a:t>Фотография-это получение изображения предметов посредством фотографирования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1916832"/>
            <a:ext cx="6984775" cy="4032447"/>
          </a:xfrm>
        </p:spPr>
      </p:pic>
    </p:spTree>
    <p:extLst>
      <p:ext uri="{BB962C8B-B14F-4D97-AF65-F5344CB8AC3E}">
        <p14:creationId xmlns:p14="http://schemas.microsoft.com/office/powerpoint/2010/main" val="14418360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274638"/>
            <a:ext cx="7776864" cy="1714202"/>
          </a:xfrm>
        </p:spPr>
        <p:txBody>
          <a:bodyPr>
            <a:normAutofit/>
          </a:bodyPr>
          <a:lstStyle/>
          <a:p>
            <a:r>
              <a:rPr lang="ru-RU" sz="1800" dirty="0" smtClean="0"/>
              <a:t>Самое первое фото в мире было сделано в 1826 году Жозефом </a:t>
            </a:r>
            <a:r>
              <a:rPr lang="ru-RU" sz="1800" dirty="0" err="1" smtClean="0"/>
              <a:t>Нисефором</a:t>
            </a:r>
            <a:r>
              <a:rPr lang="ru-RU" sz="1800" dirty="0" smtClean="0"/>
              <a:t> </a:t>
            </a:r>
            <a:r>
              <a:rPr lang="ru-RU" sz="1800" dirty="0" err="1" smtClean="0"/>
              <a:t>Ньепсом</a:t>
            </a:r>
            <a:r>
              <a:rPr lang="ru-RU" sz="1800" dirty="0" smtClean="0"/>
              <a:t>. Фотография называется «Вид из окна». Снимок удалось сделать благодаря камере-обскуре с оловянной пластиной, покрытой тонким слоем асфальта. Экспозиция длилась около 14 часов. </a:t>
            </a:r>
            <a:endParaRPr lang="ru-RU" sz="1800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1916832"/>
            <a:ext cx="6912768" cy="4104455"/>
          </a:xfrm>
        </p:spPr>
      </p:pic>
    </p:spTree>
    <p:extLst>
      <p:ext uri="{BB962C8B-B14F-4D97-AF65-F5344CB8AC3E}">
        <p14:creationId xmlns:p14="http://schemas.microsoft.com/office/powerpoint/2010/main" val="898291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95023" y="692696"/>
            <a:ext cx="6965245" cy="1327371"/>
          </a:xfrm>
        </p:spPr>
        <p:txBody>
          <a:bodyPr>
            <a:normAutofit fontScale="90000"/>
          </a:bodyPr>
          <a:lstStyle/>
          <a:p>
            <a:r>
              <a:rPr lang="ru-RU" sz="2400" dirty="0" smtClean="0"/>
              <a:t>Самое первое цветное фото было сделано в 1861 году английским физиком Джеймсом Клерком Максвеллом. Фотография называется «Ленточка из шотландки». </a:t>
            </a:r>
            <a:endParaRPr lang="ru-RU" sz="2400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5656" y="2119313"/>
            <a:ext cx="6120680" cy="4045991"/>
          </a:xfrm>
        </p:spPr>
      </p:pic>
    </p:spTree>
    <p:extLst>
      <p:ext uri="{BB962C8B-B14F-4D97-AF65-F5344CB8AC3E}">
        <p14:creationId xmlns:p14="http://schemas.microsoft.com/office/powerpoint/2010/main" val="11512631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95023" y="908720"/>
            <a:ext cx="6965245" cy="1111347"/>
          </a:xfrm>
        </p:spPr>
        <p:txBody>
          <a:bodyPr>
            <a:noAutofit/>
          </a:bodyPr>
          <a:lstStyle/>
          <a:p>
            <a:r>
              <a:rPr lang="ru-RU" sz="2000" dirty="0" smtClean="0"/>
              <a:t>Первый фотопортрет в мире — автопортрет Роберта </a:t>
            </a:r>
            <a:r>
              <a:rPr lang="ru-RU" sz="2000" dirty="0" err="1" smtClean="0"/>
              <a:t>Корнелиуса</a:t>
            </a:r>
            <a:r>
              <a:rPr lang="ru-RU" sz="2000" dirty="0" smtClean="0"/>
              <a:t>, 1839 год. После снятия крышки с фотообъектива, он бросился в кадр, где просидел больше минуты до закрытия линзы. Слова, написанные на обратной стороне собственной рукой </a:t>
            </a:r>
            <a:r>
              <a:rPr lang="ru-RU" sz="2000" dirty="0" err="1" smtClean="0"/>
              <a:t>Корнилия</a:t>
            </a:r>
            <a:r>
              <a:rPr lang="ru-RU" sz="2000" dirty="0" smtClean="0"/>
              <a:t>, гласят: «Первая картина в свете когда-либо. 1839 год»</a:t>
            </a:r>
            <a:endParaRPr lang="ru-RU" sz="2000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3728" y="2348880"/>
            <a:ext cx="4248472" cy="3816424"/>
          </a:xfrm>
        </p:spPr>
      </p:pic>
    </p:spTree>
    <p:extLst>
      <p:ext uri="{BB962C8B-B14F-4D97-AF65-F5344CB8AC3E}">
        <p14:creationId xmlns:p14="http://schemas.microsoft.com/office/powerpoint/2010/main" val="2764271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>
                <a:solidFill>
                  <a:schemeClr val="tx1"/>
                </a:solidFill>
              </a:rPr>
              <a:t>Коллаж-(от фр.  </a:t>
            </a:r>
            <a:r>
              <a:rPr lang="ru-RU" sz="2400" dirty="0" err="1" smtClean="0">
                <a:solidFill>
                  <a:schemeClr val="tx1"/>
                </a:solidFill>
              </a:rPr>
              <a:t>coller</a:t>
            </a:r>
            <a:r>
              <a:rPr lang="ru-RU" sz="2400" dirty="0" smtClean="0">
                <a:solidFill>
                  <a:schemeClr val="tx1"/>
                </a:solidFill>
              </a:rPr>
              <a:t>  — приклеивание) — технический приём в изобразительном искусстве, заключающийся в создании живописных или графических произведений путём наклеивания на какую-либо основу предметов и материалов, отличающихся от основы по цвету и фактуре.</a:t>
            </a:r>
            <a:endParaRPr lang="ru-RU" sz="2400" dirty="0">
              <a:solidFill>
                <a:schemeClr val="tx1"/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7664" y="2636912"/>
            <a:ext cx="6192687" cy="3600400"/>
          </a:xfrm>
        </p:spPr>
      </p:pic>
    </p:spTree>
    <p:extLst>
      <p:ext uri="{BB962C8B-B14F-4D97-AF65-F5344CB8AC3E}">
        <p14:creationId xmlns:p14="http://schemas.microsoft.com/office/powerpoint/2010/main" val="36943246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-60000">
            <a:off x="1128469" y="935337"/>
            <a:ext cx="3063240" cy="1499616"/>
          </a:xfrm>
        </p:spPr>
        <p:txBody>
          <a:bodyPr>
            <a:normAutofit/>
          </a:bodyPr>
          <a:lstStyle/>
          <a:p>
            <a:r>
              <a:rPr lang="ru-RU" dirty="0" smtClean="0"/>
              <a:t>А.В. </a:t>
            </a:r>
            <a:r>
              <a:rPr lang="ru-RU" dirty="0" err="1" smtClean="0"/>
              <a:t>Лентулов</a:t>
            </a:r>
            <a:r>
              <a:rPr lang="ru-RU" dirty="0" smtClean="0"/>
              <a:t> «Василий Блаженный» 1913г</a:t>
            </a:r>
            <a:endParaRPr lang="ru-RU" dirty="0"/>
          </a:p>
        </p:txBody>
      </p:sp>
      <p:pic>
        <p:nvPicPr>
          <p:cNvPr id="5" name="Рисунок 4"/>
          <p:cNvPicPr>
            <a:picLocks noGrp="1" noChangeAspect="1"/>
          </p:cNvPicPr>
          <p:nvPr>
            <p:ph type="pic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370" r="17370"/>
          <a:stretch>
            <a:fillRect/>
          </a:stretch>
        </p:blipFill>
        <p:spPr/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>
            <a:noAutofit/>
          </a:bodyPr>
          <a:lstStyle/>
          <a:p>
            <a:r>
              <a:rPr lang="ru-RU" sz="2400" dirty="0" smtClean="0"/>
              <a:t>В русском искусстве принято считать первыми коллажами, работы Аристарха </a:t>
            </a:r>
            <a:r>
              <a:rPr lang="ru-RU" sz="2400" dirty="0" err="1" smtClean="0"/>
              <a:t>Лентулова</a:t>
            </a:r>
            <a:r>
              <a:rPr lang="ru-RU" sz="2400" dirty="0" smtClean="0"/>
              <a:t>.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30852283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95023" y="620689"/>
            <a:ext cx="6965245" cy="1080120"/>
          </a:xfrm>
        </p:spPr>
        <p:txBody>
          <a:bodyPr>
            <a:normAutofit/>
          </a:bodyPr>
          <a:lstStyle/>
          <a:p>
            <a:r>
              <a:rPr lang="ru-RU" sz="4000" dirty="0" smtClean="0"/>
              <a:t>Преимущества коллажа</a:t>
            </a:r>
            <a:endParaRPr lang="ru-RU" sz="40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71600" y="1556792"/>
            <a:ext cx="7272808" cy="4464496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dirty="0" smtClean="0"/>
              <a:t>   Коллаж дает возможность:</a:t>
            </a:r>
          </a:p>
          <a:p>
            <a:r>
              <a:rPr lang="ru-RU" dirty="0" smtClean="0"/>
              <a:t>Совмещать и синтезировать разнообразные по фактуре и цвету изображения, предметы: цветные и черно-белые, фотографии и рисунки, тексты и шрифты.</a:t>
            </a:r>
          </a:p>
          <a:p>
            <a:r>
              <a:rPr lang="ru-RU" dirty="0" smtClean="0"/>
              <a:t>Применять фрагменты картин, предметов в качестве композиционных деталей.</a:t>
            </a:r>
          </a:p>
          <a:p>
            <a:r>
              <a:rPr lang="ru-RU" dirty="0" smtClean="0"/>
              <a:t>Передать мысль через посторонние детали композиции, не имеющие отношения к основной теме.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670658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95023" y="817583"/>
            <a:ext cx="6965245" cy="1027242"/>
          </a:xfrm>
        </p:spPr>
        <p:txBody>
          <a:bodyPr/>
          <a:lstStyle/>
          <a:p>
            <a:pPr algn="l"/>
            <a:r>
              <a:rPr lang="ru-RU" dirty="0" smtClean="0"/>
              <a:t>Галерея.</a:t>
            </a:r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3" y="1628800"/>
            <a:ext cx="3888432" cy="4464496"/>
          </a:xfrm>
        </p:spPr>
      </p:pic>
      <p:pic>
        <p:nvPicPr>
          <p:cNvPr id="6" name="Объект 5"/>
          <p:cNvPicPr>
            <a:picLocks noGrp="1" noChangeAspect="1"/>
          </p:cNvPicPr>
          <p:nvPr>
            <p:ph sz="quarter" idx="1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1628800"/>
            <a:ext cx="3816423" cy="4248471"/>
          </a:xfrm>
        </p:spPr>
      </p:pic>
    </p:spTree>
    <p:extLst>
      <p:ext uri="{BB962C8B-B14F-4D97-AF65-F5344CB8AC3E}">
        <p14:creationId xmlns:p14="http://schemas.microsoft.com/office/powerpoint/2010/main" val="42328632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Кнопка">
  <a:themeElements>
    <a:clrScheme name="Кнопка">
      <a:dk1>
        <a:sysClr val="windowText" lastClr="000000"/>
      </a:dk1>
      <a:lt1>
        <a:sysClr val="window" lastClr="FFFFFF"/>
      </a:lt1>
      <a:dk2>
        <a:srgbClr val="465E9C"/>
      </a:dk2>
      <a:lt2>
        <a:srgbClr val="CCDDEA"/>
      </a:lt2>
      <a:accent1>
        <a:srgbClr val="FDA023"/>
      </a:accent1>
      <a:accent2>
        <a:srgbClr val="AA2B1E"/>
      </a:accent2>
      <a:accent3>
        <a:srgbClr val="71685C"/>
      </a:accent3>
      <a:accent4>
        <a:srgbClr val="64A73B"/>
      </a:accent4>
      <a:accent5>
        <a:srgbClr val="EB5605"/>
      </a:accent5>
      <a:accent6>
        <a:srgbClr val="B9CA1A"/>
      </a:accent6>
      <a:hlink>
        <a:srgbClr val="D83E2C"/>
      </a:hlink>
      <a:folHlink>
        <a:srgbClr val="ED7D27"/>
      </a:folHlink>
    </a:clrScheme>
    <a:fontScheme name="Кнопка">
      <a:majorFont>
        <a:latin typeface="Constantia"/>
        <a:ea typeface=""/>
        <a:cs typeface=""/>
        <a:font script="Jpan" typeface="HGS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Grek" typeface="Arial"/>
        <a:font script="Cyrl" typeface="Arial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Кнопка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  <a:lumMod val="100000"/>
              </a:schemeClr>
            </a:gs>
            <a:gs pos="40000">
              <a:schemeClr val="phClr">
                <a:tint val="60000"/>
                <a:satMod val="130000"/>
                <a:lumMod val="100000"/>
              </a:schemeClr>
            </a:gs>
            <a:gs pos="100000">
              <a:schemeClr val="phClr">
                <a:tint val="96000"/>
                <a:lumMod val="108000"/>
              </a:schemeClr>
            </a:gs>
          </a:gsLst>
          <a:lin ang="5400000" scaled="0"/>
        </a:gradFill>
        <a:gradFill rotWithShape="1">
          <a:gsLst>
            <a:gs pos="0">
              <a:schemeClr val="phClr"/>
            </a:gs>
            <a:gs pos="100000">
              <a:schemeClr val="phClr">
                <a:shade val="76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80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38100" dir="4800000" sx="98000" sy="98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38100" dist="38100" dir="4800000" sx="96000" sy="96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3240000"/>
            </a:lightRig>
          </a:scene3d>
          <a:sp3d>
            <a:bevelT w="28575" h="28575"/>
          </a:sp3d>
        </a:effectStyle>
      </a:effectStyleLst>
      <a:bgFillStyleLst>
        <a:solidFill>
          <a:schemeClr val="phClr">
            <a:tint val="93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satMod val="140000"/>
                <a:lumMod val="50000"/>
              </a:schemeClr>
              <a:schemeClr val="phClr">
                <a:tint val="95000"/>
                <a:satMod val="180000"/>
                <a:lumMod val="160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tint val="98000"/>
                <a:shade val="90000"/>
                <a:satMod val="120000"/>
                <a:lumMod val="54000"/>
              </a:schemeClr>
              <a:schemeClr val="phClr">
                <a:tint val="80000"/>
                <a:satMod val="160000"/>
                <a:lumMod val="14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Pushpin</Template>
  <TotalTime>97</TotalTime>
  <Words>269</Words>
  <Application>Microsoft Office PowerPoint</Application>
  <PresentationFormat>Экран (4:3)</PresentationFormat>
  <Paragraphs>27</Paragraphs>
  <Slides>11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Кнопка</vt:lpstr>
      <vt:lpstr>Работа с фотографией.</vt:lpstr>
      <vt:lpstr> Фотография-это получение изображения предметов посредством фотографирования.</vt:lpstr>
      <vt:lpstr>Самое первое фото в мире было сделано в 1826 году Жозефом Нисефором Ньепсом. Фотография называется «Вид из окна». Снимок удалось сделать благодаря камере-обскуре с оловянной пластиной, покрытой тонким слоем асфальта. Экспозиция длилась около 14 часов. </vt:lpstr>
      <vt:lpstr>Самое первое цветное фото было сделано в 1861 году английским физиком Джеймсом Клерком Максвеллом. Фотография называется «Ленточка из шотландки». </vt:lpstr>
      <vt:lpstr>Первый фотопортрет в мире — автопортрет Роберта Корнелиуса, 1839 год. После снятия крышки с фотообъектива, он бросился в кадр, где просидел больше минуты до закрытия линзы. Слова, написанные на обратной стороне собственной рукой Корнилия, гласят: «Первая картина в свете когда-либо. 1839 год»</vt:lpstr>
      <vt:lpstr> Коллаж-(от фр.  coller  — приклеивание) — технический приём в изобразительном искусстве, заключающийся в создании живописных или графических произведений путём наклеивания на какую-либо основу предметов и материалов, отличающихся от основы по цвету и фактуре.</vt:lpstr>
      <vt:lpstr>А.В. Лентулов «Василий Блаженный» 1913г</vt:lpstr>
      <vt:lpstr>Преимущества коллажа</vt:lpstr>
      <vt:lpstr>Галерея.</vt:lpstr>
      <vt:lpstr>  Техника безопасности на уроке технологии с ножницами:</vt:lpstr>
      <vt:lpstr>Техника безопасности на уроке технологии с клеем:</vt:lpstr>
    </vt:vector>
  </TitlesOfParts>
  <Company>Krokoz™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Работа с фотографией.</dc:title>
  <dc:creator>Яна</dc:creator>
  <cp:lastModifiedBy>Яна</cp:lastModifiedBy>
  <cp:revision>9</cp:revision>
  <dcterms:created xsi:type="dcterms:W3CDTF">2016-03-08T08:52:16Z</dcterms:created>
  <dcterms:modified xsi:type="dcterms:W3CDTF">2016-03-08T10:30:12Z</dcterms:modified>
</cp:coreProperties>
</file>