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43" r:id="rId1"/>
  </p:sldMasterIdLst>
  <p:notesMasterIdLst>
    <p:notesMasterId r:id="rId36"/>
  </p:notesMasterIdLst>
  <p:handoutMasterIdLst>
    <p:handoutMasterId r:id="rId37"/>
  </p:handoutMasterIdLst>
  <p:sldIdLst>
    <p:sldId id="281" r:id="rId2"/>
    <p:sldId id="298" r:id="rId3"/>
    <p:sldId id="299" r:id="rId4"/>
    <p:sldId id="329" r:id="rId5"/>
    <p:sldId id="332" r:id="rId6"/>
    <p:sldId id="290" r:id="rId7"/>
    <p:sldId id="286" r:id="rId8"/>
    <p:sldId id="320" r:id="rId9"/>
    <p:sldId id="314" r:id="rId10"/>
    <p:sldId id="287" r:id="rId11"/>
    <p:sldId id="322" r:id="rId12"/>
    <p:sldId id="321" r:id="rId13"/>
    <p:sldId id="300" r:id="rId14"/>
    <p:sldId id="324" r:id="rId15"/>
    <p:sldId id="301" r:id="rId16"/>
    <p:sldId id="323" r:id="rId17"/>
    <p:sldId id="327" r:id="rId18"/>
    <p:sldId id="303" r:id="rId19"/>
    <p:sldId id="325" r:id="rId20"/>
    <p:sldId id="315" r:id="rId21"/>
    <p:sldId id="328" r:id="rId22"/>
    <p:sldId id="305" r:id="rId23"/>
    <p:sldId id="311" r:id="rId24"/>
    <p:sldId id="333" r:id="rId25"/>
    <p:sldId id="312" r:id="rId26"/>
    <p:sldId id="308" r:id="rId27"/>
    <p:sldId id="307" r:id="rId28"/>
    <p:sldId id="302" r:id="rId29"/>
    <p:sldId id="304" r:id="rId30"/>
    <p:sldId id="334" r:id="rId31"/>
    <p:sldId id="335" r:id="rId32"/>
    <p:sldId id="336" r:id="rId33"/>
    <p:sldId id="337" r:id="rId34"/>
    <p:sldId id="257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D204"/>
    <a:srgbClr val="EEDD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14" autoAdjust="0"/>
    <p:restoredTop sz="94671" autoAdjust="0"/>
  </p:normalViewPr>
  <p:slideViewPr>
    <p:cSldViewPr>
      <p:cViewPr varScale="1">
        <p:scale>
          <a:sx n="87" d="100"/>
          <a:sy n="87" d="100"/>
        </p:scale>
        <p:origin x="148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49BF0-C0A9-4595-A7A3-DAC1A134856A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01FBB-0DAA-49A1-B3E5-DDAF290436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6478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endParaRPr lang="ru-RU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/>
            </a:lvl1pPr>
          </a:lstStyle>
          <a:p>
            <a:fld id="{DFCD7400-53B4-43A2-BAB6-2BB466F3010D}" type="datetimeFigureOut">
              <a:rPr lang="ru-RU"/>
              <a:pPr/>
              <a:t>21.03.2016</a:t>
            </a:fld>
            <a:endParaRPr lang="ru-RU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endParaRPr lang="ru-RU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/>
            </a:lvl1pPr>
          </a:lstStyle>
          <a:p>
            <a:fld id="{AB6E632F-340F-4C8D-A8A4-CE05A3212D4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8142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>
                <a:latin typeface="Arial" charset="0"/>
              </a:rPr>
              <a:t>Гла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632F-340F-4C8D-A8A4-CE05A3212D4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939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632F-340F-4C8D-A8A4-CE05A3212D4C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755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D3D9D-EBE6-41F6-B136-B1633C09AE9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5898C0-B5BF-4969-A0BD-30A6D3B4841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DF25E3-CFFB-4803-881C-524DC082276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78CFF-C238-4050-9B4C-B6CBAF16D78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E3032-91D9-47BF-9E9F-65EE44E2827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B0382-7EB7-4ABC-967A-5AF106DE09B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C08D5-8733-4189-8ABC-36388B155DD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87A7A-E6B9-4D65-96C8-7AB52384E8F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4BD35D-B598-4FC0-A99F-6DA90D7E85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291FD4-2128-4DEE-8732-E6B7466E2FD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26C3FB46-08A3-4F94-815A-3D0B9A2920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3BBBF9CC-4100-4B50-A662-0AB4ADB4769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</p:sldLayoutIdLst>
  <p:transition spd="slow"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57224" y="0"/>
            <a:ext cx="7072313" cy="26432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000" dirty="0" smtClean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700" dirty="0" smtClean="0">
                <a:solidFill>
                  <a:srgbClr val="FF0000"/>
                </a:solidFill>
              </a:rPr>
              <a:t/>
            </a:r>
            <a:br>
              <a:rPr lang="ru-RU" sz="2700" dirty="0" smtClean="0">
                <a:solidFill>
                  <a:srgbClr val="FF0000"/>
                </a:solidFill>
              </a:rPr>
            </a:br>
            <a:r>
              <a:rPr lang="ru-RU" sz="2700" dirty="0" smtClean="0">
                <a:solidFill>
                  <a:srgbClr val="FF0000"/>
                </a:solidFill>
              </a:rPr>
              <a:t> </a:t>
            </a:r>
            <a:r>
              <a:rPr lang="ru-RU" sz="2700" dirty="0" smtClean="0">
                <a:solidFill>
                  <a:srgbClr val="FFFF00"/>
                </a:solidFill>
              </a:rPr>
              <a:t>МАДОУ </a:t>
            </a:r>
            <a:r>
              <a:rPr lang="ru-RU" sz="2700" b="1" dirty="0" smtClean="0">
                <a:solidFill>
                  <a:srgbClr val="FFFF00"/>
                </a:solidFill>
              </a:rPr>
              <a:t>общеразвивающего вида №44 г. Томска</a:t>
            </a:r>
            <a:r>
              <a:rPr lang="ru-RU" sz="2700" dirty="0" smtClean="0">
                <a:solidFill>
                  <a:srgbClr val="FFC000"/>
                </a:solidFill>
              </a:rPr>
              <a:t/>
            </a:r>
            <a:br>
              <a:rPr lang="ru-RU" sz="2700" dirty="0" smtClean="0">
                <a:solidFill>
                  <a:srgbClr val="FFC000"/>
                </a:solidFill>
              </a:rPr>
            </a:br>
            <a:r>
              <a:rPr lang="ru-RU" sz="2800" dirty="0" smtClean="0">
                <a:solidFill>
                  <a:srgbClr val="FFC000"/>
                </a:solidFill>
                <a:latin typeface="Arial" charset="0"/>
              </a:rPr>
              <a:t/>
            </a:r>
            <a:br>
              <a:rPr lang="ru-RU" sz="2800" dirty="0" smtClean="0">
                <a:solidFill>
                  <a:srgbClr val="FFC000"/>
                </a:solidFill>
                <a:latin typeface="Arial" charset="0"/>
              </a:rPr>
            </a:br>
            <a:r>
              <a:rPr lang="ru-RU" sz="4400" b="1" dirty="0" smtClean="0">
                <a:solidFill>
                  <a:srgbClr val="FFFF00"/>
                </a:solidFill>
                <a:latin typeface="Georgia" pitchFamily="18" charset="0"/>
              </a:rPr>
              <a:t>Социально -адаптивные подвижные игры для детей среднего возраста </a:t>
            </a:r>
            <a:endParaRPr lang="ru-RU" sz="4400" b="1" dirty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19166" cy="365125"/>
          </a:xfrm>
        </p:spPr>
        <p:txBody>
          <a:bodyPr/>
          <a:lstStyle/>
          <a:p>
            <a:pPr>
              <a:defRPr/>
            </a:pPr>
            <a:fld id="{AD4BD35D-B598-4FC0-A99F-6DA90D7E8520}" type="slidenum">
              <a:rPr lang="ru-RU" sz="3200" smtClean="0"/>
              <a:pPr>
                <a:defRPr/>
              </a:pPr>
              <a:t>1</a:t>
            </a:fld>
            <a:endParaRPr lang="ru-RU" sz="32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929586" y="6286520"/>
            <a:ext cx="762000" cy="365125"/>
          </a:xfrm>
        </p:spPr>
        <p:txBody>
          <a:bodyPr/>
          <a:lstStyle/>
          <a:p>
            <a:pPr>
              <a:defRPr/>
            </a:pPr>
            <a:fld id="{E3E78CFF-C238-4050-9B4C-B6CBAF16D78B}" type="slidenum">
              <a:rPr lang="ru-RU" sz="3200" smtClean="0"/>
              <a:pPr>
                <a:defRPr/>
              </a:pPr>
              <a:t>10</a:t>
            </a:fld>
            <a:endParaRPr lang="ru-RU" sz="32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2.Вид «</a:t>
            </a:r>
            <a:r>
              <a:rPr lang="ru-RU" dirty="0" err="1" smtClean="0"/>
              <a:t>Ласковушки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 smtClean="0"/>
              <a:t>воспитывают у детей доброжелательное отношение в коллективе, потребность и умение говорить друг другу вежливые слова, добрые пожелания, делать комплименты.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78CFF-C238-4050-9B4C-B6CBAF16D78B}" type="slidenum">
              <a:rPr lang="ru-RU" sz="3200" smtClean="0"/>
              <a:pPr>
                <a:defRPr/>
              </a:pPr>
              <a:t>11</a:t>
            </a:fld>
            <a:endParaRPr lang="ru-RU" sz="32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+mn-lt"/>
              </a:rPr>
              <a:t>Игра «Добрые пожелания»</a:t>
            </a:r>
            <a:endParaRPr lang="ru-RU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87A7A-E6B9-4D65-96C8-7AB52384E8FA}" type="slidenum">
              <a:rPr lang="ru-RU" sz="3200" smtClean="0"/>
              <a:pPr>
                <a:defRPr/>
              </a:pPr>
              <a:t>12</a:t>
            </a:fld>
            <a:endParaRPr lang="ru-RU" sz="32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78CFF-C238-4050-9B4C-B6CBAF16D78B}" type="slidenum">
              <a:rPr lang="ru-RU" sz="3200" smtClean="0"/>
              <a:pPr>
                <a:defRPr/>
              </a:pPr>
              <a:t>13</a:t>
            </a:fld>
            <a:endParaRPr lang="ru-RU" sz="32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3.Вид «Игры с прикосновением, жестами, мимикой 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468880"/>
            <a:ext cx="8229600" cy="438912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dirty="0" smtClean="0"/>
              <a:t>Цель таких игр заключается в познании детей друг  друга, в формировании внимательного отношения друг к другу.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78CFF-C238-4050-9B4C-B6CBAF16D78B}" type="slidenum">
              <a:rPr lang="ru-RU" sz="2800" smtClean="0"/>
              <a:pPr>
                <a:defRPr/>
              </a:pPr>
              <a:t>14</a:t>
            </a:fld>
            <a:endParaRPr lang="ru-RU" sz="28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800" b="1" i="1" dirty="0" smtClean="0">
                <a:solidFill>
                  <a:srgbClr val="FFFF00"/>
                </a:solidFill>
                <a:latin typeface="+mn-lt"/>
              </a:rPr>
              <a:t>«Угадай друга»</a:t>
            </a:r>
            <a:endParaRPr lang="ru-RU" sz="4800" b="1" dirty="0" smtClean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78CFF-C238-4050-9B4C-B6CBAF16D78B}" type="slidenum">
              <a:rPr lang="ru-RU" sz="3200" smtClean="0"/>
              <a:pPr>
                <a:defRPr/>
              </a:pPr>
              <a:t>15</a:t>
            </a:fld>
            <a:endParaRPr lang="ru-RU" sz="32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78CFF-C238-4050-9B4C-B6CBAF16D78B}" type="slidenum">
              <a:rPr lang="ru-RU" sz="3200" smtClean="0"/>
              <a:pPr>
                <a:defRPr/>
              </a:pPr>
              <a:t>16</a:t>
            </a:fld>
            <a:endParaRPr lang="ru-RU" sz="32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4. Вид «Игра забава»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 smtClean="0"/>
              <a:t>Цель игры: развлечь детей, создать у них хорошее радостное настроение и «зарядить» положительными эмоциями на весь день.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78CFF-C238-4050-9B4C-B6CBAF16D78B}" type="slidenum">
              <a:rPr lang="ru-RU" sz="2400" smtClean="0"/>
              <a:pPr>
                <a:defRPr/>
              </a:pPr>
              <a:t>17</a:t>
            </a:fld>
            <a:endParaRPr lang="ru-RU" sz="24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+mn-lt"/>
              </a:rPr>
              <a:t>Игра «Бабушка Маланья »</a:t>
            </a:r>
            <a:endParaRPr lang="ru-RU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78CFF-C238-4050-9B4C-B6CBAF16D78B}" type="slidenum">
              <a:rPr lang="ru-RU" sz="3200" smtClean="0">
                <a:solidFill>
                  <a:schemeClr val="accent1"/>
                </a:solidFill>
              </a:rPr>
              <a:pPr>
                <a:defRPr/>
              </a:pPr>
              <a:t>18</a:t>
            </a:fld>
            <a:endParaRPr lang="ru-RU" sz="32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78CFF-C238-4050-9B4C-B6CBAF16D78B}" type="slidenum">
              <a:rPr lang="ru-RU" sz="3200" smtClean="0">
                <a:solidFill>
                  <a:schemeClr val="accent1"/>
                </a:solidFill>
              </a:rPr>
              <a:pPr>
                <a:defRPr/>
              </a:pPr>
              <a:t>19</a:t>
            </a:fld>
            <a:endParaRPr lang="ru-RU" sz="32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50963" y="214313"/>
            <a:ext cx="7793037" cy="1462087"/>
          </a:xfrm>
        </p:spPr>
        <p:txBody>
          <a:bodyPr lIns="92075" tIns="46038" rIns="92075" bIns="46038" anchor="ctr">
            <a:normAutofit fontScale="90000"/>
          </a:bodyPr>
          <a:lstStyle/>
          <a:p>
            <a:pPr algn="ctr" eaLnBrk="1" hangingPunct="1"/>
            <a:r>
              <a:rPr lang="ru-RU" b="1" i="1" dirty="0" smtClean="0">
                <a:latin typeface="+mn-lt"/>
              </a:rPr>
              <a:t>Принцип возрастной адекватности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2813" y="1905000"/>
            <a:ext cx="8231187" cy="4692650"/>
          </a:xfrm>
        </p:spPr>
        <p:txBody>
          <a:bodyPr lIns="92075" tIns="46038" rIns="92075" bIns="46038"/>
          <a:lstStyle/>
          <a:p>
            <a:pPr eaLnBrk="1" hangingPunct="1"/>
            <a:r>
              <a:rPr lang="ru-RU" sz="4400" dirty="0" smtClean="0"/>
              <a:t>Главным   содержанием и формой    взаимодействия воспитателя  и детей являет </a:t>
            </a:r>
            <a:r>
              <a:rPr lang="ru-RU" sz="4400" b="1" i="1" dirty="0" smtClean="0"/>
              <a:t>игра</a:t>
            </a:r>
            <a:r>
              <a:rPr lang="ru-RU" sz="4400" dirty="0" smtClean="0"/>
              <a:t>, в том числе и подвижная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4BD35D-B598-4FC0-A99F-6DA90D7E8520}" type="slidenum">
              <a:rPr lang="ru-RU" sz="3200" smtClean="0"/>
              <a:pPr>
                <a:defRPr/>
              </a:pPr>
              <a:t>2</a:t>
            </a:fld>
            <a:endParaRPr lang="ru-RU" sz="32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78CFF-C238-4050-9B4C-B6CBAF16D78B}" type="slidenum">
              <a:rPr lang="ru-RU" sz="3200" smtClean="0">
                <a:solidFill>
                  <a:schemeClr val="accent1"/>
                </a:solidFill>
              </a:rPr>
              <a:pPr>
                <a:defRPr/>
              </a:pPr>
              <a:t>20</a:t>
            </a:fld>
            <a:endParaRPr lang="ru-RU" sz="32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5. Вид «Игры парами»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 smtClean="0"/>
              <a:t>Цель игр: способствовать налаживанию положительных отношений в паре. По окончанию игры даем детям позитивную установку на то, что дети в паре хорошие друзья и целый день будут вместе играть, помогать друг другу, не ссориться.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001024" y="6286520"/>
            <a:ext cx="762000" cy="365125"/>
          </a:xfrm>
        </p:spPr>
        <p:txBody>
          <a:bodyPr/>
          <a:lstStyle/>
          <a:p>
            <a:pPr>
              <a:defRPr/>
            </a:pPr>
            <a:fld id="{E3E78CFF-C238-4050-9B4C-B6CBAF16D78B}" type="slidenum">
              <a:rPr lang="ru-RU" sz="2400" smtClean="0"/>
              <a:pPr>
                <a:defRPr/>
              </a:pPr>
              <a:t>21</a:t>
            </a:fld>
            <a:endParaRPr lang="ru-RU" sz="24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57224" y="0"/>
            <a:ext cx="7758138" cy="1000108"/>
          </a:xfrm>
        </p:spPr>
        <p:txBody>
          <a:bodyPr>
            <a:noAutofit/>
          </a:bodyPr>
          <a:lstStyle/>
          <a:p>
            <a:pPr algn="ctr"/>
            <a:r>
              <a:rPr lang="ru-RU" sz="5400" b="1" i="1" dirty="0" smtClean="0">
                <a:solidFill>
                  <a:srgbClr val="FFFF00"/>
                </a:solidFill>
                <a:latin typeface="+mn-lt"/>
              </a:rPr>
              <a:t>«Здравствуй друг»</a:t>
            </a:r>
            <a:endParaRPr lang="ru-RU" sz="54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78CFF-C238-4050-9B4C-B6CBAF16D78B}" type="slidenum">
              <a:rPr lang="ru-RU" sz="3200" smtClean="0">
                <a:solidFill>
                  <a:schemeClr val="accent1"/>
                </a:solidFill>
              </a:rPr>
              <a:pPr>
                <a:defRPr/>
              </a:pPr>
              <a:t>22</a:t>
            </a:fld>
            <a:endParaRPr lang="ru-RU" sz="32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78CFF-C238-4050-9B4C-B6CBAF16D78B}" type="slidenum">
              <a:rPr lang="ru-RU" sz="3200" smtClean="0">
                <a:solidFill>
                  <a:schemeClr val="accent1"/>
                </a:solidFill>
              </a:rPr>
              <a:pPr>
                <a:defRPr/>
              </a:pPr>
              <a:t>23</a:t>
            </a:fld>
            <a:endParaRPr lang="ru-RU" sz="32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4BD35D-B598-4FC0-A99F-6DA90D7E8520}" type="slidenum">
              <a:rPr lang="ru-RU" sz="3200" smtClean="0">
                <a:solidFill>
                  <a:schemeClr val="accent1"/>
                </a:solidFill>
              </a:rPr>
              <a:pPr>
                <a:defRPr/>
              </a:pPr>
              <a:t>24</a:t>
            </a:fld>
            <a:endParaRPr lang="ru-RU" sz="32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7901014" cy="633394"/>
          </a:xfrm>
        </p:spPr>
        <p:txBody>
          <a:bodyPr>
            <a:noAutofit/>
          </a:bodyPr>
          <a:lstStyle/>
          <a:p>
            <a:pPr algn="ctr"/>
            <a:r>
              <a:rPr lang="ru-RU" sz="5400" b="1" i="1" dirty="0" smtClean="0">
                <a:solidFill>
                  <a:srgbClr val="FFFF00"/>
                </a:solidFill>
                <a:latin typeface="+mn-lt"/>
              </a:rPr>
              <a:t>«Дрозд»</a:t>
            </a:r>
            <a:endParaRPr lang="ru-RU" sz="54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78CFF-C238-4050-9B4C-B6CBAF16D78B}" type="slidenum">
              <a:rPr lang="ru-RU" sz="3200" smtClean="0">
                <a:solidFill>
                  <a:schemeClr val="accent1"/>
                </a:solidFill>
              </a:rPr>
              <a:pPr>
                <a:defRPr/>
              </a:pPr>
              <a:t>25</a:t>
            </a:fld>
            <a:endParaRPr lang="ru-RU" sz="32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78CFF-C238-4050-9B4C-B6CBAF16D78B}" type="slidenum">
              <a:rPr lang="ru-RU" sz="3200" smtClean="0">
                <a:solidFill>
                  <a:schemeClr val="accent1"/>
                </a:solidFill>
              </a:rPr>
              <a:pPr>
                <a:defRPr/>
              </a:pPr>
              <a:t>26</a:t>
            </a:fld>
            <a:endParaRPr lang="ru-RU" sz="32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4BD35D-B598-4FC0-A99F-6DA90D7E8520}" type="slidenum">
              <a:rPr lang="ru-RU" sz="3200" smtClean="0">
                <a:solidFill>
                  <a:schemeClr val="accent1"/>
                </a:solidFill>
              </a:rPr>
              <a:pPr>
                <a:defRPr/>
              </a:pPr>
              <a:t>27</a:t>
            </a:fld>
            <a:endParaRPr lang="ru-RU" sz="32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/>
              <a:t>Ожидаемые результаты</a:t>
            </a:r>
            <a:endParaRPr lang="ru-RU" dirty="0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017713"/>
            <a:ext cx="8486775" cy="4114800"/>
          </a:xfrm>
        </p:spPr>
        <p:txBody>
          <a:bodyPr>
            <a:normAutofit/>
          </a:bodyPr>
          <a:lstStyle/>
          <a:p>
            <a:r>
              <a:rPr lang="ru-RU" i="1" dirty="0" smtClean="0"/>
              <a:t>- сохранять и укреплять физическое и психическое здоровье детей;</a:t>
            </a:r>
          </a:p>
          <a:p>
            <a:r>
              <a:rPr lang="ru-RU" i="1" dirty="0" smtClean="0"/>
              <a:t>- сплачивать коллектив детей и воспитывать доброжелательные отношения между детьми;</a:t>
            </a:r>
          </a:p>
          <a:p>
            <a:r>
              <a:rPr lang="ru-RU" i="1" dirty="0" smtClean="0"/>
              <a:t>- способствовать снятию напряженности, замкнутости, снижению агрессивности проблемных детей;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78CFF-C238-4050-9B4C-B6CBAF16D78B}" type="slidenum">
              <a:rPr lang="ru-RU" sz="2400" smtClean="0"/>
              <a:pPr>
                <a:defRPr/>
              </a:pPr>
              <a:t>28</a:t>
            </a:fld>
            <a:endParaRPr lang="ru-RU" sz="24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1054100"/>
          </a:xfrm>
        </p:spPr>
        <p:txBody>
          <a:bodyPr/>
          <a:lstStyle/>
          <a:p>
            <a:r>
              <a:rPr lang="ru-RU" b="1" i="1" dirty="0" smtClean="0"/>
              <a:t>Ожидаемые результаты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412875"/>
            <a:ext cx="8559800" cy="471963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i="1" dirty="0" smtClean="0"/>
              <a:t>- формировать умение следовать правилам подвижной игры;</a:t>
            </a:r>
          </a:p>
          <a:p>
            <a:pPr>
              <a:lnSpc>
                <a:spcPct val="90000"/>
              </a:lnSpc>
            </a:pPr>
            <a:r>
              <a:rPr lang="ru-RU" i="1" dirty="0" smtClean="0"/>
              <a:t>- стимулировать развитие инициативности со сверстниками в общении и в процессе игры;</a:t>
            </a:r>
          </a:p>
          <a:p>
            <a:pPr>
              <a:lnSpc>
                <a:spcPct val="90000"/>
              </a:lnSpc>
            </a:pPr>
            <a:r>
              <a:rPr lang="ru-RU" i="1" dirty="0" smtClean="0"/>
              <a:t>- развивать ситуативно-игровое и деловое общение;</a:t>
            </a:r>
          </a:p>
          <a:p>
            <a:pPr>
              <a:lnSpc>
                <a:spcPct val="90000"/>
              </a:lnSpc>
            </a:pPr>
            <a:r>
              <a:rPr lang="ru-RU" i="1" dirty="0" smtClean="0"/>
              <a:t>- развивать умение воспринимать и понимать эмоции других детей и другие  задачи развития детей</a:t>
            </a:r>
          </a:p>
          <a:p>
            <a:pPr>
              <a:lnSpc>
                <a:spcPct val="90000"/>
              </a:lnSpc>
            </a:pPr>
            <a:endParaRPr lang="ru-RU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78CFF-C238-4050-9B4C-B6CBAF16D78B}" type="slidenum">
              <a:rPr lang="ru-RU" sz="2400" smtClean="0"/>
              <a:pPr>
                <a:defRPr/>
              </a:pPr>
              <a:t>29</a:t>
            </a:fld>
            <a:endParaRPr lang="ru-RU" sz="24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latin typeface="+mn-lt"/>
              </a:rPr>
              <a:t>Социально-адаптивная подвижная игра 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ru-RU" sz="4000" dirty="0" smtClean="0"/>
              <a:t>Эффективное средство решения задач образовательных областей</a:t>
            </a:r>
          </a:p>
          <a:p>
            <a:r>
              <a:rPr lang="ru-RU" sz="4000" i="1" dirty="0" smtClean="0"/>
              <a:t>«Физическая культура» </a:t>
            </a:r>
          </a:p>
          <a:p>
            <a:r>
              <a:rPr lang="ru-RU" sz="4000" i="1" dirty="0" smtClean="0"/>
              <a:t> «Здоровье»</a:t>
            </a:r>
          </a:p>
          <a:p>
            <a:r>
              <a:rPr lang="ru-RU" sz="4000" i="1" dirty="0" smtClean="0"/>
              <a:t> «Коммуникация»</a:t>
            </a:r>
          </a:p>
          <a:p>
            <a:r>
              <a:rPr lang="ru-RU" sz="4000" i="1" dirty="0" smtClean="0"/>
              <a:t> «Социализация»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78CFF-C238-4050-9B4C-B6CBAF16D78B}" type="slidenum">
              <a:rPr lang="ru-RU" sz="3200" smtClean="0"/>
              <a:pPr>
                <a:defRPr/>
              </a:pPr>
              <a:t>3</a:t>
            </a:fld>
            <a:endParaRPr lang="ru-RU" sz="32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accent1"/>
                </a:solidFill>
              </a:rPr>
              <a:t>Игра </a:t>
            </a:r>
            <a:r>
              <a:rPr lang="ru-RU" sz="4800" b="1" i="1" dirty="0" smtClean="0">
                <a:solidFill>
                  <a:schemeClr val="accent1"/>
                </a:solidFill>
              </a:rPr>
              <a:t>«Доброе утро»</a:t>
            </a:r>
            <a:endParaRPr lang="ru-RU" b="1" i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357274"/>
            <a:ext cx="8515352" cy="5500726"/>
          </a:xfrm>
        </p:spPr>
        <p:txBody>
          <a:bodyPr>
            <a:normAutofit lnSpcReduction="10000"/>
          </a:bodyPr>
          <a:lstStyle/>
          <a:p>
            <a:r>
              <a:rPr lang="ru-RU" sz="3200" dirty="0" smtClean="0"/>
              <a:t>Доброе утро! Улыбнись скорее!        </a:t>
            </a:r>
          </a:p>
          <a:p>
            <a:r>
              <a:rPr lang="ru-RU" sz="3200" dirty="0" smtClean="0"/>
              <a:t>И сегодня весь день. Будем веселее</a:t>
            </a:r>
          </a:p>
          <a:p>
            <a:r>
              <a:rPr lang="ru-RU" sz="3200" dirty="0" smtClean="0"/>
              <a:t>Мы погладим лобик, Носик и щечки.         </a:t>
            </a:r>
            <a:r>
              <a:rPr lang="ru-RU" sz="3200" i="1" dirty="0" smtClean="0"/>
              <a:t>                </a:t>
            </a:r>
            <a:endParaRPr lang="ru-RU" sz="3200" dirty="0" smtClean="0"/>
          </a:p>
          <a:p>
            <a:r>
              <a:rPr lang="ru-RU" sz="3200" dirty="0" smtClean="0"/>
              <a:t>Будем мы красивыми, Как в саду цветочки!       </a:t>
            </a:r>
          </a:p>
          <a:p>
            <a:r>
              <a:rPr lang="ru-RU" sz="3200" dirty="0" smtClean="0"/>
              <a:t> Разотрем ладошки. Сильнее, сильнее!               </a:t>
            </a:r>
            <a:r>
              <a:rPr lang="ru-RU" sz="3200" i="1" dirty="0" smtClean="0"/>
              <a:t>        </a:t>
            </a:r>
            <a:endParaRPr lang="ru-RU" sz="3200" dirty="0" smtClean="0"/>
          </a:p>
          <a:p>
            <a:r>
              <a:rPr lang="ru-RU" sz="3200" dirty="0" smtClean="0"/>
              <a:t>А теперь похлопаем Смелее, смелее!</a:t>
            </a:r>
          </a:p>
          <a:p>
            <a:r>
              <a:rPr lang="ru-RU" sz="3200" dirty="0" smtClean="0"/>
              <a:t>Ушки мы теперь потрем, И здоровье сбережем.</a:t>
            </a:r>
            <a:r>
              <a:rPr lang="ru-RU" sz="3200" i="1" dirty="0" smtClean="0"/>
              <a:t>       </a:t>
            </a:r>
            <a:endParaRPr lang="ru-RU" sz="3200" dirty="0" smtClean="0"/>
          </a:p>
          <a:p>
            <a:r>
              <a:rPr lang="ru-RU" sz="3200" dirty="0" smtClean="0"/>
              <a:t>Улыбнемся снова,-   Будьте все здоровы!</a:t>
            </a:r>
            <a:r>
              <a:rPr lang="ru-RU" sz="2800" dirty="0" smtClean="0"/>
              <a:t> </a:t>
            </a:r>
            <a:r>
              <a:rPr lang="ru-RU" dirty="0" smtClean="0"/>
              <a:t>      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78CFF-C238-4050-9B4C-B6CBAF16D78B}" type="slidenum">
              <a:rPr lang="ru-RU" sz="2400" smtClean="0"/>
              <a:pPr>
                <a:defRPr/>
              </a:pPr>
              <a:t>30</a:t>
            </a:fld>
            <a:endParaRPr lang="ru-RU" sz="2400" dirty="0"/>
          </a:p>
        </p:txBody>
      </p:sp>
    </p:spTree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accent1"/>
                </a:solidFill>
              </a:rPr>
              <a:t>Игра </a:t>
            </a:r>
            <a:r>
              <a:rPr lang="ru-RU" sz="5400" b="1" i="1" dirty="0" smtClean="0">
                <a:solidFill>
                  <a:schemeClr val="accent1"/>
                </a:solidFill>
              </a:rPr>
              <a:t>«Дрозд»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85860"/>
            <a:ext cx="8401080" cy="4922520"/>
          </a:xfrm>
        </p:spPr>
        <p:txBody>
          <a:bodyPr>
            <a:noAutofit/>
          </a:bodyPr>
          <a:lstStyle/>
          <a:p>
            <a:r>
              <a:rPr lang="ru-RU" sz="2800" dirty="0" smtClean="0"/>
              <a:t>Ты дрозд, </a:t>
            </a:r>
          </a:p>
          <a:p>
            <a:r>
              <a:rPr lang="ru-RU" sz="2800" dirty="0" smtClean="0"/>
              <a:t> Я дрозд</a:t>
            </a:r>
          </a:p>
          <a:p>
            <a:r>
              <a:rPr lang="ru-RU" sz="2800" dirty="0" smtClean="0"/>
              <a:t>У тебя нос</a:t>
            </a:r>
          </a:p>
          <a:p>
            <a:r>
              <a:rPr lang="ru-RU" sz="2800" dirty="0" smtClean="0"/>
              <a:t>У меня нос</a:t>
            </a:r>
          </a:p>
          <a:p>
            <a:r>
              <a:rPr lang="ru-RU" sz="2800" dirty="0" smtClean="0"/>
              <a:t>У тебя щечки алые</a:t>
            </a:r>
          </a:p>
          <a:p>
            <a:r>
              <a:rPr lang="ru-RU" sz="2800" dirty="0" smtClean="0"/>
              <a:t>У меня щечки алые</a:t>
            </a:r>
          </a:p>
          <a:p>
            <a:r>
              <a:rPr lang="ru-RU" sz="2800" dirty="0" smtClean="0"/>
              <a:t>У тебя губки красные</a:t>
            </a:r>
          </a:p>
          <a:p>
            <a:r>
              <a:rPr lang="ru-RU" sz="2800" dirty="0" smtClean="0"/>
              <a:t>У меня губки красные</a:t>
            </a:r>
          </a:p>
          <a:p>
            <a:r>
              <a:rPr lang="ru-RU" sz="2800" dirty="0" smtClean="0"/>
              <a:t>Мы с тобой два друга</a:t>
            </a:r>
          </a:p>
          <a:p>
            <a:r>
              <a:rPr lang="ru-RU" sz="2800" dirty="0" smtClean="0"/>
              <a:t>Любим мы друг друга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78CFF-C238-4050-9B4C-B6CBAF16D78B}" type="slidenum">
              <a:rPr lang="ru-RU" sz="2400" smtClean="0"/>
              <a:pPr>
                <a:defRPr/>
              </a:pPr>
              <a:t>31</a:t>
            </a:fld>
            <a:endParaRPr lang="ru-RU" sz="2400" dirty="0"/>
          </a:p>
        </p:txBody>
      </p:sp>
    </p:spTree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accent1"/>
                </a:solidFill>
              </a:rPr>
              <a:t>Игра </a:t>
            </a:r>
            <a:r>
              <a:rPr lang="ru-RU" sz="4800" b="1" i="1" dirty="0" smtClean="0">
                <a:solidFill>
                  <a:schemeClr val="accent1"/>
                </a:solidFill>
              </a:rPr>
              <a:t>«Уголки»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800" dirty="0" smtClean="0"/>
              <a:t>Дети встают в круг, один ребенок водящий в центре круга, на  слова «Мышка по полю бежала уголок себе искала» ребенок  идет по кругу, подходит к одному из детей и говорит «Мышка, мышка продай мне свой уголок».«Продам, отвечает мышка, если попрыгаешь как зайка», ребенок выполняет задания. «А теперь продашь?» - спрашивает водящий. «Продам» и уступает свое место водящему, тот, кто вышел из круга продолжает игру.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286520"/>
            <a:ext cx="762000" cy="365125"/>
          </a:xfrm>
        </p:spPr>
        <p:txBody>
          <a:bodyPr/>
          <a:lstStyle/>
          <a:p>
            <a:pPr>
              <a:defRPr/>
            </a:pPr>
            <a:fld id="{E3E78CFF-C238-4050-9B4C-B6CBAF16D78B}" type="slidenum">
              <a:rPr lang="ru-RU" sz="2400" smtClean="0"/>
              <a:pPr>
                <a:defRPr/>
              </a:pPr>
              <a:t>32</a:t>
            </a:fld>
            <a:endParaRPr lang="ru-RU" sz="2400" dirty="0"/>
          </a:p>
        </p:txBody>
      </p:sp>
    </p:spTree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accent1"/>
                </a:solidFill>
              </a:rPr>
              <a:t>Игра </a:t>
            </a:r>
            <a:r>
              <a:rPr lang="ru-RU" sz="5400" b="1" i="1" dirty="0" smtClean="0">
                <a:solidFill>
                  <a:schemeClr val="accent1"/>
                </a:solidFill>
              </a:rPr>
              <a:t>«Бабушка Маланья»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43050"/>
            <a:ext cx="8472518" cy="5214950"/>
          </a:xfrm>
        </p:spPr>
        <p:txBody>
          <a:bodyPr>
            <a:normAutofit fontScale="85000" lnSpcReduction="20000"/>
          </a:bodyPr>
          <a:lstStyle/>
          <a:p>
            <a:r>
              <a:rPr lang="ru-RU" sz="3300" dirty="0" smtClean="0"/>
              <a:t>У Маланье, у старушки</a:t>
            </a:r>
          </a:p>
          <a:p>
            <a:r>
              <a:rPr lang="ru-RU" sz="3300" dirty="0" smtClean="0"/>
              <a:t>Жили в маленькой избушке</a:t>
            </a:r>
          </a:p>
          <a:p>
            <a:r>
              <a:rPr lang="ru-RU" sz="3300" dirty="0" smtClean="0"/>
              <a:t>Семь сыновей,</a:t>
            </a:r>
          </a:p>
          <a:p>
            <a:r>
              <a:rPr lang="ru-RU" sz="3300" dirty="0" smtClean="0"/>
              <a:t>Все без бровей,</a:t>
            </a:r>
          </a:p>
          <a:p>
            <a:r>
              <a:rPr lang="ru-RU" sz="3300" dirty="0" smtClean="0"/>
              <a:t> - останавливаются. </a:t>
            </a:r>
          </a:p>
          <a:p>
            <a:r>
              <a:rPr lang="ru-RU" sz="3300" dirty="0" smtClean="0"/>
              <a:t>Вот с такими ушами</a:t>
            </a:r>
          </a:p>
          <a:p>
            <a:r>
              <a:rPr lang="ru-RU" sz="3300" dirty="0" smtClean="0"/>
              <a:t>Вот с такими глазами, </a:t>
            </a:r>
          </a:p>
          <a:p>
            <a:r>
              <a:rPr lang="ru-RU" sz="3300" dirty="0" smtClean="0"/>
              <a:t>Вот с такой головой, </a:t>
            </a:r>
          </a:p>
          <a:p>
            <a:r>
              <a:rPr lang="ru-RU" sz="3300" dirty="0" smtClean="0"/>
              <a:t>Вот с такой бородой</a:t>
            </a:r>
          </a:p>
          <a:p>
            <a:r>
              <a:rPr lang="ru-RU" sz="3300" dirty="0" smtClean="0"/>
              <a:t>Ничего не ели</a:t>
            </a:r>
          </a:p>
          <a:p>
            <a:r>
              <a:rPr lang="ru-RU" sz="3300" dirty="0" smtClean="0"/>
              <a:t>На нее глядели</a:t>
            </a:r>
          </a:p>
          <a:p>
            <a:r>
              <a:rPr lang="ru-RU" sz="3300" dirty="0" smtClean="0"/>
              <a:t>Делали вот так!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78CFF-C238-4050-9B4C-B6CBAF16D78B}" type="slidenum">
              <a:rPr lang="ru-RU" sz="2400" smtClean="0"/>
              <a:pPr>
                <a:defRPr/>
              </a:pPr>
              <a:t>33</a:t>
            </a:fld>
            <a:endParaRPr lang="ru-RU" sz="2400" dirty="0"/>
          </a:p>
        </p:txBody>
      </p:sp>
    </p:spTree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71546"/>
            <a:ext cx="8847138" cy="4114800"/>
          </a:xfrm>
        </p:spPr>
        <p:txBody>
          <a:bodyPr/>
          <a:lstStyle/>
          <a:p>
            <a:pPr marL="0" indent="0" eaLnBrk="1" hangingPunct="1"/>
            <a:endParaRPr lang="ru-RU" sz="4000" dirty="0" smtClean="0"/>
          </a:p>
          <a:p>
            <a:pPr marL="0" indent="0" eaLnBrk="1" hangingPunct="1"/>
            <a:endParaRPr lang="ru-RU" sz="4000" dirty="0" smtClean="0"/>
          </a:p>
          <a:p>
            <a:pPr marL="0" indent="0" algn="ctr" eaLnBrk="1" hangingPunct="1">
              <a:buNone/>
            </a:pPr>
            <a:r>
              <a:rPr lang="ru-RU" sz="4000" dirty="0" smtClean="0"/>
              <a:t>Спасибо за внимание!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78CFF-C238-4050-9B4C-B6CBAF16D78B}" type="slidenum">
              <a:rPr lang="ru-RU" sz="2400" smtClean="0"/>
              <a:pPr>
                <a:defRPr/>
              </a:pPr>
              <a:t>34</a:t>
            </a:fld>
            <a:endParaRPr lang="ru-RU" sz="24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+mn-lt"/>
              </a:rPr>
              <a:t>Игра «Каравай»</a:t>
            </a:r>
            <a:endParaRPr lang="ru-RU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78CFF-C238-4050-9B4C-B6CBAF16D78B}" type="slidenum">
              <a:rPr lang="ru-RU" sz="3200" smtClean="0"/>
              <a:pPr>
                <a:defRPr/>
              </a:pPr>
              <a:t>4</a:t>
            </a:fld>
            <a:endParaRPr lang="ru-RU" sz="32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78CFF-C238-4050-9B4C-B6CBAF16D78B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latin typeface="+mn-lt"/>
              </a:rPr>
              <a:t>Функции социально-адаптивной подвижной игры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/>
            <a:r>
              <a:rPr lang="ru-RU" sz="4000" i="1" dirty="0" err="1" smtClean="0"/>
              <a:t>социокультурная</a:t>
            </a:r>
            <a:endParaRPr lang="ru-RU" sz="4000" i="1" dirty="0" smtClean="0"/>
          </a:p>
          <a:p>
            <a:pPr marL="0" indent="0"/>
            <a:r>
              <a:rPr lang="ru-RU" sz="4000" i="1" dirty="0" smtClean="0"/>
              <a:t> коммуникативная </a:t>
            </a:r>
          </a:p>
          <a:p>
            <a:pPr marL="0" indent="0"/>
            <a:r>
              <a:rPr lang="ru-RU" sz="4000" i="1" dirty="0" err="1" smtClean="0"/>
              <a:t>игротерапевтическая</a:t>
            </a:r>
            <a:r>
              <a:rPr lang="ru-RU" sz="4000" i="1" dirty="0" smtClean="0"/>
              <a:t> и коррекционная </a:t>
            </a:r>
          </a:p>
          <a:p>
            <a:pPr marL="0" indent="0"/>
            <a:r>
              <a:rPr lang="ru-RU" sz="4000" i="1" dirty="0" smtClean="0"/>
              <a:t>развлекательная</a:t>
            </a:r>
          </a:p>
          <a:p>
            <a:pPr marL="0" indent="0"/>
            <a:r>
              <a:rPr lang="ru-RU" sz="4000" i="1" dirty="0" smtClean="0"/>
              <a:t> диагностическая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001024" y="6286520"/>
            <a:ext cx="762000" cy="365125"/>
          </a:xfrm>
        </p:spPr>
        <p:txBody>
          <a:bodyPr/>
          <a:lstStyle/>
          <a:p>
            <a:pPr>
              <a:defRPr/>
            </a:pPr>
            <a:fld id="{E3E78CFF-C238-4050-9B4C-B6CBAF16D78B}" type="slidenum">
              <a:rPr lang="ru-RU" sz="3200" smtClean="0"/>
              <a:pPr>
                <a:defRPr/>
              </a:pPr>
              <a:t>6</a:t>
            </a:fld>
            <a:endParaRPr lang="ru-RU" sz="32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14282" y="785794"/>
            <a:ext cx="8229600" cy="1219200"/>
          </a:xfrm>
        </p:spPr>
        <p:txBody>
          <a:bodyPr>
            <a:normAutofit fontScale="90000"/>
          </a:bodyPr>
          <a:lstStyle/>
          <a:p>
            <a:pPr lvl="4" algn="ctr" rtl="0">
              <a:spcBef>
                <a:spcPct val="0"/>
              </a:spcBef>
            </a:pPr>
            <a:r>
              <a:rPr lang="ru-RU" sz="3100" b="1" i="1" dirty="0" smtClean="0">
                <a:solidFill>
                  <a:schemeClr val="accent1"/>
                </a:solidFill>
                <a:latin typeface="+mj-lt"/>
              </a:rPr>
              <a:t>Перспективный план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>
                <a:solidFill>
                  <a:schemeClr val="accent3"/>
                </a:solidFill>
              </a:rPr>
              <a:t> </a:t>
            </a:r>
            <a:r>
              <a:rPr lang="ru-RU" sz="2400" dirty="0" smtClean="0">
                <a:solidFill>
                  <a:schemeClr val="accent3"/>
                </a:solidFill>
              </a:rPr>
              <a:t>Социально-адаптивные подвижные игры с режиме дня средней группы»</a:t>
            </a:r>
            <a:r>
              <a:rPr lang="ru-RU" sz="4000" dirty="0" smtClean="0">
                <a:solidFill>
                  <a:schemeClr val="accent3"/>
                </a:solidFill>
              </a:rPr>
              <a:t> </a:t>
            </a:r>
            <a:br>
              <a:rPr lang="ru-RU" sz="4000" dirty="0" smtClean="0">
                <a:solidFill>
                  <a:schemeClr val="accent3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285852" y="1643050"/>
          <a:ext cx="6429420" cy="4915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884"/>
                <a:gridCol w="1285884"/>
                <a:gridCol w="1271906"/>
                <a:gridCol w="1299862"/>
                <a:gridCol w="1285884"/>
              </a:tblGrid>
              <a:tr h="312109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endParaRPr lang="ru-RU" sz="1400" b="1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100" b="1" i="1" kern="1400">
                          <a:latin typeface="Calibri"/>
                          <a:ea typeface="Times New Roman"/>
                          <a:cs typeface="Times New Roman"/>
                        </a:rPr>
                        <a:t>Утро</a:t>
                      </a:r>
                      <a:endParaRPr lang="ru-RU" sz="1100" b="1" kern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100" b="1" i="1" kern="1400">
                          <a:latin typeface="Calibri"/>
                          <a:ea typeface="Times New Roman"/>
                          <a:cs typeface="Times New Roman"/>
                        </a:rPr>
                        <a:t>Занятие</a:t>
                      </a:r>
                      <a:endParaRPr lang="ru-RU" sz="1100" b="1" kern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100" b="1" i="1" kern="1400">
                          <a:latin typeface="Calibri"/>
                          <a:ea typeface="Times New Roman"/>
                          <a:cs typeface="Times New Roman"/>
                        </a:rPr>
                        <a:t>Прогулка</a:t>
                      </a:r>
                      <a:endParaRPr lang="ru-RU" sz="1100" b="1" kern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100" b="1" i="1" kern="1400">
                          <a:latin typeface="Calibri"/>
                          <a:ea typeface="Times New Roman"/>
                          <a:cs typeface="Times New Roman"/>
                        </a:rPr>
                        <a:t>Вечер</a:t>
                      </a:r>
                      <a:endParaRPr lang="ru-RU" sz="1100" b="1" kern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8062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i="1">
                          <a:latin typeface="Calibri"/>
                          <a:ea typeface="Times New Roman"/>
                          <a:cs typeface="Times New Roman"/>
                        </a:rPr>
                        <a:t>Понедельник</a:t>
                      </a:r>
                      <a:endParaRPr lang="ru-RU" sz="1100" b="1" i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i="0">
                          <a:latin typeface="Times New Roman"/>
                          <a:ea typeface="Times New Roman"/>
                          <a:cs typeface="Times New Roman"/>
                        </a:rPr>
                        <a:t>«Здравствуй друг»</a:t>
                      </a:r>
                      <a:endParaRPr lang="ru-RU" sz="1100" b="1" i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i="0">
                          <a:latin typeface="Times New Roman"/>
                          <a:ea typeface="Times New Roman"/>
                          <a:cs typeface="Times New Roman"/>
                        </a:rPr>
                        <a:t>«Дрозд»</a:t>
                      </a:r>
                      <a:endParaRPr lang="ru-RU" sz="1100" b="1" i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>
                          <a:latin typeface="Times New Roman"/>
                          <a:ea typeface="Times New Roman"/>
                          <a:cs typeface="Times New Roman"/>
                        </a:rPr>
                        <a:t>«Угадай друга»</a:t>
                      </a:r>
                      <a:endParaRPr lang="ru-RU" sz="1400" b="1" i="1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i="0">
                          <a:latin typeface="Times New Roman"/>
                          <a:ea typeface="Times New Roman"/>
                          <a:cs typeface="Times New Roman"/>
                        </a:rPr>
                        <a:t>«Уголки»</a:t>
                      </a:r>
                      <a:endParaRPr lang="ru-RU" sz="1100" b="1" i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07573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i="1">
                          <a:latin typeface="Calibri"/>
                          <a:ea typeface="Times New Roman"/>
                          <a:cs typeface="Times New Roman"/>
                        </a:rPr>
                        <a:t>Вторник</a:t>
                      </a:r>
                      <a:endParaRPr lang="ru-RU" sz="1100" b="1" i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i="0" dirty="0">
                          <a:latin typeface="Times New Roman"/>
                          <a:ea typeface="Times New Roman"/>
                          <a:cs typeface="Times New Roman"/>
                        </a:rPr>
                        <a:t>«Дрозд»</a:t>
                      </a:r>
                      <a:endParaRPr lang="ru-RU" sz="1100" b="1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i="0">
                          <a:latin typeface="Times New Roman"/>
                          <a:ea typeface="Times New Roman"/>
                          <a:cs typeface="Times New Roman"/>
                        </a:rPr>
                        <a:t>  «Уголки»</a:t>
                      </a:r>
                      <a:endParaRPr lang="ru-RU" sz="1100" b="1" i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latin typeface="Times New Roman"/>
                          <a:ea typeface="Times New Roman"/>
                          <a:cs typeface="Times New Roman"/>
                        </a:rPr>
                        <a:t>«Бабушка Маланья»</a:t>
                      </a:r>
                      <a:endParaRPr lang="ru-RU" sz="1200" b="1" i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>
                          <a:latin typeface="Times New Roman"/>
                          <a:ea typeface="Times New Roman"/>
                          <a:cs typeface="Times New Roman"/>
                        </a:rPr>
                        <a:t>«Угадай друга»</a:t>
                      </a:r>
                      <a:endParaRPr lang="ru-RU" sz="1400" b="1" i="1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endParaRPr lang="ru-RU" sz="1100" b="1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33329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i="1" dirty="0">
                          <a:latin typeface="Calibri"/>
                          <a:ea typeface="Times New Roman"/>
                          <a:cs typeface="Times New Roman"/>
                        </a:rPr>
                        <a:t>Среда</a:t>
                      </a:r>
                      <a:endParaRPr lang="ru-RU" sz="1100" b="1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i="0" dirty="0">
                          <a:latin typeface="Times New Roman"/>
                          <a:ea typeface="Times New Roman"/>
                          <a:cs typeface="Times New Roman"/>
                        </a:rPr>
                        <a:t>«Бабушка Маланья»</a:t>
                      </a:r>
                      <a:endParaRPr lang="ru-RU" sz="1100" b="1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>
                          <a:latin typeface="Times New Roman"/>
                          <a:ea typeface="Times New Roman"/>
                          <a:cs typeface="Times New Roman"/>
                        </a:rPr>
                        <a:t>«Уголки»</a:t>
                      </a:r>
                      <a:endParaRPr lang="ru-RU" sz="1100" b="1" i="1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«Добрые слова»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endParaRPr lang="ru-RU" sz="1100" b="1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i="0" dirty="0">
                          <a:latin typeface="Times New Roman"/>
                          <a:ea typeface="Times New Roman"/>
                          <a:cs typeface="Times New Roman"/>
                        </a:rPr>
                        <a:t>«Дрозд»</a:t>
                      </a:r>
                      <a:endParaRPr lang="ru-RU" sz="1100" b="1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6159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i="1">
                          <a:latin typeface="Calibri"/>
                          <a:ea typeface="Times New Roman"/>
                          <a:cs typeface="Times New Roman"/>
                        </a:rPr>
                        <a:t>Четверг</a:t>
                      </a:r>
                      <a:endParaRPr lang="ru-RU" sz="1100" b="1" i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i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«Добрые слова»</a:t>
                      </a:r>
                      <a:endParaRPr lang="ru-RU" sz="1400" b="1" i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i="0" dirty="0">
                          <a:latin typeface="Times New Roman"/>
                          <a:ea typeface="Times New Roman"/>
                          <a:cs typeface="Times New Roman"/>
                        </a:rPr>
                        <a:t>«Бабушка Маланья»</a:t>
                      </a:r>
                      <a:endParaRPr lang="ru-RU" sz="1100" b="1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i="0" dirty="0">
                          <a:latin typeface="Times New Roman"/>
                          <a:ea typeface="Times New Roman"/>
                          <a:cs typeface="Times New Roman"/>
                        </a:rPr>
                        <a:t>«Дрозд»</a:t>
                      </a:r>
                      <a:endParaRPr lang="ru-RU" sz="1100" b="1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i="0" dirty="0">
                          <a:latin typeface="Times New Roman"/>
                          <a:ea typeface="Times New Roman"/>
                          <a:cs typeface="Times New Roman"/>
                        </a:rPr>
                        <a:t>«Здравствуй друг»</a:t>
                      </a:r>
                      <a:endParaRPr lang="ru-RU" sz="1100" b="1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12808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i="1" dirty="0">
                          <a:latin typeface="Calibri"/>
                          <a:ea typeface="Times New Roman"/>
                          <a:cs typeface="Times New Roman"/>
                        </a:rPr>
                        <a:t>Пятница</a:t>
                      </a:r>
                      <a:endParaRPr lang="ru-RU" sz="1100" b="1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i="0" dirty="0">
                          <a:latin typeface="Times New Roman"/>
                          <a:ea typeface="Times New Roman"/>
                          <a:cs typeface="Times New Roman"/>
                        </a:rPr>
                        <a:t>«Здравствуй друг»</a:t>
                      </a:r>
                      <a:endParaRPr lang="ru-RU" sz="1100" b="1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>
                          <a:latin typeface="Times New Roman"/>
                          <a:ea typeface="Times New Roman"/>
                          <a:cs typeface="Times New Roman"/>
                        </a:rPr>
                        <a:t>«Дрозд»</a:t>
                      </a:r>
                      <a:endParaRPr lang="ru-RU" sz="1400" b="1" i="1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i="1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>
                          <a:latin typeface="Times New Roman"/>
                          <a:ea typeface="Times New Roman"/>
                          <a:cs typeface="Times New Roman"/>
                        </a:rPr>
                        <a:t>«Угадай друга»</a:t>
                      </a:r>
                      <a:endParaRPr lang="ru-RU" sz="1400" b="1" i="1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«Добрые слова»</a:t>
                      </a: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endParaRPr lang="ru-RU" sz="1100" b="1" i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78CFF-C238-4050-9B4C-B6CBAF16D78B}" type="slidenum">
              <a:rPr lang="ru-RU" sz="2800" smtClean="0"/>
              <a:pPr>
                <a:defRPr/>
              </a:pPr>
              <a:t>7</a:t>
            </a:fld>
            <a:endParaRPr lang="ru-RU" sz="28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1.Вид «Игра в кругу»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928802"/>
            <a:ext cx="7858180" cy="38576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Круг – это символ единения. Особенно, если в игре дети берутся за руки. В таком случае дети быстрее адаптируются, т.е. привыкают друг к другу. Очень хорошо, если эти игры проводятся утром, когда дети приходят в детский сад.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78CFF-C238-4050-9B4C-B6CBAF16D78B}" type="slidenum">
              <a:rPr lang="ru-RU" sz="2800" smtClean="0"/>
              <a:pPr>
                <a:defRPr/>
              </a:pPr>
              <a:t>8</a:t>
            </a:fld>
            <a:endParaRPr lang="ru-RU" sz="28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+mn-lt"/>
              </a:rPr>
              <a:t>Игра «Уголки»</a:t>
            </a:r>
            <a:endParaRPr lang="ru-RU" b="1" i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7FF87A7A-E6B9-4D65-96C8-7AB52384E8FA}" type="slidenum">
              <a:rPr lang="ru-RU" sz="3200" smtClean="0"/>
              <a:pPr>
                <a:defRPr/>
              </a:pPr>
              <a:t>9</a:t>
            </a:fld>
            <a:endParaRPr lang="ru-RU" sz="32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1626</TotalTime>
  <Words>664</Words>
  <Application>Microsoft Office PowerPoint</Application>
  <PresentationFormat>Экран (4:3)</PresentationFormat>
  <Paragraphs>149</Paragraphs>
  <Slides>34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3" baseType="lpstr">
      <vt:lpstr>Arial</vt:lpstr>
      <vt:lpstr>Calibri</vt:lpstr>
      <vt:lpstr>Constantia</vt:lpstr>
      <vt:lpstr>Georgia</vt:lpstr>
      <vt:lpstr>Tahoma</vt:lpstr>
      <vt:lpstr>Times New Roman</vt:lpstr>
      <vt:lpstr>Wingdings</vt:lpstr>
      <vt:lpstr>Wingdings 2</vt:lpstr>
      <vt:lpstr>Поток</vt:lpstr>
      <vt:lpstr>       МАДОУ общеразвивающего вида №44 г. Томска  Социально -адаптивные подвижные игры для детей среднего возраста </vt:lpstr>
      <vt:lpstr>Принцип возрастной адекватности</vt:lpstr>
      <vt:lpstr>Социально-адаптивная подвижная игра </vt:lpstr>
      <vt:lpstr>Игра «Каравай»</vt:lpstr>
      <vt:lpstr>Презентация PowerPoint</vt:lpstr>
      <vt:lpstr>Функции социально-адаптивной подвижной игры</vt:lpstr>
      <vt:lpstr>Перспективный план  Социально-адаптивные подвижные игры с режиме дня средней группы»   </vt:lpstr>
      <vt:lpstr>1.Вид «Игра в кругу»</vt:lpstr>
      <vt:lpstr>Игра «Уголки»</vt:lpstr>
      <vt:lpstr>Презентация PowerPoint</vt:lpstr>
      <vt:lpstr>2.Вид «Ласковушки»</vt:lpstr>
      <vt:lpstr>Игра «Добрые пожелания»</vt:lpstr>
      <vt:lpstr>Презентация PowerPoint</vt:lpstr>
      <vt:lpstr>3.Вид «Игры с прикосновением, жестами, мимикой »</vt:lpstr>
      <vt:lpstr>«Угадай друга»</vt:lpstr>
      <vt:lpstr>Презентация PowerPoint</vt:lpstr>
      <vt:lpstr>4. Вид «Игра забава»</vt:lpstr>
      <vt:lpstr>Игра «Бабушка Маланья »</vt:lpstr>
      <vt:lpstr>Презентация PowerPoint</vt:lpstr>
      <vt:lpstr>Презентация PowerPoint</vt:lpstr>
      <vt:lpstr>5. Вид «Игры парами»</vt:lpstr>
      <vt:lpstr>«Здравствуй друг»</vt:lpstr>
      <vt:lpstr>Презентация PowerPoint</vt:lpstr>
      <vt:lpstr>Презентация PowerPoint</vt:lpstr>
      <vt:lpstr>«Дрозд»</vt:lpstr>
      <vt:lpstr>Презентация PowerPoint</vt:lpstr>
      <vt:lpstr>Презентация PowerPoint</vt:lpstr>
      <vt:lpstr>Ожидаемые результаты</vt:lpstr>
      <vt:lpstr>Ожидаемые результаты</vt:lpstr>
      <vt:lpstr>Игра «Доброе утро»</vt:lpstr>
      <vt:lpstr>Игра «Дрозд»</vt:lpstr>
      <vt:lpstr>Игра «Уголки»</vt:lpstr>
      <vt:lpstr>Игра «Бабушка Маланья»</vt:lpstr>
      <vt:lpstr>Презентация PowerPoint</vt:lpstr>
    </vt:vector>
  </TitlesOfParts>
  <Company>MoBIL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наталья</cp:lastModifiedBy>
  <cp:revision>142</cp:revision>
  <dcterms:created xsi:type="dcterms:W3CDTF">2010-11-14T08:45:03Z</dcterms:created>
  <dcterms:modified xsi:type="dcterms:W3CDTF">2016-03-21T13:51:48Z</dcterms:modified>
</cp:coreProperties>
</file>