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72" r:id="rId4"/>
    <p:sldId id="263" r:id="rId5"/>
    <p:sldId id="264" r:id="rId6"/>
    <p:sldId id="260" r:id="rId7"/>
    <p:sldId id="274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4" r:id="rId16"/>
    <p:sldId id="291" r:id="rId17"/>
    <p:sldId id="292" r:id="rId18"/>
    <p:sldId id="294" r:id="rId19"/>
    <p:sldId id="293" r:id="rId20"/>
    <p:sldId id="295" r:id="rId21"/>
    <p:sldId id="297" r:id="rId22"/>
    <p:sldId id="300" r:id="rId23"/>
    <p:sldId id="301" r:id="rId24"/>
    <p:sldId id="303" r:id="rId25"/>
    <p:sldId id="304" r:id="rId26"/>
    <p:sldId id="305" r:id="rId27"/>
    <p:sldId id="306" r:id="rId28"/>
    <p:sldId id="307" r:id="rId29"/>
    <p:sldId id="308" r:id="rId30"/>
    <p:sldId id="309" r:id="rId31"/>
    <p:sldId id="310" r:id="rId32"/>
    <p:sldId id="311" r:id="rId33"/>
    <p:sldId id="316" r:id="rId34"/>
    <p:sldId id="312" r:id="rId35"/>
    <p:sldId id="317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1DA3"/>
    <a:srgbClr val="1E3F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9A92-E4F3-443F-A284-4BCADDBDB9CB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CEBF-7CA7-4A80-8F42-43150DA73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9A92-E4F3-443F-A284-4BCADDBDB9CB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CEBF-7CA7-4A80-8F42-43150DA73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9A92-E4F3-443F-A284-4BCADDBDB9CB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CEBF-7CA7-4A80-8F42-43150DA73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9A92-E4F3-443F-A284-4BCADDBDB9CB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CEBF-7CA7-4A80-8F42-43150DA73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9A92-E4F3-443F-A284-4BCADDBDB9CB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CEBF-7CA7-4A80-8F42-43150DA73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9A92-E4F3-443F-A284-4BCADDBDB9CB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CEBF-7CA7-4A80-8F42-43150DA73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9A92-E4F3-443F-A284-4BCADDBDB9CB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CEBF-7CA7-4A80-8F42-43150DA73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9A92-E4F3-443F-A284-4BCADDBDB9CB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CEBF-7CA7-4A80-8F42-43150DA73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9A92-E4F3-443F-A284-4BCADDBDB9CB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CEBF-7CA7-4A80-8F42-43150DA73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9A92-E4F3-443F-A284-4BCADDBDB9CB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CEBF-7CA7-4A80-8F42-43150DA73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9A92-E4F3-443F-A284-4BCADDBDB9CB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CEBF-7CA7-4A80-8F42-43150DA73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C9A92-E4F3-443F-A284-4BCADDBDB9CB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6CEBF-7CA7-4A80-8F42-43150DA7347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9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1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4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5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14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2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3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4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323528" y="1700808"/>
            <a:ext cx="7447873" cy="2719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ru-RU" altLang="zh-CN" sz="4950" b="1" dirty="0">
                <a:solidFill>
                  <a:srgbClr val="1E3FA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Математическая</a:t>
            </a:r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ru-RU" altLang="zh-CN" sz="4050" b="1" dirty="0">
                <a:solidFill>
                  <a:srgbClr val="1E3FA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статистика, комбинаторика</a:t>
            </a:r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ru-RU" altLang="zh-CN" sz="4050" b="1" dirty="0">
                <a:solidFill>
                  <a:srgbClr val="1E3FA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и теория </a:t>
            </a:r>
            <a:r>
              <a:rPr lang="ru-RU" altLang="zh-CN" sz="4050" b="1" dirty="0" smtClean="0">
                <a:solidFill>
                  <a:srgbClr val="1E3FA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вероятностей</a:t>
            </a:r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ru-RU" altLang="zh-CN" sz="2000" b="1" dirty="0" smtClean="0">
                <a:solidFill>
                  <a:srgbClr val="1E3FA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(из опыта работы)</a:t>
            </a:r>
            <a:endParaRPr lang="zh-CN" altLang="en-US" sz="2000" b="1" dirty="0">
              <a:solidFill>
                <a:srgbClr val="1E3FA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955098" y="332656"/>
            <a:ext cx="3065174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405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1" y="475163"/>
            <a:ext cx="5400600" cy="916387"/>
          </a:xfrm>
          <a:prstGeom prst="rect">
            <a:avLst/>
          </a:prstGeom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427984" y="5157192"/>
            <a:ext cx="2893459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ru-RU" altLang="zh-CN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Работу выполнила:</a:t>
            </a:r>
          </a:p>
          <a:p>
            <a:pPr algn="r"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ru-RU" altLang="zh-CN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учитель математики</a:t>
            </a:r>
          </a:p>
          <a:p>
            <a:pPr algn="r"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ru-RU" altLang="zh-CN" sz="2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Циплакова</a:t>
            </a:r>
            <a:r>
              <a:rPr lang="ru-RU" altLang="zh-CN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Л.В.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539552" y="358011"/>
            <a:ext cx="6624736" cy="824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ru-RU" altLang="zh-CN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Муниципальное общеобразовательное бюджетное учреждение</a:t>
            </a:r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ru-RU" altLang="zh-CN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средняя общеобразовательная школа №17</a:t>
            </a:r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ru-RU" altLang="zh-CN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Пожарского муниципального района</a:t>
            </a:r>
            <a:endParaRPr lang="zh-CN" altLang="en-US" sz="1400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53136"/>
            <a:ext cx="1923344" cy="177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11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/>
          </p:cNvSpPr>
          <p:nvPr>
            <p:ph type="title" idx="4294967295"/>
          </p:nvPr>
        </p:nvSpPr>
        <p:spPr>
          <a:xfrm>
            <a:off x="179512" y="260648"/>
            <a:ext cx="7272808" cy="173126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altLang="ru-RU" sz="4000" b="1" dirty="0">
                <a:solidFill>
                  <a:srgbClr val="223BA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Применение комбинаторики </a:t>
            </a:r>
            <a:r>
              <a:rPr lang="ru-RU" altLang="ru-RU" sz="4000" b="1" dirty="0" smtClean="0">
                <a:solidFill>
                  <a:srgbClr val="223BA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в реальной </a:t>
            </a:r>
            <a:r>
              <a:rPr lang="ru-RU" altLang="ru-RU" sz="4000" b="1" dirty="0">
                <a:solidFill>
                  <a:srgbClr val="1E3FA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жизни</a:t>
            </a:r>
          </a:p>
        </p:txBody>
      </p:sp>
      <p:sp>
        <p:nvSpPr>
          <p:cNvPr id="115715" name="Rectangle 3"/>
          <p:cNvSpPr>
            <a:spLocks noGrp="1"/>
          </p:cNvSpPr>
          <p:nvPr>
            <p:ph type="body" idx="4294967295"/>
          </p:nvPr>
        </p:nvSpPr>
        <p:spPr>
          <a:xfrm>
            <a:off x="276225" y="2132856"/>
            <a:ext cx="7608143" cy="446449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ru-RU" altLang="ru-RU" sz="2350" dirty="0">
                <a:latin typeface="Comic Sans MS" panose="030F0702030302020204" pitchFamily="66" charset="0"/>
              </a:rPr>
              <a:t>учебные заведения (составление расписаний);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ru-RU" altLang="ru-RU" sz="2350" dirty="0">
                <a:latin typeface="Comic Sans MS" panose="030F0702030302020204" pitchFamily="66" charset="0"/>
              </a:rPr>
              <a:t>сфера общественного питания (составление меню);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ru-RU" altLang="ru-RU" sz="2350" dirty="0">
                <a:latin typeface="Comic Sans MS" panose="030F0702030302020204" pitchFamily="66" charset="0"/>
              </a:rPr>
              <a:t>лингвистика (рассмотрение вариантов комбинаций букв).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ru-RU" altLang="ru-RU" sz="2350" dirty="0">
                <a:latin typeface="Comic Sans MS" panose="030F0702030302020204" pitchFamily="66" charset="0"/>
              </a:rPr>
              <a:t>география (раскраска карт);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ru-RU" altLang="ru-RU" sz="2350" dirty="0">
                <a:latin typeface="Comic Sans MS" panose="030F0702030302020204" pitchFamily="66" charset="0"/>
              </a:rPr>
              <a:t>спортивные соревнования (расчёт количества игр между участниками);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ru-RU" altLang="ru-RU" sz="2350" dirty="0">
                <a:latin typeface="Comic Sans MS" panose="030F0702030302020204" pitchFamily="66" charset="0"/>
              </a:rPr>
              <a:t>производство (распределение нескольких видов работ между рабочими);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ru-RU" altLang="ru-RU" sz="2350" dirty="0">
                <a:latin typeface="Comic Sans MS" panose="030F0702030302020204" pitchFamily="66" charset="0"/>
              </a:rPr>
              <a:t>агротехника (размещение посевов на нескольких полях);</a:t>
            </a:r>
          </a:p>
          <a:p>
            <a:pPr algn="ctr" eaLnBrk="1" hangingPunct="1"/>
            <a:endParaRPr lang="ru-RU" altLang="ru-RU" sz="235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93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3"/>
          <p:cNvSpPr>
            <a:spLocks noGrp="1"/>
          </p:cNvSpPr>
          <p:nvPr>
            <p:ph type="body" idx="4294967295"/>
          </p:nvPr>
        </p:nvSpPr>
        <p:spPr>
          <a:xfrm>
            <a:off x="180975" y="476672"/>
            <a:ext cx="6983313" cy="597666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ru-RU" altLang="ru-RU" sz="2350" dirty="0">
                <a:latin typeface="Comic Sans MS" panose="030F0702030302020204" pitchFamily="66" charset="0"/>
              </a:rPr>
              <a:t>азартные игры (подсчёт частоты выигрышей);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ru-RU" altLang="ru-RU" sz="2350" dirty="0">
                <a:latin typeface="Comic Sans MS" panose="030F0702030302020204" pitchFamily="66" charset="0"/>
              </a:rPr>
              <a:t>химия (анализ возможных связей между химическими элементами</a:t>
            </a:r>
            <a:r>
              <a:rPr lang="ru-RU" altLang="ru-RU" sz="2350" dirty="0" smtClean="0">
                <a:latin typeface="Comic Sans MS" panose="030F0702030302020204" pitchFamily="66" charset="0"/>
              </a:rPr>
              <a:t>);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ru-RU" altLang="ru-RU" sz="2350" dirty="0" smtClean="0">
                <a:latin typeface="Comic Sans MS" panose="030F0702030302020204" pitchFamily="66" charset="0"/>
              </a:rPr>
              <a:t>биология </a:t>
            </a:r>
            <a:r>
              <a:rPr lang="ru-RU" altLang="ru-RU" sz="2350" dirty="0">
                <a:latin typeface="Comic Sans MS" panose="030F0702030302020204" pitchFamily="66" charset="0"/>
              </a:rPr>
              <a:t>(расшифровка кода ДНК);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ru-RU" altLang="ru-RU" sz="2350" dirty="0">
                <a:latin typeface="Comic Sans MS" panose="030F0702030302020204" pitchFamily="66" charset="0"/>
              </a:rPr>
              <a:t>военное дело (расположение подразделений);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ru-RU" altLang="ru-RU" sz="2350" dirty="0">
                <a:latin typeface="Comic Sans MS" panose="030F0702030302020204" pitchFamily="66" charset="0"/>
              </a:rPr>
              <a:t>астрология (анализ расположения планет и созвездий);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ru-RU" altLang="ru-RU" sz="2350" dirty="0">
                <a:latin typeface="Comic Sans MS" panose="030F0702030302020204" pitchFamily="66" charset="0"/>
              </a:rPr>
              <a:t>экономика (анализ вариантов купли-продажи акций);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ru-RU" altLang="ru-RU" sz="2350" dirty="0">
                <a:latin typeface="Comic Sans MS" panose="030F0702030302020204" pitchFamily="66" charset="0"/>
              </a:rPr>
              <a:t>криптография (разработка методов шифрования);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ru-RU" altLang="ru-RU" sz="2350" dirty="0">
                <a:latin typeface="Comic Sans MS" panose="030F0702030302020204" pitchFamily="66" charset="0"/>
              </a:rPr>
              <a:t>доставка почты (рассмотрение вариантов пересылки</a:t>
            </a:r>
            <a:r>
              <a:rPr lang="ru-RU" altLang="ru-RU" sz="2350" dirty="0" smtClean="0">
                <a:latin typeface="Comic Sans MS" panose="030F0702030302020204" pitchFamily="66" charset="0"/>
              </a:rPr>
              <a:t>)</a:t>
            </a:r>
            <a:endParaRPr lang="ru-RU" altLang="ru-RU" sz="235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06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60648"/>
            <a:ext cx="6275040" cy="115699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altLang="ru-RU" b="1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altLang="ru-RU" b="1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dirty="0" smtClean="0">
                <a:solidFill>
                  <a:srgbClr val="1E3FA8"/>
                </a:solidFill>
                <a:latin typeface="Comic Sans MS" panose="030F0702030302020204" pitchFamily="66" charset="0"/>
              </a:rPr>
              <a:t>Основные понятия комбинаторики</a:t>
            </a:r>
            <a:r>
              <a:rPr lang="ru-RU" altLang="ru-RU" b="1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altLang="ru-RU" b="1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altLang="ru-RU" b="1" i="1" dirty="0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2099" name="Rectangle 3"/>
          <p:cNvSpPr>
            <a:spLocks noGrp="1"/>
          </p:cNvSpPr>
          <p:nvPr>
            <p:ph type="body" idx="4294967295"/>
          </p:nvPr>
        </p:nvSpPr>
        <p:spPr>
          <a:xfrm>
            <a:off x="970360" y="1835944"/>
            <a:ext cx="6613922" cy="365402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altLang="ru-RU" sz="48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Перестановки</a:t>
            </a:r>
          </a:p>
          <a:p>
            <a:pPr>
              <a:defRPr/>
            </a:pPr>
            <a:r>
              <a:rPr lang="ru-RU" altLang="ru-RU" sz="4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Размещения</a:t>
            </a:r>
            <a:endParaRPr lang="en-US" altLang="ru-RU" sz="4800" dirty="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  <a:p>
            <a:pPr eaLnBrk="1" hangingPunct="1">
              <a:defRPr/>
            </a:pPr>
            <a:r>
              <a:rPr lang="ru-RU" altLang="ru-RU" sz="4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Сочетания</a:t>
            </a:r>
            <a:endParaRPr lang="ru-RU" altLang="ru-RU" sz="4800" dirty="0"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076" name="Picture 4" descr="C:\Users\Домашний\Desktop\Рисунок1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485" y="2694385"/>
            <a:ext cx="2892028" cy="2541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 descr="C:\Users\Домашний\Desktop\Рисунок1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485" y="2694385"/>
            <a:ext cx="2892028" cy="2541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883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/>
          </p:cNvSpPr>
          <p:nvPr>
            <p:ph type="title" idx="4294967295"/>
          </p:nvPr>
        </p:nvSpPr>
        <p:spPr>
          <a:xfrm>
            <a:off x="179512" y="404664"/>
            <a:ext cx="5616624" cy="55602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altLang="ru-RU" dirty="0" smtClean="0">
                <a:solidFill>
                  <a:srgbClr val="1D1DA3"/>
                </a:solidFill>
                <a:latin typeface="Comic Sans MS" panose="030F0702030302020204" pitchFamily="66" charset="0"/>
              </a:rPr>
              <a:t>Вспомним</a:t>
            </a:r>
          </a:p>
        </p:txBody>
      </p:sp>
      <p:sp>
        <p:nvSpPr>
          <p:cNvPr id="210947" name="Rectangle 3"/>
          <p:cNvSpPr>
            <a:spLocks noGrp="1"/>
          </p:cNvSpPr>
          <p:nvPr>
            <p:ph type="body" idx="4294967295"/>
          </p:nvPr>
        </p:nvSpPr>
        <p:spPr>
          <a:xfrm>
            <a:off x="361950" y="1597818"/>
            <a:ext cx="6802338" cy="4495477"/>
          </a:xfrm>
        </p:spPr>
        <p:txBody>
          <a:bodyPr>
            <a:norm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endParaRPr lang="ru-RU" altLang="ru-RU" sz="1200" b="1" dirty="0">
              <a:solidFill>
                <a:schemeClr val="accent2"/>
              </a:solidFill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2500" dirty="0">
                <a:latin typeface="Comic Sans MS" panose="030F0702030302020204" pitchFamily="66" charset="0"/>
              </a:rPr>
              <a:t>Произведение подряд идущих первых </a:t>
            </a:r>
            <a:r>
              <a:rPr lang="en-US" altLang="ru-RU" sz="2500" dirty="0">
                <a:latin typeface="Comic Sans MS" panose="030F0702030302020204" pitchFamily="66" charset="0"/>
              </a:rPr>
              <a:t>n</a:t>
            </a:r>
            <a:r>
              <a:rPr lang="ru-RU" altLang="ru-RU" sz="2500" dirty="0">
                <a:latin typeface="Comic Sans MS" panose="030F0702030302020204" pitchFamily="66" charset="0"/>
              </a:rPr>
              <a:t> натуральных чисел обозначают </a:t>
            </a:r>
            <a:r>
              <a:rPr lang="en-US" altLang="ru-RU" sz="2500" dirty="0">
                <a:latin typeface="Comic Sans MS" panose="030F0702030302020204" pitchFamily="66" charset="0"/>
              </a:rPr>
              <a:t>n</a:t>
            </a:r>
            <a:r>
              <a:rPr lang="ru-RU" altLang="ru-RU" sz="2500" dirty="0">
                <a:latin typeface="Comic Sans MS" panose="030F0702030302020204" pitchFamily="66" charset="0"/>
              </a:rPr>
              <a:t>! и называют 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2500" dirty="0">
                <a:latin typeface="Comic Sans MS" panose="030F0702030302020204" pitchFamily="66" charset="0"/>
              </a:rPr>
              <a:t>  «эн факториалом».  </a:t>
            </a:r>
            <a:r>
              <a:rPr lang="ru-RU" altLang="ru-RU" sz="2500" dirty="0" smtClean="0">
                <a:latin typeface="Comic Sans MS" panose="030F0702030302020204" pitchFamily="66" charset="0"/>
              </a:rPr>
              <a:t> </a:t>
            </a:r>
            <a:endParaRPr lang="en-US" altLang="ru-RU" sz="2500" dirty="0" smtClean="0">
              <a:latin typeface="Comic Sans MS" panose="030F0702030302020204" pitchFamily="66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2500" dirty="0" smtClean="0">
                <a:latin typeface="Comic Sans MS" panose="030F0702030302020204" pitchFamily="66" charset="0"/>
              </a:rPr>
              <a:t> </a:t>
            </a:r>
            <a:r>
              <a:rPr lang="en-US" altLang="ru-RU" sz="2500" dirty="0">
                <a:latin typeface="Comic Sans MS" panose="030F0702030302020204" pitchFamily="66" charset="0"/>
              </a:rPr>
              <a:t>n</a:t>
            </a:r>
            <a:r>
              <a:rPr lang="ru-RU" altLang="ru-RU" sz="2500" dirty="0">
                <a:latin typeface="Comic Sans MS" panose="030F0702030302020204" pitchFamily="66" charset="0"/>
              </a:rPr>
              <a:t>! = 1</a:t>
            </a:r>
            <a:r>
              <a:rPr lang="en-US" altLang="ru-RU" sz="2500" dirty="0">
                <a:latin typeface="Comic Sans MS" panose="030F0702030302020204" pitchFamily="66" charset="0"/>
                <a:cs typeface="Arial" panose="020B0604020202020204" pitchFamily="34" charset="0"/>
              </a:rPr>
              <a:t>·</a:t>
            </a:r>
            <a:r>
              <a:rPr lang="ru-RU" altLang="ru-RU" sz="2500" dirty="0">
                <a:latin typeface="Comic Sans MS" panose="030F0702030302020204" pitchFamily="66" charset="0"/>
                <a:cs typeface="Arial" panose="020B0604020202020204" pitchFamily="34" charset="0"/>
              </a:rPr>
              <a:t>2</a:t>
            </a:r>
            <a:r>
              <a:rPr lang="en-US" altLang="ru-RU" sz="2500" dirty="0">
                <a:latin typeface="Comic Sans MS" panose="030F0702030302020204" pitchFamily="66" charset="0"/>
                <a:cs typeface="Arial" panose="020B0604020202020204" pitchFamily="34" charset="0"/>
              </a:rPr>
              <a:t>·</a:t>
            </a:r>
            <a:r>
              <a:rPr lang="ru-RU" altLang="ru-RU" sz="2500" dirty="0">
                <a:latin typeface="Comic Sans MS" panose="030F0702030302020204" pitchFamily="66" charset="0"/>
                <a:cs typeface="Arial" panose="020B0604020202020204" pitchFamily="34" charset="0"/>
              </a:rPr>
              <a:t>3</a:t>
            </a:r>
            <a:r>
              <a:rPr lang="en-US" altLang="ru-RU" sz="2500" dirty="0">
                <a:latin typeface="Comic Sans MS" panose="030F0702030302020204" pitchFamily="66" charset="0"/>
                <a:cs typeface="Arial" panose="020B0604020202020204" pitchFamily="34" charset="0"/>
              </a:rPr>
              <a:t>·</a:t>
            </a:r>
            <a:r>
              <a:rPr lang="ru-RU" altLang="ru-RU" sz="2500" dirty="0">
                <a:latin typeface="Comic Sans MS" panose="030F0702030302020204" pitchFamily="66" charset="0"/>
                <a:cs typeface="Arial" panose="020B0604020202020204" pitchFamily="34" charset="0"/>
              </a:rPr>
              <a:t>…</a:t>
            </a:r>
            <a:r>
              <a:rPr lang="en-US" altLang="ru-RU" sz="2500" dirty="0">
                <a:latin typeface="Comic Sans MS" panose="030F0702030302020204" pitchFamily="66" charset="0"/>
                <a:cs typeface="Arial" panose="020B0604020202020204" pitchFamily="34" charset="0"/>
              </a:rPr>
              <a:t>· </a:t>
            </a:r>
            <a:r>
              <a:rPr lang="en-US" altLang="ru-RU" sz="2500" dirty="0" smtClean="0">
                <a:latin typeface="Comic Sans MS" panose="030F0702030302020204" pitchFamily="66" charset="0"/>
              </a:rPr>
              <a:t>n</a:t>
            </a:r>
            <a:endParaRPr lang="ru-RU" altLang="ru-RU" sz="2500" dirty="0">
              <a:latin typeface="Comic Sans MS" panose="030F0702030302020204" pitchFamily="66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2500" dirty="0">
                <a:latin typeface="Comic Sans MS" panose="030F0702030302020204" pitchFamily="66" charset="0"/>
              </a:rPr>
              <a:t>  Вспомним, что принято считать  0! =1</a:t>
            </a:r>
            <a:endParaRPr lang="en-US" altLang="ru-RU" sz="2500" dirty="0">
              <a:latin typeface="Comic Sans MS" panose="030F0702030302020204" pitchFamily="66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2500" dirty="0">
                <a:latin typeface="Comic Sans MS" panose="030F0702030302020204" pitchFamily="66" charset="0"/>
              </a:rPr>
              <a:t>   Часто используется формула: </a:t>
            </a:r>
            <a:endParaRPr lang="en-US" altLang="ru-RU" sz="2500" dirty="0" smtClean="0">
              <a:latin typeface="Comic Sans MS" panose="030F0702030302020204" pitchFamily="66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ru-RU" sz="2500" dirty="0" smtClean="0">
                <a:latin typeface="Comic Sans MS" panose="030F0702030302020204" pitchFamily="66" charset="0"/>
              </a:rPr>
              <a:t>n</a:t>
            </a:r>
            <a:r>
              <a:rPr lang="ru-RU" altLang="ru-RU" sz="2500" dirty="0">
                <a:latin typeface="Comic Sans MS" panose="030F0702030302020204" pitchFamily="66" charset="0"/>
              </a:rPr>
              <a:t>! = (</a:t>
            </a:r>
            <a:r>
              <a:rPr lang="en-US" altLang="ru-RU" sz="2500" dirty="0">
                <a:latin typeface="Comic Sans MS" panose="030F0702030302020204" pitchFamily="66" charset="0"/>
              </a:rPr>
              <a:t>n</a:t>
            </a:r>
            <a:r>
              <a:rPr lang="ru-RU" altLang="ru-RU" sz="2500" dirty="0">
                <a:latin typeface="Comic Sans MS" panose="030F0702030302020204" pitchFamily="66" charset="0"/>
              </a:rPr>
              <a:t>-1)! </a:t>
            </a:r>
            <a:r>
              <a:rPr lang="en-US" altLang="ru-RU" sz="2500" dirty="0">
                <a:latin typeface="Comic Sans MS" panose="030F0702030302020204" pitchFamily="66" charset="0"/>
                <a:cs typeface="Arial" panose="020B0604020202020204" pitchFamily="34" charset="0"/>
              </a:rPr>
              <a:t>· </a:t>
            </a:r>
            <a:r>
              <a:rPr lang="en-US" altLang="ru-RU" sz="2500" dirty="0">
                <a:latin typeface="Comic Sans MS" panose="030F0702030302020204" pitchFamily="66" charset="0"/>
              </a:rPr>
              <a:t>n</a:t>
            </a:r>
            <a:endParaRPr lang="ru-RU" altLang="ru-RU" sz="25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6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4618856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altLang="ru-RU" sz="4000" dirty="0">
                <a:solidFill>
                  <a:srgbClr val="223BA4"/>
                </a:solidFill>
                <a:latin typeface="Comic Sans MS" panose="030F0702030302020204" pitchFamily="66" charset="0"/>
              </a:rPr>
              <a:t>Определение</a:t>
            </a:r>
          </a:p>
        </p:txBody>
      </p:sp>
      <p:sp>
        <p:nvSpPr>
          <p:cNvPr id="133123" name="Rectangle 3"/>
          <p:cNvSpPr>
            <a:spLocks noGrp="1"/>
          </p:cNvSpPr>
          <p:nvPr>
            <p:ph type="body" idx="4294967295"/>
          </p:nvPr>
        </p:nvSpPr>
        <p:spPr>
          <a:xfrm>
            <a:off x="683568" y="1772816"/>
            <a:ext cx="6391622" cy="4005189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2350" dirty="0">
                <a:latin typeface="Comic Sans MS" panose="030F0702030302020204" pitchFamily="66" charset="0"/>
              </a:rPr>
              <a:t>Перестановками без повторений из n элементов по n называются такие соединения, которые отличаются друг от друга только порядком расположения элементов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2350" dirty="0">
                <a:latin typeface="Comic Sans MS" panose="030F0702030302020204" pitchFamily="66" charset="0"/>
              </a:rPr>
              <a:t>Обозначение:</a:t>
            </a:r>
            <a:r>
              <a:rPr lang="ru-RU" altLang="ru-RU" sz="2350" i="1" dirty="0">
                <a:latin typeface="Comic Sans MS" panose="030F0702030302020204" pitchFamily="66" charset="0"/>
              </a:rPr>
              <a:t> </a:t>
            </a:r>
            <a:r>
              <a:rPr lang="ru-RU" altLang="ru-RU" sz="2350" dirty="0">
                <a:latin typeface="Comic Sans MS" panose="030F0702030302020204" pitchFamily="66" charset="0"/>
              </a:rPr>
              <a:t> </a:t>
            </a:r>
            <a:r>
              <a:rPr lang="en-US" altLang="ru-RU" sz="2350" dirty="0" err="1" smtClean="0">
                <a:latin typeface="Comic Sans MS" panose="030F0702030302020204" pitchFamily="66" charset="0"/>
              </a:rPr>
              <a:t>P</a:t>
            </a:r>
            <a:r>
              <a:rPr lang="en-US" altLang="ru-RU" sz="2350" baseline="-25000" dirty="0" err="1" smtClean="0">
                <a:latin typeface="Comic Sans MS" panose="030F0702030302020204" pitchFamily="66" charset="0"/>
              </a:rPr>
              <a:t>n</a:t>
            </a:r>
            <a:endParaRPr lang="en-US" altLang="ru-RU" sz="2350" baseline="-25000" dirty="0" smtClean="0">
              <a:latin typeface="Comic Sans MS" panose="030F0702030302020204" pitchFamily="66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ru-RU" altLang="ru-RU" b="1" dirty="0" smtClean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 txBox="1">
                <a:spLocks/>
              </p:cNvSpPr>
              <p:nvPr/>
            </p:nvSpPr>
            <p:spPr bwMode="auto">
              <a:xfrm>
                <a:off x="2482178" y="4365104"/>
                <a:ext cx="2953918" cy="1080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lvl1pPr marL="228600" indent="-22860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3000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ru-RU" sz="3000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𝑷</m:t>
                        </m:r>
                      </m:e>
                      <m:sub>
                        <m:r>
                          <a:rPr lang="en-US" altLang="ru-RU" sz="3000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altLang="ru-RU" sz="3000" b="1" dirty="0">
                    <a:latin typeface="Comic Sans MS" panose="030F0702030302020204" pitchFamily="66" charset="0"/>
                    <a:cs typeface="Calibri" panose="020F0502020204030204" pitchFamily="34" charset="0"/>
                  </a:rPr>
                  <a:t> = n!</a:t>
                </a:r>
              </a:p>
              <a:p>
                <a:pPr eaLnBrk="1" hangingPunct="1">
                  <a:buFont typeface="Arial" panose="020B0604020202020204" pitchFamily="34" charset="0"/>
                  <a:buNone/>
                </a:pPr>
                <a:endParaRPr lang="ru-RU" altLang="ru-RU" sz="3000" dirty="0"/>
              </a:p>
            </p:txBody>
          </p:sp>
        </mc:Choice>
        <mc:Fallback xmlns="">
          <p:sp>
            <p:nvSpPr>
              <p:cNvPr id="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82178" y="4365104"/>
                <a:ext cx="2953918" cy="1080120"/>
              </a:xfrm>
              <a:prstGeom prst="rect">
                <a:avLst/>
              </a:prstGeom>
              <a:blipFill rotWithShape="0">
                <a:blip r:embed="rId2"/>
                <a:stretch>
                  <a:fillRect t="-1242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558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 idx="4294967295"/>
          </p:nvPr>
        </p:nvSpPr>
        <p:spPr>
          <a:xfrm>
            <a:off x="467544" y="548680"/>
            <a:ext cx="6696744" cy="2736304"/>
          </a:xfrm>
        </p:spPr>
        <p:txBody>
          <a:bodyPr>
            <a:normAutofit/>
          </a:bodyPr>
          <a:lstStyle/>
          <a:p>
            <a:r>
              <a:rPr lang="ru-RU" altLang="ru-RU" sz="3600" dirty="0">
                <a:solidFill>
                  <a:srgbClr val="1E3FA8"/>
                </a:solidFill>
                <a:latin typeface="Comic Sans MS" panose="030F0702030302020204" pitchFamily="66" charset="0"/>
              </a:rPr>
              <a:t>Сколькими способами 4 человека смогут разместиться на четырехместной скамейке?</a:t>
            </a:r>
            <a:endParaRPr lang="ru-RU" altLang="ru-RU" sz="3600" dirty="0" smtClean="0">
              <a:solidFill>
                <a:srgbClr val="1E3FA8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7219" name="Rectangle 3"/>
              <p:cNvSpPr>
                <a:spLocks noGrp="1"/>
              </p:cNvSpPr>
              <p:nvPr>
                <p:ph type="body" idx="4294967295"/>
              </p:nvPr>
            </p:nvSpPr>
            <p:spPr>
              <a:xfrm>
                <a:off x="1547664" y="3645024"/>
                <a:ext cx="5383510" cy="2421013"/>
              </a:xfrm>
            </p:spPr>
            <p:txBody>
              <a:bodyPr>
                <a:normAutofit/>
              </a:bodyPr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r>
                  <a:rPr lang="ru-RU" altLang="ru-RU" sz="2350" dirty="0" smtClean="0">
                    <a:latin typeface="Comic Sans MS" panose="030F0702030302020204" pitchFamily="66" charset="0"/>
                  </a:rPr>
                  <a:t>Решение</a:t>
                </a:r>
                <a:r>
                  <a:rPr lang="ru-RU" altLang="ru-RU" sz="2350" dirty="0">
                    <a:latin typeface="Comic Sans MS" panose="030F0702030302020204" pitchFamily="66" charset="0"/>
                  </a:rPr>
                  <a:t>:</a:t>
                </a:r>
              </a:p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r>
                  <a:rPr lang="ru-RU" altLang="ru-RU" sz="2350" dirty="0">
                    <a:latin typeface="Comic Sans MS" panose="030F0702030302020204" pitchFamily="66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235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ru-RU" sz="235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ru-RU" sz="235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ru-RU" altLang="ru-RU" sz="2350" dirty="0" smtClean="0">
                    <a:latin typeface="Comic Sans MS" panose="030F0702030302020204" pitchFamily="66" charset="0"/>
                  </a:rPr>
                  <a:t> </a:t>
                </a:r>
                <a:r>
                  <a:rPr lang="ru-RU" altLang="ru-RU" sz="2350" dirty="0">
                    <a:latin typeface="Comic Sans MS" panose="030F0702030302020204" pitchFamily="66" charset="0"/>
                  </a:rPr>
                  <a:t>= 4! = 1 </a:t>
                </a:r>
                <a:r>
                  <a:rPr lang="en-US" altLang="ru-RU" sz="2350" dirty="0">
                    <a:latin typeface="Comic Sans MS" panose="030F0702030302020204" pitchFamily="66" charset="0"/>
                    <a:cs typeface="Arial" panose="020B0604020202020204" pitchFamily="34" charset="0"/>
                  </a:rPr>
                  <a:t>·</a:t>
                </a:r>
                <a:r>
                  <a:rPr lang="ru-RU" altLang="ru-RU" sz="2350" dirty="0">
                    <a:latin typeface="Comic Sans MS" panose="030F0702030302020204" pitchFamily="66" charset="0"/>
                    <a:cs typeface="Arial" panose="020B0604020202020204" pitchFamily="34" charset="0"/>
                  </a:rPr>
                  <a:t>2 </a:t>
                </a:r>
                <a:r>
                  <a:rPr lang="en-US" altLang="ru-RU" sz="2350" dirty="0">
                    <a:latin typeface="Comic Sans MS" panose="030F0702030302020204" pitchFamily="66" charset="0"/>
                    <a:cs typeface="Arial" panose="020B0604020202020204" pitchFamily="34" charset="0"/>
                  </a:rPr>
                  <a:t>·</a:t>
                </a:r>
                <a:r>
                  <a:rPr lang="ru-RU" altLang="ru-RU" sz="2350" dirty="0">
                    <a:latin typeface="Comic Sans MS" panose="030F0702030302020204" pitchFamily="66" charset="0"/>
                    <a:cs typeface="Arial" panose="020B0604020202020204" pitchFamily="34" charset="0"/>
                  </a:rPr>
                  <a:t>3 </a:t>
                </a:r>
                <a:r>
                  <a:rPr lang="en-US" altLang="ru-RU" sz="2350" dirty="0">
                    <a:latin typeface="Comic Sans MS" panose="030F0702030302020204" pitchFamily="66" charset="0"/>
                    <a:cs typeface="Arial" panose="020B0604020202020204" pitchFamily="34" charset="0"/>
                  </a:rPr>
                  <a:t>·</a:t>
                </a:r>
                <a:r>
                  <a:rPr lang="ru-RU" altLang="ru-RU" sz="2350" dirty="0">
                    <a:latin typeface="Comic Sans MS" panose="030F0702030302020204" pitchFamily="66" charset="0"/>
                    <a:cs typeface="Arial" panose="020B0604020202020204" pitchFamily="34" charset="0"/>
                  </a:rPr>
                  <a:t>4 = 24</a:t>
                </a:r>
              </a:p>
              <a:p>
                <a:pPr algn="r" eaLnBrk="1" hangingPunct="1">
                  <a:buFont typeface="Arial" panose="020B0604020202020204" pitchFamily="34" charset="0"/>
                  <a:buNone/>
                  <a:defRPr/>
                </a:pPr>
                <a:r>
                  <a:rPr lang="ru-RU" altLang="ru-RU" sz="2350" dirty="0">
                    <a:latin typeface="Comic Sans MS" panose="030F0702030302020204" pitchFamily="66" charset="0"/>
                    <a:cs typeface="Arial" panose="020B0604020202020204" pitchFamily="34" charset="0"/>
                  </a:rPr>
                  <a:t>          Ответ: 24 способами</a:t>
                </a:r>
                <a:endParaRPr lang="en-US" altLang="ru-RU" sz="2350" dirty="0">
                  <a:latin typeface="Comic Sans MS" panose="030F0702030302020204" pitchFamily="66" charset="0"/>
                  <a:cs typeface="Arial" panose="020B0604020202020204" pitchFamily="34" charset="0"/>
                </a:endParaRPr>
              </a:p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ru-RU" altLang="ru-RU" sz="3000" b="1" dirty="0">
                  <a:solidFill>
                    <a:schemeClr val="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72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1547664" y="3645024"/>
                <a:ext cx="5383510" cy="2421013"/>
              </a:xfrm>
              <a:blipFill rotWithShape="0">
                <a:blip r:embed="rId2"/>
                <a:stretch>
                  <a:fillRect l="-1699" t="-2267" r="-16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897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3"/>
          <p:cNvSpPr>
            <a:spLocks noGrp="1"/>
          </p:cNvSpPr>
          <p:nvPr>
            <p:ph type="body" idx="4294967295"/>
          </p:nvPr>
        </p:nvSpPr>
        <p:spPr>
          <a:xfrm>
            <a:off x="352425" y="1835944"/>
            <a:ext cx="6811863" cy="3920729"/>
          </a:xfrm>
        </p:spPr>
        <p:txBody>
          <a:bodyPr>
            <a:normAutofit/>
          </a:bodyPr>
          <a:lstStyle/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ru-RU" altLang="ru-RU" sz="2350" dirty="0" smtClean="0">
                <a:latin typeface="Comic Sans MS" panose="030F0702030302020204" pitchFamily="66" charset="0"/>
              </a:rPr>
              <a:t>Число </a:t>
            </a:r>
            <a:r>
              <a:rPr lang="ru-RU" altLang="ru-RU" sz="2350" dirty="0">
                <a:latin typeface="Comic Sans MS" panose="030F0702030302020204" pitchFamily="66" charset="0"/>
              </a:rPr>
              <a:t>всех выборов </a:t>
            </a:r>
            <a:r>
              <a:rPr lang="en-US" altLang="ru-RU" sz="2350" dirty="0">
                <a:latin typeface="Comic Sans MS" panose="030F0702030302020204" pitchFamily="66" charset="0"/>
              </a:rPr>
              <a:t>k </a:t>
            </a:r>
            <a:r>
              <a:rPr lang="ru-RU" altLang="ru-RU" sz="2350" dirty="0">
                <a:latin typeface="Comic Sans MS" panose="030F0702030302020204" pitchFamily="66" charset="0"/>
              </a:rPr>
              <a:t>элементов из </a:t>
            </a:r>
            <a:r>
              <a:rPr lang="en-US" altLang="ru-RU" sz="2350" dirty="0">
                <a:latin typeface="Comic Sans MS" panose="030F0702030302020204" pitchFamily="66" charset="0"/>
              </a:rPr>
              <a:t>n </a:t>
            </a:r>
            <a:r>
              <a:rPr lang="ru-RU" altLang="ru-RU" sz="2350" dirty="0">
                <a:latin typeface="Comic Sans MS" panose="030F0702030302020204" pitchFamily="66" charset="0"/>
              </a:rPr>
              <a:t>данных 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ru-RU" altLang="ru-RU" sz="2350" dirty="0">
                <a:latin typeface="Comic Sans MS" panose="030F0702030302020204" pitchFamily="66" charset="0"/>
              </a:rPr>
              <a:t>  с учётом их порядка называют числом размещений из </a:t>
            </a:r>
            <a:r>
              <a:rPr lang="en-US" altLang="ru-RU" sz="2350" dirty="0">
                <a:latin typeface="Comic Sans MS" panose="030F0702030302020204" pitchFamily="66" charset="0"/>
              </a:rPr>
              <a:t>n </a:t>
            </a:r>
            <a:r>
              <a:rPr lang="ru-RU" altLang="ru-RU" sz="2350" dirty="0">
                <a:latin typeface="Comic Sans MS" panose="030F0702030302020204" pitchFamily="66" charset="0"/>
              </a:rPr>
              <a:t>элементов по </a:t>
            </a:r>
            <a:r>
              <a:rPr lang="en-US" altLang="ru-RU" sz="2350" dirty="0">
                <a:latin typeface="Comic Sans MS" panose="030F0702030302020204" pitchFamily="66" charset="0"/>
              </a:rPr>
              <a:t>k </a:t>
            </a:r>
            <a:r>
              <a:rPr lang="ru-RU" altLang="ru-RU" sz="2350" dirty="0">
                <a:latin typeface="Comic Sans MS" panose="030F0702030302020204" pitchFamily="66" charset="0"/>
              </a:rPr>
              <a:t> и </a:t>
            </a:r>
            <a:r>
              <a:rPr lang="ru-RU" altLang="ru-RU" sz="2350" dirty="0" smtClean="0">
                <a:latin typeface="Comic Sans MS" panose="030F0702030302020204" pitchFamily="66" charset="0"/>
              </a:rPr>
              <a:t>обозначают</a:t>
            </a:r>
            <a:endParaRPr lang="en-US" altLang="ru-RU" sz="2350" dirty="0" smtClean="0">
              <a:latin typeface="Comic Sans MS" panose="030F0702030302020204" pitchFamily="66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ru-RU" sz="3000" dirty="0">
              <a:solidFill>
                <a:srgbClr val="000099"/>
              </a:solidFill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3000" dirty="0" smtClean="0">
                <a:solidFill>
                  <a:srgbClr val="000099"/>
                </a:solidFill>
              </a:rPr>
              <a:t> </a:t>
            </a:r>
            <a:r>
              <a:rPr lang="ru-RU" altLang="ru-RU" sz="3000" dirty="0">
                <a:solidFill>
                  <a:srgbClr val="000099"/>
                </a:solidFill>
              </a:rPr>
              <a:t>	</a:t>
            </a:r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1265305"/>
              </p:ext>
            </p:extLst>
          </p:nvPr>
        </p:nvGraphicFramePr>
        <p:xfrm>
          <a:off x="2411760" y="4221088"/>
          <a:ext cx="2825750" cy="143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Уравнение" r:id="rId3" imgW="825480" imgH="419040" progId="Equation.3">
                  <p:embed/>
                </p:oleObj>
              </mc:Choice>
              <mc:Fallback>
                <p:oleObj name="Уравнение" r:id="rId3" imgW="8254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4221088"/>
                        <a:ext cx="2825750" cy="143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4618856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altLang="ru-RU" sz="4000" dirty="0">
                <a:solidFill>
                  <a:srgbClr val="223BA4"/>
                </a:solidFill>
                <a:latin typeface="Comic Sans MS" panose="030F0702030302020204" pitchFamily="66" charset="0"/>
              </a:rPr>
              <a:t>Определение</a:t>
            </a:r>
          </a:p>
        </p:txBody>
      </p:sp>
    </p:spTree>
    <p:extLst>
      <p:ext uri="{BB962C8B-B14F-4D97-AF65-F5344CB8AC3E}">
        <p14:creationId xmlns:p14="http://schemas.microsoft.com/office/powerpoint/2010/main" val="90392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6131024" cy="279432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altLang="ru-RU" sz="3600" dirty="0">
                <a:solidFill>
                  <a:srgbClr val="000099"/>
                </a:solidFill>
                <a:latin typeface="Comic Sans MS" panose="030F0702030302020204" pitchFamily="66" charset="0"/>
              </a:rPr>
              <a:t>Сколькими способами можно выбрать </a:t>
            </a:r>
            <a:r>
              <a:rPr lang="en-US" altLang="ru-RU" sz="3600" dirty="0">
                <a:solidFill>
                  <a:srgbClr val="000099"/>
                </a:solidFill>
                <a:latin typeface="Comic Sans MS" panose="030F0702030302020204" pitchFamily="66" charset="0"/>
              </a:rPr>
              <a:t>2</a:t>
            </a:r>
            <a:r>
              <a:rPr lang="ru-RU" altLang="ru-RU" sz="3600" dirty="0">
                <a:solidFill>
                  <a:srgbClr val="000099"/>
                </a:solidFill>
                <a:latin typeface="Comic Sans MS" panose="030F0702030302020204" pitchFamily="66" charset="0"/>
              </a:rPr>
              <a:t> учеников из 30 для дежурства в </a:t>
            </a:r>
            <a:r>
              <a:rPr lang="ru-RU" altLang="ru-RU" sz="3600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столовой?</a:t>
            </a:r>
            <a:r>
              <a:rPr lang="en-US" altLang="ru-RU" sz="3600" dirty="0">
                <a:solidFill>
                  <a:srgbClr val="000099"/>
                </a:solidFill>
                <a:latin typeface="Comic Sans MS" panose="030F0702030302020204" pitchFamily="66" charset="0"/>
              </a:rPr>
              <a:t/>
            </a:r>
            <a:br>
              <a:rPr lang="en-US" altLang="ru-RU" sz="3600" dirty="0">
                <a:solidFill>
                  <a:srgbClr val="000099"/>
                </a:solidFill>
                <a:latin typeface="Comic Sans MS" panose="030F0702030302020204" pitchFamily="66" charset="0"/>
              </a:rPr>
            </a:br>
            <a:endParaRPr lang="ru-RU" altLang="ru-RU" sz="36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8547" name="Rectangle 3"/>
          <p:cNvSpPr>
            <a:spLocks noGrp="1"/>
          </p:cNvSpPr>
          <p:nvPr>
            <p:ph type="body" idx="4294967295"/>
          </p:nvPr>
        </p:nvSpPr>
        <p:spPr>
          <a:xfrm>
            <a:off x="628650" y="2348880"/>
            <a:ext cx="6967686" cy="3384376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ru-RU" altLang="ru-RU" sz="1350" dirty="0"/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ru-RU" altLang="ru-RU" sz="3300" dirty="0">
              <a:solidFill>
                <a:srgbClr val="000099"/>
              </a:solidFill>
            </a:endParaRPr>
          </a:p>
        </p:txBody>
      </p:sp>
      <p:graphicFrame>
        <p:nvGraphicFramePr>
          <p:cNvPr id="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6143577"/>
              </p:ext>
            </p:extLst>
          </p:nvPr>
        </p:nvGraphicFramePr>
        <p:xfrm>
          <a:off x="755576" y="3789040"/>
          <a:ext cx="6679654" cy="108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Уравнение" r:id="rId3" imgW="2489040" imgH="419040" progId="Equation.3">
                  <p:embed/>
                </p:oleObj>
              </mc:Choice>
              <mc:Fallback>
                <p:oleObj name="Уравнение" r:id="rId3" imgW="24890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3789040"/>
                        <a:ext cx="6679654" cy="10801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814136"/>
              </p:ext>
            </p:extLst>
          </p:nvPr>
        </p:nvGraphicFramePr>
        <p:xfrm>
          <a:off x="2483768" y="2432510"/>
          <a:ext cx="2825750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Уравнение" r:id="rId5" imgW="825480" imgH="419040" progId="Equation.3">
                  <p:embed/>
                </p:oleObj>
              </mc:Choice>
              <mc:Fallback>
                <p:oleObj name="Уравнение" r:id="rId5" imgW="8254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2432510"/>
                        <a:ext cx="2825750" cy="1008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821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3"/>
          <p:cNvSpPr>
            <a:spLocks noGrp="1"/>
          </p:cNvSpPr>
          <p:nvPr>
            <p:ph type="body" idx="4294967295"/>
          </p:nvPr>
        </p:nvSpPr>
        <p:spPr>
          <a:xfrm>
            <a:off x="352425" y="1835944"/>
            <a:ext cx="6739855" cy="3920729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altLang="ru-RU" sz="2350" dirty="0">
                <a:latin typeface="Comic Sans MS" panose="030F0702030302020204" pitchFamily="66" charset="0"/>
              </a:rPr>
              <a:t>Число всех выборов </a:t>
            </a:r>
            <a:r>
              <a:rPr lang="en-US" altLang="ru-RU" sz="2350" dirty="0">
                <a:latin typeface="Comic Sans MS" panose="030F0702030302020204" pitchFamily="66" charset="0"/>
              </a:rPr>
              <a:t>k </a:t>
            </a:r>
            <a:r>
              <a:rPr lang="ru-RU" altLang="ru-RU" sz="2350" dirty="0">
                <a:latin typeface="Comic Sans MS" panose="030F0702030302020204" pitchFamily="66" charset="0"/>
              </a:rPr>
              <a:t>элементов из </a:t>
            </a:r>
            <a:r>
              <a:rPr lang="en-US" altLang="ru-RU" sz="2350" dirty="0">
                <a:latin typeface="Comic Sans MS" panose="030F0702030302020204" pitchFamily="66" charset="0"/>
              </a:rPr>
              <a:t>n </a:t>
            </a:r>
            <a:r>
              <a:rPr lang="ru-RU" altLang="ru-RU" sz="2350" dirty="0">
                <a:latin typeface="Comic Sans MS" panose="030F0702030302020204" pitchFamily="66" charset="0"/>
              </a:rPr>
              <a:t>данных без учета порядка </a:t>
            </a:r>
            <a:endParaRPr lang="en-US" altLang="ru-RU" sz="2350" dirty="0" smtClean="0">
              <a:latin typeface="Comic Sans MS" panose="030F0702030302020204" pitchFamily="66" charset="0"/>
            </a:endParaRPr>
          </a:p>
          <a:p>
            <a:pPr marL="0" indent="0" algn="ctr" eaLnBrk="1" hangingPunct="1">
              <a:buNone/>
            </a:pPr>
            <a:r>
              <a:rPr lang="ru-RU" altLang="ru-RU" sz="2350" dirty="0" smtClean="0">
                <a:latin typeface="Comic Sans MS" panose="030F0702030302020204" pitchFamily="66" charset="0"/>
              </a:rPr>
              <a:t>называют </a:t>
            </a:r>
            <a:r>
              <a:rPr lang="ru-RU" altLang="ru-RU" sz="2350" dirty="0">
                <a:latin typeface="Comic Sans MS" panose="030F0702030302020204" pitchFamily="66" charset="0"/>
              </a:rPr>
              <a:t>числом сочетаний, </a:t>
            </a:r>
            <a:endParaRPr lang="en-US" altLang="ru-RU" sz="2350" dirty="0" smtClean="0">
              <a:latin typeface="Comic Sans MS" panose="030F0702030302020204" pitchFamily="66" charset="0"/>
            </a:endParaRPr>
          </a:p>
          <a:p>
            <a:pPr marL="0" indent="0" algn="ctr" eaLnBrk="1" hangingPunct="1">
              <a:buNone/>
            </a:pPr>
            <a:r>
              <a:rPr lang="ru-RU" altLang="ru-RU" sz="2350" dirty="0" smtClean="0">
                <a:latin typeface="Comic Sans MS" panose="030F0702030302020204" pitchFamily="66" charset="0"/>
              </a:rPr>
              <a:t>из </a:t>
            </a:r>
            <a:r>
              <a:rPr lang="en-US" altLang="ru-RU" sz="2350" dirty="0">
                <a:latin typeface="Comic Sans MS" panose="030F0702030302020204" pitchFamily="66" charset="0"/>
              </a:rPr>
              <a:t>n </a:t>
            </a:r>
            <a:r>
              <a:rPr lang="ru-RU" altLang="ru-RU" sz="2350" dirty="0">
                <a:latin typeface="Comic Sans MS" panose="030F0702030302020204" pitchFamily="66" charset="0"/>
              </a:rPr>
              <a:t>элементов по </a:t>
            </a:r>
            <a:r>
              <a:rPr lang="en-US" altLang="ru-RU" sz="2350" dirty="0">
                <a:latin typeface="Comic Sans MS" panose="030F0702030302020204" pitchFamily="66" charset="0"/>
              </a:rPr>
              <a:t>k </a:t>
            </a:r>
            <a:r>
              <a:rPr lang="ru-RU" altLang="ru-RU" sz="2350" dirty="0">
                <a:latin typeface="Comic Sans MS" panose="030F0702030302020204" pitchFamily="66" charset="0"/>
              </a:rPr>
              <a:t> и обозначают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3000" dirty="0">
                <a:solidFill>
                  <a:srgbClr val="000099"/>
                </a:solidFill>
              </a:rPr>
              <a:t>	    </a:t>
            </a:r>
          </a:p>
          <a:p>
            <a:pPr marL="0" indent="0">
              <a:buNone/>
            </a:pPr>
            <a:r>
              <a:rPr lang="ru-RU" altLang="ru-RU" sz="3000" dirty="0">
                <a:solidFill>
                  <a:srgbClr val="000099"/>
                </a:solidFill>
              </a:rPr>
              <a:t>	</a:t>
            </a:r>
          </a:p>
        </p:txBody>
      </p:sp>
      <p:graphicFrame>
        <p:nvGraphicFramePr>
          <p:cNvPr id="6" name="Object 8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726313469"/>
              </p:ext>
            </p:extLst>
          </p:nvPr>
        </p:nvGraphicFramePr>
        <p:xfrm>
          <a:off x="2987824" y="3796308"/>
          <a:ext cx="1944216" cy="1607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Уравнение" r:id="rId3" imgW="215640" imgH="241200" progId="Equation.3">
                  <p:embed/>
                </p:oleObj>
              </mc:Choice>
              <mc:Fallback>
                <p:oleObj name="Уравнение" r:id="rId3" imgW="2156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3796308"/>
                        <a:ext cx="1944216" cy="16075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4618856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altLang="ru-RU" sz="4000" dirty="0">
                <a:solidFill>
                  <a:srgbClr val="223BA4"/>
                </a:solidFill>
                <a:latin typeface="Comic Sans MS" panose="030F0702030302020204" pitchFamily="66" charset="0"/>
              </a:rPr>
              <a:t>Определение</a:t>
            </a:r>
          </a:p>
        </p:txBody>
      </p:sp>
    </p:spTree>
    <p:extLst>
      <p:ext uri="{BB962C8B-B14F-4D97-AF65-F5344CB8AC3E}">
        <p14:creationId xmlns:p14="http://schemas.microsoft.com/office/powerpoint/2010/main" val="376522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3" name="Rectangle 3"/>
          <p:cNvSpPr>
            <a:spLocks noGrp="1"/>
          </p:cNvSpPr>
          <p:nvPr>
            <p:ph type="body" sz="half" idx="4294967295"/>
          </p:nvPr>
        </p:nvSpPr>
        <p:spPr>
          <a:xfrm>
            <a:off x="361950" y="2016919"/>
            <a:ext cx="8248650" cy="3473054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3000" b="1" dirty="0"/>
              <a:t>  </a:t>
            </a:r>
            <a:r>
              <a:rPr lang="ru-RU" altLang="ru-RU" sz="3000" b="1" dirty="0" smtClean="0"/>
              <a:t> </a:t>
            </a:r>
            <a:endParaRPr lang="ru-RU" altLang="ru-RU" sz="30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350" dirty="0" smtClean="0">
                <a:latin typeface="Comic Sans MS" panose="030F0702030302020204" pitchFamily="66" charset="0"/>
              </a:rPr>
              <a:t>Решение</a:t>
            </a:r>
            <a:r>
              <a:rPr lang="ru-RU" altLang="ru-RU" sz="2350" dirty="0">
                <a:latin typeface="Comic Sans MS" panose="030F0702030302020204" pitchFamily="66" charset="0"/>
              </a:rPr>
              <a:t>:</a:t>
            </a:r>
          </a:p>
        </p:txBody>
      </p:sp>
      <p:sp>
        <p:nvSpPr>
          <p:cNvPr id="45060" name="Rectangle 5"/>
          <p:cNvSpPr>
            <a:spLocks noChangeArrowheads="1"/>
          </p:cNvSpPr>
          <p:nvPr/>
        </p:nvSpPr>
        <p:spPr bwMode="auto">
          <a:xfrm>
            <a:off x="1" y="3085789"/>
            <a:ext cx="184731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700">
              <a:latin typeface="Arial" panose="020B0604020202020204" pitchFamily="34" charset="0"/>
            </a:endParaRPr>
          </a:p>
        </p:txBody>
      </p:sp>
      <p:graphicFrame>
        <p:nvGraphicFramePr>
          <p:cNvPr id="1536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9188315"/>
              </p:ext>
            </p:extLst>
          </p:nvPr>
        </p:nvGraphicFramePr>
        <p:xfrm>
          <a:off x="323851" y="3501629"/>
          <a:ext cx="1583854" cy="1151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4" name="Формула" r:id="rId3" imgW="380835" imgH="241195" progId="Equation.3">
                  <p:embed/>
                </p:oleObj>
              </mc:Choice>
              <mc:Fallback>
                <p:oleObj name="Формула" r:id="rId3" imgW="380835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1" y="3501629"/>
                        <a:ext cx="1583854" cy="11515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2" name="Rectangle 7"/>
          <p:cNvSpPr>
            <a:spLocks noChangeArrowheads="1"/>
          </p:cNvSpPr>
          <p:nvPr/>
        </p:nvSpPr>
        <p:spPr bwMode="auto">
          <a:xfrm>
            <a:off x="1" y="3085789"/>
            <a:ext cx="184731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700">
              <a:latin typeface="Arial" panose="020B0604020202020204" pitchFamily="34" charset="0"/>
            </a:endParaRPr>
          </a:p>
        </p:txBody>
      </p:sp>
      <p:graphicFrame>
        <p:nvGraphicFramePr>
          <p:cNvPr id="45064" name="Object 8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376948427"/>
              </p:ext>
            </p:extLst>
          </p:nvPr>
        </p:nvGraphicFramePr>
        <p:xfrm>
          <a:off x="4067944" y="476672"/>
          <a:ext cx="975122" cy="975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5" name="Формула" r:id="rId5" imgW="241195" imgH="241195" progId="Equation.3">
                  <p:embed/>
                </p:oleObj>
              </mc:Choice>
              <mc:Fallback>
                <p:oleObj name="Формула" r:id="rId5" imgW="241195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44" y="476672"/>
                        <a:ext cx="975122" cy="9751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5" name="Rectangle 11"/>
          <p:cNvSpPr>
            <a:spLocks noChangeArrowheads="1"/>
          </p:cNvSpPr>
          <p:nvPr/>
        </p:nvSpPr>
        <p:spPr bwMode="auto">
          <a:xfrm>
            <a:off x="1" y="3028639"/>
            <a:ext cx="184731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700">
              <a:latin typeface="Arial" panose="020B0604020202020204" pitchFamily="34" charset="0"/>
            </a:endParaRPr>
          </a:p>
        </p:txBody>
      </p:sp>
      <p:graphicFrame>
        <p:nvGraphicFramePr>
          <p:cNvPr id="15361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7091622"/>
              </p:ext>
            </p:extLst>
          </p:nvPr>
        </p:nvGraphicFramePr>
        <p:xfrm>
          <a:off x="2084923" y="3454400"/>
          <a:ext cx="5511413" cy="1385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6" name="Уравнение" r:id="rId7" imgW="1765080" imgH="419040" progId="Equation.3">
                  <p:embed/>
                </p:oleObj>
              </mc:Choice>
              <mc:Fallback>
                <p:oleObj name="Уравнение" r:id="rId7" imgW="17650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4923" y="3454400"/>
                        <a:ext cx="5511413" cy="1385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4049486" cy="130294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ru-RU" sz="3600" dirty="0">
                <a:solidFill>
                  <a:srgbClr val="000099"/>
                </a:solidFill>
                <a:latin typeface="Comic Sans MS" panose="030F0702030302020204" pitchFamily="66" charset="0"/>
              </a:rPr>
              <a:t/>
            </a:r>
            <a:br>
              <a:rPr lang="en-US" altLang="ru-RU" sz="3600" dirty="0">
                <a:solidFill>
                  <a:srgbClr val="000099"/>
                </a:solidFill>
                <a:latin typeface="Comic Sans MS" panose="030F0702030302020204" pitchFamily="66" charset="0"/>
              </a:rPr>
            </a:br>
            <a:r>
              <a:rPr lang="ru-RU" altLang="ru-RU" dirty="0" smtClean="0">
                <a:solidFill>
                  <a:srgbClr val="1D1DA3"/>
                </a:solidFill>
                <a:latin typeface="Comic Sans MS" panose="030F0702030302020204" pitchFamily="66" charset="0"/>
              </a:rPr>
              <a:t>Вычислить  </a:t>
            </a:r>
            <a:r>
              <a:rPr lang="ru-RU" altLang="ru-RU" sz="3600" b="1" dirty="0"/>
              <a:t/>
            </a:r>
            <a:br>
              <a:rPr lang="ru-RU" altLang="ru-RU" sz="3600" b="1" dirty="0"/>
            </a:br>
            <a:endParaRPr lang="ru-RU" altLang="ru-RU" sz="36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83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60785" y="404664"/>
            <a:ext cx="6387479" cy="1022896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altLang="ru-RU" sz="5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ru-RU" altLang="ru-RU" sz="5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</a:br>
            <a:r>
              <a:rPr lang="ru-RU" altLang="ru-RU" sz="5300" b="1" dirty="0" smtClean="0">
                <a:solidFill>
                  <a:srgbClr val="1D1DA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СТАТИСТИКА</a:t>
            </a:r>
            <a:r>
              <a:rPr lang="ru-RU" alt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alt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dirty="0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937023" y="1632347"/>
            <a:ext cx="6587306" cy="3919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750"/>
              </a:spcBef>
              <a:defRPr/>
            </a:pPr>
            <a:r>
              <a:rPr lang="ru-RU" altLang="ru-RU" sz="3000" b="1" dirty="0" smtClean="0"/>
              <a:t> </a:t>
            </a:r>
            <a:r>
              <a:rPr lang="ru-RU" altLang="ru-RU" sz="4050" dirty="0">
                <a:latin typeface="Comic Sans MS" panose="030F0702030302020204" pitchFamily="66" charset="0"/>
              </a:rPr>
              <a:t>раздел математики, в котором исследуются количественные характеристики массовых случайных событий или явлений </a:t>
            </a:r>
          </a:p>
          <a:p>
            <a:pPr algn="ctr" eaLnBrk="1" hangingPunct="1">
              <a:defRPr/>
            </a:pPr>
            <a:endParaRPr lang="ru-RU" altLang="ru-RU" sz="3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065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altLang="ru-RU" sz="2350" dirty="0" smtClean="0">
                <a:latin typeface="Comic Sans MS" panose="030F0702030302020204" pitchFamily="66" charset="0"/>
              </a:rPr>
              <a:t>Для любого натурального значения </a:t>
            </a:r>
            <a:r>
              <a:rPr lang="en-US" altLang="ru-RU" sz="2350" dirty="0" smtClean="0">
                <a:latin typeface="Comic Sans MS" panose="030F0702030302020204" pitchFamily="66" charset="0"/>
              </a:rPr>
              <a:t>n</a:t>
            </a:r>
            <a:r>
              <a:rPr lang="ru-RU" altLang="ru-RU" sz="2350" dirty="0" smtClean="0">
                <a:latin typeface="Comic Sans MS" panose="030F0702030302020204" pitchFamily="66" charset="0"/>
              </a:rPr>
              <a:t> </a:t>
            </a:r>
          </a:p>
          <a:p>
            <a:pPr algn="ctr">
              <a:buNone/>
            </a:pPr>
            <a:r>
              <a:rPr lang="ru-RU" altLang="ru-RU" sz="2350" dirty="0" smtClean="0">
                <a:latin typeface="Comic Sans MS" panose="030F0702030302020204" pitchFamily="66" charset="0"/>
              </a:rPr>
              <a:t>верна следующая формула:</a:t>
            </a:r>
            <a:endParaRPr lang="ru-RU" altLang="ru-RU" sz="2350" dirty="0">
              <a:latin typeface="Comic Sans MS" panose="030F0702030302020204" pitchFamily="66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457200" y="274638"/>
            <a:ext cx="649681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altLang="ru-RU" sz="4000" b="1" dirty="0">
                <a:solidFill>
                  <a:srgbClr val="1D1DA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Формула </a:t>
            </a:r>
          </a:p>
          <a:p>
            <a:pPr algn="ctr" eaLnBrk="1" hangingPunct="1">
              <a:defRPr/>
            </a:pPr>
            <a:r>
              <a:rPr lang="ru-RU" altLang="ru-RU" sz="4000" b="1" dirty="0">
                <a:solidFill>
                  <a:srgbClr val="1D1DA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бинома Ньютона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0876152"/>
              </p:ext>
            </p:extLst>
          </p:nvPr>
        </p:nvGraphicFramePr>
        <p:xfrm>
          <a:off x="654050" y="2854325"/>
          <a:ext cx="7329488" cy="179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Уравнение" r:id="rId3" imgW="2158920" imgH="482400" progId="Equation.3">
                  <p:embed/>
                </p:oleObj>
              </mc:Choice>
              <mc:Fallback>
                <p:oleObj name="Уравнение" r:id="rId3" imgW="21589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050" y="2854325"/>
                        <a:ext cx="7329488" cy="179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827584" y="4743231"/>
            <a:ext cx="6336704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350" dirty="0">
                <a:latin typeface="Comic Sans MS" panose="030F0702030302020204" pitchFamily="66" charset="0"/>
              </a:rPr>
              <a:t>где числа С называют </a:t>
            </a:r>
            <a:r>
              <a:rPr lang="ru-RU" altLang="ru-RU" sz="2350" dirty="0" smtClean="0">
                <a:latin typeface="Comic Sans MS" panose="030F0702030302020204" pitchFamily="66" charset="0"/>
              </a:rPr>
              <a:t>биномиальными </a:t>
            </a:r>
            <a:r>
              <a:rPr lang="ru-RU" altLang="ru-RU" sz="2350" dirty="0">
                <a:latin typeface="Comic Sans MS" panose="030F0702030302020204" pitchFamily="66" charset="0"/>
              </a:rPr>
              <a:t>коэффициентами </a:t>
            </a:r>
          </a:p>
        </p:txBody>
      </p:sp>
    </p:spTree>
    <p:extLst>
      <p:ext uri="{BB962C8B-B14F-4D97-AF65-F5344CB8AC3E}">
        <p14:creationId xmlns:p14="http://schemas.microsoft.com/office/powerpoint/2010/main" val="212221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2276" name="Object 4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211788245"/>
              </p:ext>
            </p:extLst>
          </p:nvPr>
        </p:nvGraphicFramePr>
        <p:xfrm>
          <a:off x="467544" y="404664"/>
          <a:ext cx="7164387" cy="259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5" name="Уравнение" r:id="rId3" imgW="3314520" imgH="1041120" progId="Equation.3">
                  <p:embed/>
                </p:oleObj>
              </mc:Choice>
              <mc:Fallback>
                <p:oleObj name="Уравнение" r:id="rId3" imgW="3314520" imgH="1041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404664"/>
                        <a:ext cx="7164387" cy="2592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4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84938225"/>
              </p:ext>
            </p:extLst>
          </p:nvPr>
        </p:nvGraphicFramePr>
        <p:xfrm>
          <a:off x="533400" y="4005263"/>
          <a:ext cx="7032625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6" name="Уравнение" r:id="rId5" imgW="3860640" imgH="711000" progId="Equation.3">
                  <p:embed/>
                </p:oleObj>
              </mc:Choice>
              <mc:Fallback>
                <p:oleObj name="Уравнение" r:id="rId5" imgW="386064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005263"/>
                        <a:ext cx="7032625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160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5987008" cy="77809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altLang="ru-RU" sz="3600" b="1" dirty="0" smtClean="0">
                <a:solidFill>
                  <a:srgbClr val="223BA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altLang="ru-RU" sz="3600" b="1" dirty="0" smtClean="0">
                <a:solidFill>
                  <a:srgbClr val="223BA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dirty="0" smtClean="0">
                <a:solidFill>
                  <a:srgbClr val="223BA4"/>
                </a:solidFill>
                <a:latin typeface="Comic Sans MS" panose="030F0702030302020204" pitchFamily="66" charset="0"/>
              </a:rPr>
              <a:t>Треугольник </a:t>
            </a:r>
            <a:r>
              <a:rPr lang="ru-RU" altLang="ru-RU" dirty="0">
                <a:solidFill>
                  <a:srgbClr val="223BA4"/>
                </a:solidFill>
                <a:latin typeface="Comic Sans MS" panose="030F0702030302020204" pitchFamily="66" charset="0"/>
              </a:rPr>
              <a:t>Паскаля</a:t>
            </a:r>
            <a:r>
              <a:rPr lang="ru-RU" altLang="ru-RU" sz="3600" b="1" dirty="0">
                <a:solidFill>
                  <a:srgbClr val="223BA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altLang="ru-RU" sz="3600" b="1" dirty="0">
                <a:solidFill>
                  <a:srgbClr val="223BA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altLang="ru-RU" sz="3600" b="1" dirty="0">
              <a:solidFill>
                <a:srgbClr val="223BA4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6371" name="Rectangle 3"/>
          <p:cNvSpPr>
            <a:spLocks noGrp="1"/>
          </p:cNvSpPr>
          <p:nvPr>
            <p:ph type="body" sz="half" idx="4294967295"/>
          </p:nvPr>
        </p:nvSpPr>
        <p:spPr>
          <a:xfrm>
            <a:off x="628650" y="1816894"/>
            <a:ext cx="3886200" cy="3673079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700" b="1"/>
              <a:t>                       1   1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700" b="1"/>
              <a:t>                    1   2   1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700" b="1"/>
              <a:t>                 1   3   3   1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700" b="1"/>
              <a:t>              1   4   6   4   1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700" b="1"/>
              <a:t>          1   5  10  10  5  1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700" b="1"/>
              <a:t>        1  6  15  20  15  6  1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700" b="1"/>
              <a:t>     1  7  21  35  35  21  7  1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ru-RU" altLang="ru-RU" sz="2700" b="1"/>
          </a:p>
        </p:txBody>
      </p:sp>
      <p:sp>
        <p:nvSpPr>
          <p:cNvPr id="52228" name="Rectangle 6"/>
          <p:cNvSpPr>
            <a:spLocks noGrp="1"/>
          </p:cNvSpPr>
          <p:nvPr>
            <p:ph type="body" sz="half" idx="4294967295"/>
          </p:nvPr>
        </p:nvSpPr>
        <p:spPr>
          <a:xfrm>
            <a:off x="4629150" y="1826419"/>
            <a:ext cx="2751162" cy="3663554"/>
          </a:xfrm>
        </p:spPr>
        <p:txBody>
          <a:bodyPr>
            <a:norm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2700" b="1" dirty="0"/>
              <a:t>  </a:t>
            </a:r>
            <a:r>
              <a:rPr lang="ru-RU" altLang="ru-RU" sz="2350" dirty="0">
                <a:latin typeface="Comic Sans MS" panose="030F0702030302020204" pitchFamily="66" charset="0"/>
              </a:rPr>
              <a:t>каждое число в треугольнике Паскаля равно сумме двух чисел, стоящих над ним в предыдущей строке</a:t>
            </a:r>
          </a:p>
        </p:txBody>
      </p:sp>
    </p:spTree>
    <p:extLst>
      <p:ext uri="{BB962C8B-B14F-4D97-AF65-F5344CB8AC3E}">
        <p14:creationId xmlns:p14="http://schemas.microsoft.com/office/powerpoint/2010/main" val="638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/>
          </p:cNvSpPr>
          <p:nvPr>
            <p:ph type="body" idx="4294967295"/>
          </p:nvPr>
        </p:nvSpPr>
        <p:spPr>
          <a:xfrm>
            <a:off x="628650" y="1807369"/>
            <a:ext cx="6679654" cy="3682604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2350" dirty="0">
                <a:latin typeface="Comic Sans MS" panose="030F0702030302020204" pitchFamily="66" charset="0"/>
              </a:rPr>
              <a:t>т</a:t>
            </a:r>
            <a:r>
              <a:rPr lang="ru-RU" altLang="ru-RU" sz="2350" dirty="0" smtClean="0">
                <a:latin typeface="Comic Sans MS" panose="030F0702030302020204" pitchFamily="66" charset="0"/>
              </a:rPr>
              <a:t>.к</a:t>
            </a:r>
            <a:r>
              <a:rPr lang="ru-RU" altLang="ru-RU" sz="2350" dirty="0">
                <a:latin typeface="Comic Sans MS" panose="030F0702030302020204" pitchFamily="66" charset="0"/>
              </a:rPr>
              <a:t>. каждое число в треугольнике Паскаля равно сумме двух чисел, стоящих над ним в предыдущей строке, то в общем виде (в виде формулы) это свойство записывается </a:t>
            </a:r>
            <a:r>
              <a:rPr lang="ru-RU" altLang="ru-RU" sz="3000" dirty="0"/>
              <a:t>так:</a:t>
            </a:r>
          </a:p>
        </p:txBody>
      </p:sp>
      <p:sp>
        <p:nvSpPr>
          <p:cNvPr id="53252" name="Rectangle 5"/>
          <p:cNvSpPr>
            <a:spLocks noChangeArrowheads="1"/>
          </p:cNvSpPr>
          <p:nvPr/>
        </p:nvSpPr>
        <p:spPr bwMode="auto">
          <a:xfrm>
            <a:off x="1" y="3085789"/>
            <a:ext cx="184731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700">
              <a:latin typeface="Arial" panose="020B0604020202020204" pitchFamily="34" charset="0"/>
            </a:endParaRPr>
          </a:p>
        </p:txBody>
      </p:sp>
      <p:graphicFrame>
        <p:nvGraphicFramePr>
          <p:cNvPr id="5325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0866775"/>
              </p:ext>
            </p:extLst>
          </p:nvPr>
        </p:nvGraphicFramePr>
        <p:xfrm>
          <a:off x="1547664" y="3933056"/>
          <a:ext cx="5191125" cy="11691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9" name="Формула" r:id="rId3" imgW="1054100" imgH="241300" progId="Equation.3">
                  <p:embed/>
                </p:oleObj>
              </mc:Choice>
              <mc:Fallback>
                <p:oleObj name="Формула" r:id="rId3" imgW="10541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3933056"/>
                        <a:ext cx="5191125" cy="11691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/>
          <p:cNvSpPr>
            <a:spLocks noGrp="1"/>
          </p:cNvSpPr>
          <p:nvPr>
            <p:ph type="title" idx="4294967295"/>
          </p:nvPr>
        </p:nvSpPr>
        <p:spPr>
          <a:xfrm>
            <a:off x="323528" y="331589"/>
            <a:ext cx="576064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altLang="ru-RU" sz="4000" dirty="0">
                <a:solidFill>
                  <a:srgbClr val="223BA4"/>
                </a:solidFill>
                <a:latin typeface="Comic Sans MS" panose="030F0702030302020204" pitchFamily="66" charset="0"/>
              </a:rPr>
              <a:t>Правило Паскаля</a:t>
            </a:r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1056515"/>
              </p:ext>
            </p:extLst>
          </p:nvPr>
        </p:nvGraphicFramePr>
        <p:xfrm>
          <a:off x="774353" y="5462590"/>
          <a:ext cx="1546622" cy="1073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0" name="Формула" r:id="rId5" imgW="342751" imgH="241195" progId="Equation.3">
                  <p:embed/>
                </p:oleObj>
              </mc:Choice>
              <mc:Fallback>
                <p:oleObj name="Формула" r:id="rId5" imgW="342751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353" y="5462590"/>
                        <a:ext cx="1546622" cy="10739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4380818"/>
              </p:ext>
            </p:extLst>
          </p:nvPr>
        </p:nvGraphicFramePr>
        <p:xfrm>
          <a:off x="2466678" y="5546650"/>
          <a:ext cx="2661047" cy="978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1" name="Формула" r:id="rId7" imgW="647700" imgH="241300" progId="Equation.3">
                  <p:embed/>
                </p:oleObj>
              </mc:Choice>
              <mc:Fallback>
                <p:oleObj name="Формула" r:id="rId7" imgW="6477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6678" y="5546650"/>
                        <a:ext cx="2661047" cy="9786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8483368"/>
              </p:ext>
            </p:extLst>
          </p:nvPr>
        </p:nvGraphicFramePr>
        <p:xfrm>
          <a:off x="5076056" y="5664996"/>
          <a:ext cx="2570560" cy="6691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2" name="Формула" r:id="rId9" imgW="698197" imgH="177723" progId="Equation.3">
                  <p:embed/>
                </p:oleObj>
              </mc:Choice>
              <mc:Fallback>
                <p:oleObj name="Формула" r:id="rId9" imgW="698197" imgH="17772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5664996"/>
                        <a:ext cx="2570560" cy="6691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478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 idx="4294967295"/>
          </p:nvPr>
        </p:nvSpPr>
        <p:spPr>
          <a:xfrm>
            <a:off x="251520" y="476672"/>
            <a:ext cx="7056784" cy="867544"/>
          </a:xfrm>
        </p:spPr>
        <p:txBody>
          <a:bodyPr>
            <a:noAutofit/>
          </a:bodyPr>
          <a:lstStyle/>
          <a:p>
            <a:r>
              <a:rPr lang="ru-RU" altLang="ru-RU" sz="3600" dirty="0" smtClean="0">
                <a:solidFill>
                  <a:srgbClr val="1E3FA8"/>
                </a:solidFill>
                <a:latin typeface="Comic Sans MS" panose="030F0702030302020204" pitchFamily="66" charset="0"/>
              </a:rPr>
              <a:t/>
            </a:r>
            <a:br>
              <a:rPr lang="ru-RU" altLang="ru-RU" sz="3600" dirty="0" smtClean="0">
                <a:solidFill>
                  <a:srgbClr val="1E3FA8"/>
                </a:solidFill>
                <a:latin typeface="Comic Sans MS" panose="030F0702030302020204" pitchFamily="66" charset="0"/>
              </a:rPr>
            </a:br>
            <a:r>
              <a:rPr lang="ru-RU" altLang="ru-RU" sz="4000" b="1" dirty="0" smtClean="0">
                <a:solidFill>
                  <a:srgbClr val="1E3F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ТЕОРИЯ </a:t>
            </a:r>
            <a:r>
              <a:rPr lang="ru-RU" altLang="ru-RU" b="1" dirty="0" smtClean="0">
                <a:solidFill>
                  <a:srgbClr val="1E3F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ВЕРОЯТНОСТЕЙ</a:t>
            </a:r>
            <a:r>
              <a:rPr lang="ru-RU" altLang="ru-RU" sz="4000" b="1" dirty="0" smtClean="0">
                <a:solidFill>
                  <a:srgbClr val="1E3F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ru-RU" altLang="ru-RU" sz="4000" b="1" dirty="0" smtClean="0">
                <a:solidFill>
                  <a:srgbClr val="1E3F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endParaRPr lang="ru-RU" altLang="ru-RU" sz="4000" b="1" dirty="0">
              <a:solidFill>
                <a:srgbClr val="1E3FA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195" name="Rectangle 3"/>
          <p:cNvSpPr>
            <a:spLocks noGrp="1"/>
          </p:cNvSpPr>
          <p:nvPr>
            <p:ph type="body" idx="4294967295"/>
          </p:nvPr>
        </p:nvSpPr>
        <p:spPr>
          <a:xfrm>
            <a:off x="628650" y="1512094"/>
            <a:ext cx="6535638" cy="4509194"/>
          </a:xfrm>
        </p:spPr>
        <p:txBody>
          <a:bodyPr>
            <a:no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2350" dirty="0" smtClean="0">
                <a:latin typeface="Comic Sans MS" panose="030F0702030302020204" pitchFamily="66" charset="0"/>
              </a:rPr>
              <a:t>раздел </a:t>
            </a:r>
            <a:r>
              <a:rPr lang="ru-RU" altLang="ru-RU" sz="2350" dirty="0">
                <a:latin typeface="Comic Sans MS" panose="030F0702030302020204" pitchFamily="66" charset="0"/>
              </a:rPr>
              <a:t>математики, изучающий закономерности случайных явлений: </a:t>
            </a:r>
            <a:endParaRPr lang="ru-RU" altLang="ru-RU" sz="2350" dirty="0" smtClean="0">
              <a:latin typeface="Comic Sans MS" panose="030F0702030302020204" pitchFamily="66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2350" dirty="0" smtClean="0">
                <a:latin typeface="Comic Sans MS" panose="030F0702030302020204" pitchFamily="66" charset="0"/>
              </a:rPr>
              <a:t>случайные </a:t>
            </a:r>
            <a:r>
              <a:rPr lang="ru-RU" altLang="ru-RU" sz="2350" dirty="0">
                <a:latin typeface="Comic Sans MS" panose="030F0702030302020204" pitchFamily="66" charset="0"/>
              </a:rPr>
              <a:t>события, </a:t>
            </a:r>
            <a:endParaRPr lang="ru-RU" altLang="ru-RU" sz="2350" dirty="0" smtClean="0">
              <a:latin typeface="Comic Sans MS" panose="030F0702030302020204" pitchFamily="66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2350" dirty="0" smtClean="0">
                <a:latin typeface="Comic Sans MS" panose="030F0702030302020204" pitchFamily="66" charset="0"/>
              </a:rPr>
              <a:t>случайные </a:t>
            </a:r>
            <a:r>
              <a:rPr lang="ru-RU" altLang="ru-RU" sz="2350" dirty="0">
                <a:latin typeface="Comic Sans MS" panose="030F0702030302020204" pitchFamily="66" charset="0"/>
              </a:rPr>
              <a:t>величины, </a:t>
            </a:r>
            <a:endParaRPr lang="ru-RU" altLang="ru-RU" sz="2350" dirty="0" smtClean="0">
              <a:latin typeface="Comic Sans MS" panose="030F0702030302020204" pitchFamily="66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2350" dirty="0" smtClean="0">
                <a:latin typeface="Comic Sans MS" panose="030F0702030302020204" pitchFamily="66" charset="0"/>
              </a:rPr>
              <a:t>их </a:t>
            </a:r>
            <a:r>
              <a:rPr lang="ru-RU" altLang="ru-RU" sz="2350" dirty="0">
                <a:latin typeface="Comic Sans MS" panose="030F0702030302020204" pitchFamily="66" charset="0"/>
              </a:rPr>
              <a:t>свойства и операции над </a:t>
            </a:r>
            <a:r>
              <a:rPr lang="ru-RU" altLang="ru-RU" sz="2350" dirty="0" smtClean="0">
                <a:latin typeface="Comic Sans MS" panose="030F0702030302020204" pitchFamily="66" charset="0"/>
              </a:rPr>
              <a:t>ними.</a:t>
            </a:r>
          </a:p>
          <a:p>
            <a:pPr algn="ctr">
              <a:buNone/>
            </a:pPr>
            <a:r>
              <a:rPr lang="ru-RU" altLang="ru-RU" sz="2350" dirty="0" smtClean="0">
                <a:latin typeface="Comic Sans MS" panose="030F0702030302020204" pitchFamily="66" charset="0"/>
              </a:rPr>
              <a:t>Возникновение </a:t>
            </a:r>
            <a:r>
              <a:rPr lang="ru-RU" altLang="ru-RU" sz="2350" dirty="0">
                <a:latin typeface="Comic Sans MS" panose="030F0702030302020204" pitchFamily="66" charset="0"/>
              </a:rPr>
              <a:t>теории</a:t>
            </a:r>
          </a:p>
          <a:p>
            <a:pPr algn="ctr">
              <a:buNone/>
            </a:pPr>
            <a:r>
              <a:rPr lang="ru-RU" altLang="ru-RU" sz="2350" dirty="0">
                <a:latin typeface="Comic Sans MS" panose="030F0702030302020204" pitchFamily="66" charset="0"/>
              </a:rPr>
              <a:t>вероятностей как науки относят</a:t>
            </a:r>
          </a:p>
          <a:p>
            <a:pPr algn="ctr">
              <a:buNone/>
            </a:pPr>
            <a:r>
              <a:rPr lang="ru-RU" altLang="ru-RU" sz="2350" dirty="0">
                <a:latin typeface="Comic Sans MS" panose="030F0702030302020204" pitchFamily="66" charset="0"/>
              </a:rPr>
              <a:t>к средним векам и первым</a:t>
            </a:r>
          </a:p>
          <a:p>
            <a:pPr algn="ctr">
              <a:buNone/>
            </a:pPr>
            <a:r>
              <a:rPr lang="ru-RU" altLang="ru-RU" sz="2350" dirty="0">
                <a:latin typeface="Comic Sans MS" panose="030F0702030302020204" pitchFamily="66" charset="0"/>
              </a:rPr>
              <a:t>попыткам математического</a:t>
            </a:r>
          </a:p>
          <a:p>
            <a:pPr algn="ctr">
              <a:buNone/>
            </a:pPr>
            <a:r>
              <a:rPr lang="ru-RU" altLang="ru-RU" sz="2350" dirty="0">
                <a:latin typeface="Comic Sans MS" panose="030F0702030302020204" pitchFamily="66" charset="0"/>
              </a:rPr>
              <a:t>анализа азартных игр. </a:t>
            </a:r>
          </a:p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350" b="1" dirty="0">
                <a:latin typeface="Comic Sans MS" panose="030F0702030302020204" pitchFamily="66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1117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4"/>
          <p:cNvSpPr>
            <a:spLocks noGrp="1"/>
          </p:cNvSpPr>
          <p:nvPr>
            <p:ph type="body" sz="half" idx="4294967295"/>
          </p:nvPr>
        </p:nvSpPr>
        <p:spPr>
          <a:xfrm>
            <a:off x="251520" y="332656"/>
            <a:ext cx="6984776" cy="1656183"/>
          </a:xfrm>
        </p:spPr>
        <p:txBody>
          <a:bodyPr>
            <a:no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2350" dirty="0" smtClean="0">
                <a:latin typeface="Comic Sans MS" panose="030F0702030302020204" pitchFamily="66" charset="0"/>
              </a:rPr>
              <a:t>Рождением теории вероятностей считают 1654 год, в котором происходила переписка двух великих французских учёных Б. Паскаля и П. Ферма в связи с решением задачи, возникающей при игре в кости</a:t>
            </a:r>
            <a:endParaRPr lang="ru-RU" altLang="ru-RU" sz="2350" dirty="0">
              <a:latin typeface="Comic Sans MS" panose="030F0702030302020204" pitchFamily="66" charset="0"/>
            </a:endParaRPr>
          </a:p>
        </p:txBody>
      </p:sp>
      <p:pic>
        <p:nvPicPr>
          <p:cNvPr id="7173" name="Picture 9" descr="11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636912"/>
            <a:ext cx="2664296" cy="2967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Grp="1"/>
          </p:cNvSpPr>
          <p:nvPr>
            <p:ph type="title" idx="4294967295"/>
          </p:nvPr>
        </p:nvSpPr>
        <p:spPr>
          <a:xfrm>
            <a:off x="2519772" y="5748636"/>
            <a:ext cx="3024336" cy="504056"/>
          </a:xfrm>
        </p:spPr>
        <p:txBody>
          <a:bodyPr>
            <a:noAutofit/>
          </a:bodyPr>
          <a:lstStyle/>
          <a:p>
            <a:r>
              <a:rPr lang="ru-RU" altLang="ru-RU" sz="3600" dirty="0" smtClean="0">
                <a:solidFill>
                  <a:srgbClr val="1E3FA8"/>
                </a:solidFill>
                <a:latin typeface="Comic Sans MS" panose="030F0702030302020204" pitchFamily="66" charset="0"/>
              </a:rPr>
              <a:t/>
            </a:r>
            <a:br>
              <a:rPr lang="ru-RU" altLang="ru-RU" sz="3600" dirty="0" smtClean="0">
                <a:solidFill>
                  <a:srgbClr val="1E3FA8"/>
                </a:solidFill>
                <a:latin typeface="Comic Sans MS" panose="030F0702030302020204" pitchFamily="66" charset="0"/>
              </a:rPr>
            </a:br>
            <a:r>
              <a:rPr lang="ru-RU" altLang="ru-RU" sz="2400" dirty="0" err="1" smtClean="0">
                <a:solidFill>
                  <a:srgbClr val="1E3FA8"/>
                </a:solidFill>
                <a:latin typeface="Comic Sans MS" panose="030F0702030302020204" pitchFamily="66" charset="0"/>
              </a:rPr>
              <a:t>Блез</a:t>
            </a:r>
            <a:r>
              <a:rPr lang="ru-RU" altLang="ru-RU" sz="2400" dirty="0" smtClean="0">
                <a:solidFill>
                  <a:srgbClr val="1E3FA8"/>
                </a:solidFill>
                <a:latin typeface="Comic Sans MS" panose="030F0702030302020204" pitchFamily="66" charset="0"/>
              </a:rPr>
              <a:t> Паскаль</a:t>
            </a:r>
            <a:r>
              <a:rPr lang="ru-RU" altLang="ru-RU" sz="3600" dirty="0" smtClean="0">
                <a:solidFill>
                  <a:srgbClr val="1E3FA8"/>
                </a:solidFill>
                <a:latin typeface="Comic Sans MS" panose="030F0702030302020204" pitchFamily="66" charset="0"/>
              </a:rPr>
              <a:t/>
            </a:r>
            <a:br>
              <a:rPr lang="ru-RU" altLang="ru-RU" sz="3600" dirty="0" smtClean="0">
                <a:solidFill>
                  <a:srgbClr val="1E3FA8"/>
                </a:solidFill>
                <a:latin typeface="Comic Sans MS" panose="030F0702030302020204" pitchFamily="66" charset="0"/>
              </a:rPr>
            </a:br>
            <a:endParaRPr lang="ru-RU" altLang="ru-RU" sz="3600" dirty="0">
              <a:solidFill>
                <a:srgbClr val="1E3FA8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8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/>
          </p:cNvSpPr>
          <p:nvPr>
            <p:ph type="body" sz="half" idx="4294967295"/>
          </p:nvPr>
        </p:nvSpPr>
        <p:spPr>
          <a:xfrm>
            <a:off x="381001" y="476672"/>
            <a:ext cx="7071319" cy="5616624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ru-RU" altLang="ru-RU" sz="4000" dirty="0" smtClean="0">
                <a:solidFill>
                  <a:srgbClr val="1D1DA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Классическое </a:t>
            </a:r>
            <a:r>
              <a:rPr lang="ru-RU" altLang="ru-RU" sz="4000" dirty="0">
                <a:solidFill>
                  <a:srgbClr val="1D1DA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определение </a:t>
            </a:r>
            <a:r>
              <a:rPr lang="ru-RU" altLang="ru-RU" sz="4000" dirty="0" smtClean="0">
                <a:solidFill>
                  <a:srgbClr val="1D1DA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вероятности</a:t>
            </a:r>
            <a:endParaRPr lang="ru-RU" altLang="ru-RU" sz="4000" dirty="0">
              <a:solidFill>
                <a:srgbClr val="1D1DA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  <a:p>
            <a:pPr algn="ctr">
              <a:lnSpc>
                <a:spcPct val="150000"/>
              </a:lnSpc>
              <a:buNone/>
              <a:defRPr/>
            </a:pPr>
            <a:r>
              <a:rPr lang="ru-RU" altLang="ru-RU" sz="2350" dirty="0">
                <a:latin typeface="Comic Sans MS" panose="030F0702030302020204" pitchFamily="66" charset="0"/>
              </a:rPr>
              <a:t>  Вероятностью события А при проведении некоторого испытания называют отношение числа тех исходов, в результате которых наступает событие А, к общему числу всех (равновозможных между собой) исходов этого </a:t>
            </a:r>
            <a:r>
              <a:rPr lang="ru-RU" altLang="ru-RU" sz="2350" dirty="0" smtClean="0">
                <a:latin typeface="Comic Sans MS" panose="030F0702030302020204" pitchFamily="66" charset="0"/>
              </a:rPr>
              <a:t>испытания.</a:t>
            </a:r>
          </a:p>
          <a:p>
            <a:pPr algn="ctr">
              <a:lnSpc>
                <a:spcPct val="150000"/>
              </a:lnSpc>
              <a:buNone/>
              <a:defRPr/>
            </a:pPr>
            <a:r>
              <a:rPr lang="ru-RU" altLang="ru-RU" sz="2350" dirty="0" smtClean="0">
                <a:latin typeface="Comic Sans MS" panose="030F0702030302020204" pitchFamily="66" charset="0"/>
              </a:rPr>
              <a:t>В </a:t>
            </a:r>
            <a:r>
              <a:rPr lang="ru-RU" altLang="ru-RU" sz="2350" dirty="0">
                <a:latin typeface="Comic Sans MS" panose="030F0702030302020204" pitchFamily="66" charset="0"/>
              </a:rPr>
              <a:t>теории вероятностей изучают различные модели случайных событий, их свойства и числовые характеристики.</a:t>
            </a:r>
          </a:p>
          <a:p>
            <a:pPr algn="ctr"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endParaRPr lang="ru-RU" altLang="ru-RU" sz="2350" dirty="0"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88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663508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altLang="ru-RU" dirty="0" smtClean="0">
                <a:solidFill>
                  <a:srgbClr val="1E3FA8"/>
                </a:solidFill>
                <a:latin typeface="Comic Sans MS" panose="030F0702030302020204" pitchFamily="66" charset="0"/>
              </a:rPr>
              <a:t>Вероятность вычисляется по формуле:</a:t>
            </a:r>
          </a:p>
        </p:txBody>
      </p:sp>
      <p:graphicFrame>
        <p:nvGraphicFramePr>
          <p:cNvPr id="10243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2119313" y="1538288"/>
          <a:ext cx="4261247" cy="191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2" name="Формула" r:id="rId3" imgW="875920" imgH="393529" progId="Equation.3">
                  <p:embed/>
                </p:oleObj>
              </mc:Choice>
              <mc:Fallback>
                <p:oleObj name="Формула" r:id="rId3" imgW="875920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313" y="1538288"/>
                        <a:ext cx="4261247" cy="191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4" name="Rectangle 6"/>
          <p:cNvSpPr>
            <a:spLocks noChangeArrowheads="1"/>
          </p:cNvSpPr>
          <p:nvPr/>
        </p:nvSpPr>
        <p:spPr bwMode="auto">
          <a:xfrm>
            <a:off x="479823" y="3440906"/>
            <a:ext cx="6828481" cy="2334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2350" dirty="0" smtClean="0">
                <a:latin typeface="Comic Sans MS" panose="030F0702030302020204" pitchFamily="66" charset="0"/>
              </a:rPr>
              <a:t>где</a:t>
            </a:r>
            <a:r>
              <a:rPr lang="ru-RU" altLang="ru-RU" sz="2350" dirty="0">
                <a:latin typeface="Comic Sans MS" panose="030F0702030302020204" pitchFamily="66" charset="0"/>
              </a:rPr>
              <a:t>: </a:t>
            </a:r>
            <a:r>
              <a:rPr lang="en-US" altLang="ru-RU" sz="2350" b="1" dirty="0">
                <a:latin typeface="Comic Sans MS" panose="030F0702030302020204" pitchFamily="66" charset="0"/>
              </a:rPr>
              <a:t>N</a:t>
            </a:r>
            <a:r>
              <a:rPr lang="ru-RU" altLang="ru-RU" sz="2350" b="1" dirty="0">
                <a:latin typeface="Comic Sans MS" panose="030F0702030302020204" pitchFamily="66" charset="0"/>
              </a:rPr>
              <a:t> - </a:t>
            </a:r>
            <a:r>
              <a:rPr lang="ru-RU" altLang="ru-RU" sz="2350" dirty="0">
                <a:latin typeface="Comic Sans MS" panose="030F0702030302020204" pitchFamily="66" charset="0"/>
              </a:rPr>
              <a:t> число всех возможных </a:t>
            </a:r>
            <a:r>
              <a:rPr lang="ru-RU" altLang="ru-RU" sz="2350" dirty="0" smtClean="0">
                <a:latin typeface="Comic Sans MS" panose="030F0702030302020204" pitchFamily="66" charset="0"/>
              </a:rPr>
              <a:t>исходов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ru-RU" altLang="ru-RU" sz="2350" dirty="0">
              <a:latin typeface="Comic Sans MS" panose="030F0702030302020204" pitchFamily="66" charset="0"/>
            </a:endParaRPr>
          </a:p>
          <a:p>
            <a:pPr algn="ctr">
              <a:spcBef>
                <a:spcPct val="20000"/>
              </a:spcBef>
              <a:buNone/>
            </a:pPr>
            <a:r>
              <a:rPr lang="ru-RU" altLang="ru-RU" sz="2350" dirty="0" smtClean="0">
                <a:latin typeface="Comic Sans MS" panose="030F0702030302020204" pitchFamily="66" charset="0"/>
              </a:rPr>
              <a:t> </a:t>
            </a:r>
            <a:r>
              <a:rPr lang="en-US" altLang="ru-RU" sz="2350" b="1" dirty="0">
                <a:latin typeface="Comic Sans MS" panose="030F0702030302020204" pitchFamily="66" charset="0"/>
              </a:rPr>
              <a:t>N</a:t>
            </a:r>
            <a:r>
              <a:rPr lang="ru-RU" altLang="ru-RU" sz="2350" b="1" dirty="0">
                <a:latin typeface="Comic Sans MS" panose="030F0702030302020204" pitchFamily="66" charset="0"/>
              </a:rPr>
              <a:t>(А)</a:t>
            </a:r>
            <a:r>
              <a:rPr lang="ru-RU" altLang="ru-RU" sz="2350" dirty="0">
                <a:latin typeface="Comic Sans MS" panose="030F0702030302020204" pitchFamily="66" charset="0"/>
              </a:rPr>
              <a:t> - количество тех исходов,</a:t>
            </a:r>
          </a:p>
          <a:p>
            <a:pPr algn="ctr">
              <a:spcBef>
                <a:spcPct val="20000"/>
              </a:spcBef>
              <a:buNone/>
            </a:pPr>
            <a:r>
              <a:rPr lang="ru-RU" altLang="ru-RU" sz="2350" dirty="0">
                <a:latin typeface="Comic Sans MS" panose="030F0702030302020204" pitchFamily="66" charset="0"/>
              </a:rPr>
              <a:t> в которых наступает событие</a:t>
            </a:r>
            <a:r>
              <a:rPr lang="ru-RU" altLang="ru-RU" sz="2350" b="1" dirty="0">
                <a:latin typeface="Comic Sans MS" panose="030F0702030302020204" pitchFamily="66" charset="0"/>
              </a:rPr>
              <a:t> А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ru-RU" altLang="ru-RU" sz="2350" dirty="0" smtClean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35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47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 idx="4294967295"/>
          </p:nvPr>
        </p:nvSpPr>
        <p:spPr>
          <a:xfrm>
            <a:off x="251520" y="476672"/>
            <a:ext cx="7067128" cy="158417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dirty="0" smtClean="0">
                <a:solidFill>
                  <a:srgbClr val="1D1DA3"/>
                </a:solidFill>
                <a:latin typeface="Comic Sans MS" panose="030F0702030302020204" pitchFamily="66" charset="0"/>
              </a:rPr>
              <a:t>Алгоритм нахождения вероятности случайного события</a:t>
            </a:r>
          </a:p>
        </p:txBody>
      </p:sp>
      <p:sp>
        <p:nvSpPr>
          <p:cNvPr id="34819" name="Rectangle 3"/>
          <p:cNvSpPr>
            <a:spLocks noGrp="1"/>
          </p:cNvSpPr>
          <p:nvPr>
            <p:ph type="body" idx="4294967295"/>
          </p:nvPr>
        </p:nvSpPr>
        <p:spPr>
          <a:xfrm>
            <a:off x="400050" y="2226468"/>
            <a:ext cx="7196286" cy="4154860"/>
          </a:xfrm>
        </p:spPr>
        <p:txBody>
          <a:bodyPr>
            <a:noAutofit/>
          </a:bodyPr>
          <a:lstStyle/>
          <a:p>
            <a:pPr marL="400050" indent="-400050" algn="ctr">
              <a:lnSpc>
                <a:spcPct val="120000"/>
              </a:lnSpc>
              <a:buNone/>
              <a:defRPr/>
            </a:pPr>
            <a:r>
              <a:rPr lang="ru-RU" altLang="ru-RU" sz="2350" dirty="0">
                <a:latin typeface="Comic Sans MS" panose="030F0702030302020204" pitchFamily="66" charset="0"/>
              </a:rPr>
              <a:t>Для нахождения вероятности случайного события   </a:t>
            </a:r>
            <a:r>
              <a:rPr lang="ru-RU" altLang="ru-RU" sz="235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А </a:t>
            </a:r>
            <a:r>
              <a:rPr lang="ru-RU" altLang="ru-RU" sz="2350" dirty="0">
                <a:latin typeface="Comic Sans MS" panose="030F0702030302020204" pitchFamily="66" charset="0"/>
              </a:rPr>
              <a:t>при проведении некоторого испытания следует найти:</a:t>
            </a:r>
          </a:p>
          <a:p>
            <a:pPr marL="400050" indent="-400050" algn="ctr">
              <a:lnSpc>
                <a:spcPct val="120000"/>
              </a:lnSpc>
              <a:buNone/>
              <a:defRPr/>
            </a:pPr>
            <a:r>
              <a:rPr lang="ru-RU" altLang="ru-RU" sz="2350" dirty="0">
                <a:latin typeface="Comic Sans MS" panose="030F0702030302020204" pitchFamily="66" charset="0"/>
              </a:rPr>
              <a:t>1) Число </a:t>
            </a:r>
            <a:r>
              <a:rPr lang="en-US" altLang="ru-RU" sz="2350" dirty="0">
                <a:latin typeface="Comic Sans MS" panose="030F0702030302020204" pitchFamily="66" charset="0"/>
              </a:rPr>
              <a:t>N</a:t>
            </a:r>
            <a:r>
              <a:rPr lang="ru-RU" altLang="ru-RU" sz="2350" dirty="0">
                <a:latin typeface="Comic Sans MS" panose="030F0702030302020204" pitchFamily="66" charset="0"/>
              </a:rPr>
              <a:t> всех возможных исходов данного испытания</a:t>
            </a:r>
          </a:p>
          <a:p>
            <a:pPr marL="400050" indent="-400050" algn="ctr">
              <a:lnSpc>
                <a:spcPct val="120000"/>
              </a:lnSpc>
              <a:buNone/>
              <a:defRPr/>
            </a:pPr>
            <a:r>
              <a:rPr lang="ru-RU" altLang="ru-RU" sz="2350" dirty="0">
                <a:latin typeface="Comic Sans MS" panose="030F0702030302020204" pitchFamily="66" charset="0"/>
              </a:rPr>
              <a:t>2) Количество </a:t>
            </a:r>
            <a:r>
              <a:rPr lang="en-US" altLang="ru-RU" sz="2350" dirty="0">
                <a:latin typeface="Comic Sans MS" panose="030F0702030302020204" pitchFamily="66" charset="0"/>
              </a:rPr>
              <a:t>N</a:t>
            </a:r>
            <a:r>
              <a:rPr lang="ru-RU" altLang="ru-RU" sz="2350" dirty="0">
                <a:latin typeface="Comic Sans MS" panose="030F0702030302020204" pitchFamily="66" charset="0"/>
              </a:rPr>
              <a:t>(А) – тех исходов, в которых наступает событие А</a:t>
            </a:r>
          </a:p>
          <a:p>
            <a:pPr marL="400050" indent="-400050" algn="ctr">
              <a:lnSpc>
                <a:spcPct val="120000"/>
              </a:lnSpc>
              <a:buNone/>
              <a:defRPr/>
            </a:pPr>
            <a:r>
              <a:rPr lang="ru-RU" altLang="ru-RU" sz="2350" dirty="0">
                <a:latin typeface="Comic Sans MS" panose="030F0702030302020204" pitchFamily="66" charset="0"/>
              </a:rPr>
              <a:t>3) Найти частное </a:t>
            </a:r>
            <a:r>
              <a:rPr lang="en-US" altLang="ru-RU" sz="2350" dirty="0">
                <a:latin typeface="Comic Sans MS" panose="030F0702030302020204" pitchFamily="66" charset="0"/>
              </a:rPr>
              <a:t>N</a:t>
            </a:r>
            <a:r>
              <a:rPr lang="ru-RU" altLang="ru-RU" sz="2350" dirty="0">
                <a:latin typeface="Comic Sans MS" panose="030F0702030302020204" pitchFamily="66" charset="0"/>
              </a:rPr>
              <a:t>(А) / </a:t>
            </a:r>
            <a:r>
              <a:rPr lang="en-US" altLang="ru-RU" sz="2350" dirty="0">
                <a:latin typeface="Comic Sans MS" panose="030F0702030302020204" pitchFamily="66" charset="0"/>
              </a:rPr>
              <a:t>N</a:t>
            </a:r>
            <a:r>
              <a:rPr lang="ru-RU" altLang="ru-RU" sz="2350" dirty="0">
                <a:latin typeface="Comic Sans MS" panose="030F0702030302020204" pitchFamily="66" charset="0"/>
              </a:rPr>
              <a:t> оно и будет равно вероятности события А</a:t>
            </a:r>
          </a:p>
        </p:txBody>
      </p:sp>
    </p:spTree>
    <p:extLst>
      <p:ext uri="{BB962C8B-B14F-4D97-AF65-F5344CB8AC3E}">
        <p14:creationId xmlns:p14="http://schemas.microsoft.com/office/powerpoint/2010/main" val="67949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 idx="4294967295"/>
          </p:nvPr>
        </p:nvSpPr>
        <p:spPr>
          <a:xfrm>
            <a:off x="1" y="404664"/>
            <a:ext cx="7164288" cy="2448272"/>
          </a:xfrm>
        </p:spPr>
        <p:txBody>
          <a:bodyPr>
            <a:normAutofit fontScale="90000"/>
          </a:bodyPr>
          <a:lstStyle/>
          <a:p>
            <a:r>
              <a:rPr lang="ru-RU" altLang="ru-RU" sz="2700" dirty="0" smtClean="0">
                <a:solidFill>
                  <a:srgbClr val="1E3FA8"/>
                </a:solidFill>
                <a:latin typeface="Comic Sans MS" panose="030F0702030302020204" pitchFamily="66" charset="0"/>
              </a:rPr>
              <a:t>Найти вероятность того, что при одном бросании игрального кубика выпадет: </a:t>
            </a:r>
            <a:br>
              <a:rPr lang="ru-RU" altLang="ru-RU" sz="2700" dirty="0" smtClean="0">
                <a:solidFill>
                  <a:srgbClr val="1E3FA8"/>
                </a:solidFill>
                <a:latin typeface="Comic Sans MS" panose="030F0702030302020204" pitchFamily="66" charset="0"/>
              </a:rPr>
            </a:br>
            <a:r>
              <a:rPr lang="ru-RU" altLang="ru-RU" sz="2700" dirty="0" smtClean="0">
                <a:solidFill>
                  <a:srgbClr val="1E3FA8"/>
                </a:solidFill>
                <a:latin typeface="Comic Sans MS" panose="030F0702030302020204" pitchFamily="66" charset="0"/>
              </a:rPr>
              <a:t>а) пять очков; б) четное число очков;</a:t>
            </a:r>
            <a:br>
              <a:rPr lang="ru-RU" altLang="ru-RU" sz="2700" dirty="0" smtClean="0">
                <a:solidFill>
                  <a:srgbClr val="1E3FA8"/>
                </a:solidFill>
                <a:latin typeface="Comic Sans MS" panose="030F0702030302020204" pitchFamily="66" charset="0"/>
              </a:rPr>
            </a:br>
            <a:r>
              <a:rPr lang="ru-RU" altLang="ru-RU" sz="2700" dirty="0" smtClean="0">
                <a:solidFill>
                  <a:srgbClr val="1E3FA8"/>
                </a:solidFill>
                <a:latin typeface="Comic Sans MS" panose="030F0702030302020204" pitchFamily="66" charset="0"/>
              </a:rPr>
              <a:t>   в) число, большее четырёх; г) число, не кратное 3.</a:t>
            </a:r>
            <a:r>
              <a:rPr lang="ru-RU" altLang="ru-RU" sz="3200" b="1" dirty="0"/>
              <a:t/>
            </a:r>
            <a:br>
              <a:rPr lang="ru-RU" altLang="ru-RU" sz="3200" b="1" dirty="0"/>
            </a:br>
            <a:endParaRPr lang="ru-RU" altLang="ru-RU" sz="3000" b="1" dirty="0">
              <a:solidFill>
                <a:srgbClr val="223BA4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291" name="Rectangle 3"/>
          <p:cNvSpPr>
            <a:spLocks noGrp="1"/>
          </p:cNvSpPr>
          <p:nvPr>
            <p:ph type="body" idx="4294967295"/>
          </p:nvPr>
        </p:nvSpPr>
        <p:spPr>
          <a:xfrm>
            <a:off x="352425" y="2492896"/>
            <a:ext cx="7171903" cy="3816424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Arial" panose="020B0604020202020204" pitchFamily="34" charset="0"/>
              <a:buNone/>
            </a:pPr>
            <a:endParaRPr lang="ru-RU" altLang="ru-RU" u="sng" dirty="0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800" dirty="0" smtClean="0">
                <a:latin typeface="Comic Sans MS" panose="030F0702030302020204" pitchFamily="66" charset="0"/>
              </a:rPr>
              <a:t>Решение: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ru-RU" altLang="ru-RU" sz="2800" dirty="0" smtClean="0">
              <a:latin typeface="Comic Sans MS" panose="030F0702030302020204" pitchFamily="66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2800" dirty="0" smtClean="0">
                <a:latin typeface="Comic Sans MS" panose="030F0702030302020204" pitchFamily="66" charset="0"/>
              </a:rPr>
              <a:t>  а) </a:t>
            </a:r>
            <a:r>
              <a:rPr lang="en-US" altLang="ru-RU" sz="2800" dirty="0">
                <a:latin typeface="Comic Sans MS" panose="030F0702030302020204" pitchFamily="66" charset="0"/>
              </a:rPr>
              <a:t>N</a:t>
            </a:r>
            <a:r>
              <a:rPr lang="ru-RU" altLang="ru-RU" sz="2800" dirty="0">
                <a:latin typeface="Comic Sans MS" panose="030F0702030302020204" pitchFamily="66" charset="0"/>
              </a:rPr>
              <a:t>(А)=1; </a:t>
            </a:r>
            <a:r>
              <a:rPr lang="en-US" altLang="ru-RU" sz="2800" dirty="0">
                <a:latin typeface="Comic Sans MS" panose="030F0702030302020204" pitchFamily="66" charset="0"/>
              </a:rPr>
              <a:t>N</a:t>
            </a:r>
            <a:r>
              <a:rPr lang="ru-RU" altLang="ru-RU" sz="2800" dirty="0">
                <a:latin typeface="Comic Sans MS" panose="030F0702030302020204" pitchFamily="66" charset="0"/>
              </a:rPr>
              <a:t>=6 </a:t>
            </a:r>
            <a:r>
              <a:rPr lang="en-US" altLang="ru-RU" sz="2800" dirty="0">
                <a:latin typeface="Comic Sans MS" panose="030F0702030302020204" pitchFamily="66" charset="0"/>
                <a:cs typeface="Calibri" panose="020F0502020204030204" pitchFamily="34" charset="0"/>
              </a:rPr>
              <a:t>=&gt;</a:t>
            </a:r>
            <a:r>
              <a:rPr lang="ru-RU" altLang="ru-RU" sz="2800" dirty="0">
                <a:latin typeface="Comic Sans MS" panose="030F0702030302020204" pitchFamily="66" charset="0"/>
                <a:cs typeface="Calibri" panose="020F0502020204030204" pitchFamily="34" charset="0"/>
              </a:rPr>
              <a:t> Р(А)=</a:t>
            </a:r>
            <a:r>
              <a:rPr lang="ru-RU" altLang="ru-RU" sz="2800" dirty="0" smtClean="0">
                <a:latin typeface="Comic Sans MS" panose="030F0702030302020204" pitchFamily="66" charset="0"/>
                <a:cs typeface="Calibri" panose="020F0502020204030204" pitchFamily="34" charset="0"/>
              </a:rPr>
              <a:t>1/6</a:t>
            </a:r>
            <a:endParaRPr lang="en-US" altLang="ru-RU" sz="2800" dirty="0" smtClean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2800" dirty="0" smtClean="0">
                <a:latin typeface="Comic Sans MS" panose="030F0702030302020204" pitchFamily="66" charset="0"/>
              </a:rPr>
              <a:t>  б) </a:t>
            </a:r>
            <a:r>
              <a:rPr lang="en-US" altLang="ru-RU" sz="2800" dirty="0">
                <a:latin typeface="Comic Sans MS" panose="030F0702030302020204" pitchFamily="66" charset="0"/>
              </a:rPr>
              <a:t>N</a:t>
            </a:r>
            <a:r>
              <a:rPr lang="ru-RU" altLang="ru-RU" sz="2800" dirty="0">
                <a:latin typeface="Comic Sans MS" panose="030F0702030302020204" pitchFamily="66" charset="0"/>
              </a:rPr>
              <a:t>(А)=3 (т.к</a:t>
            </a:r>
            <a:r>
              <a:rPr lang="ru-RU" altLang="ru-RU" sz="2800" dirty="0" smtClean="0">
                <a:latin typeface="Comic Sans MS" panose="030F0702030302020204" pitchFamily="66" charset="0"/>
              </a:rPr>
              <a:t>. могло </a:t>
            </a:r>
            <a:r>
              <a:rPr lang="ru-RU" altLang="ru-RU" sz="2800" dirty="0">
                <a:latin typeface="Comic Sans MS" panose="030F0702030302020204" pitchFamily="66" charset="0"/>
              </a:rPr>
              <a:t>выпасть 2;4;6); </a:t>
            </a:r>
            <a:r>
              <a:rPr lang="en-US" altLang="ru-RU" sz="2800" dirty="0">
                <a:latin typeface="Comic Sans MS" panose="030F0702030302020204" pitchFamily="66" charset="0"/>
              </a:rPr>
              <a:t>N</a:t>
            </a:r>
            <a:r>
              <a:rPr lang="ru-RU" altLang="ru-RU" sz="2800" dirty="0">
                <a:latin typeface="Comic Sans MS" panose="030F0702030302020204" pitchFamily="66" charset="0"/>
              </a:rPr>
              <a:t>=6 </a:t>
            </a:r>
            <a:r>
              <a:rPr lang="en-US" altLang="ru-RU" sz="2800" dirty="0">
                <a:latin typeface="Comic Sans MS" panose="030F0702030302020204" pitchFamily="66" charset="0"/>
                <a:cs typeface="Calibri" panose="020F0502020204030204" pitchFamily="34" charset="0"/>
              </a:rPr>
              <a:t>=&gt;</a:t>
            </a:r>
            <a:r>
              <a:rPr lang="ru-RU" altLang="ru-RU" sz="2800" dirty="0">
                <a:latin typeface="Comic Sans MS" panose="030F0702030302020204" pitchFamily="66" charset="0"/>
                <a:cs typeface="Calibri" panose="020F0502020204030204" pitchFamily="34" charset="0"/>
              </a:rPr>
              <a:t> Р(А)=</a:t>
            </a:r>
            <a:r>
              <a:rPr lang="ru-RU" altLang="ru-RU" sz="2800" dirty="0" smtClean="0">
                <a:latin typeface="Comic Sans MS" panose="030F0702030302020204" pitchFamily="66" charset="0"/>
                <a:cs typeface="Calibri" panose="020F0502020204030204" pitchFamily="34" charset="0"/>
              </a:rPr>
              <a:t>1/2</a:t>
            </a:r>
            <a:endParaRPr lang="ru-RU" altLang="ru-RU" sz="2800" dirty="0" smtClean="0">
              <a:latin typeface="Comic Sans MS" panose="030F0702030302020204" pitchFamily="66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2800" dirty="0" smtClean="0">
                <a:latin typeface="Comic Sans MS" panose="030F0702030302020204" pitchFamily="66" charset="0"/>
              </a:rPr>
              <a:t>  в) </a:t>
            </a:r>
            <a:r>
              <a:rPr lang="en-US" altLang="ru-RU" sz="2800" dirty="0">
                <a:latin typeface="Comic Sans MS" panose="030F0702030302020204" pitchFamily="66" charset="0"/>
              </a:rPr>
              <a:t>N</a:t>
            </a:r>
            <a:r>
              <a:rPr lang="ru-RU" altLang="ru-RU" sz="2800" dirty="0">
                <a:latin typeface="Comic Sans MS" panose="030F0702030302020204" pitchFamily="66" charset="0"/>
              </a:rPr>
              <a:t>(А)=2 (т.к</a:t>
            </a:r>
            <a:r>
              <a:rPr lang="ru-RU" altLang="ru-RU" sz="2800" dirty="0" smtClean="0">
                <a:latin typeface="Comic Sans MS" panose="030F0702030302020204" pitchFamily="66" charset="0"/>
              </a:rPr>
              <a:t>. могло </a:t>
            </a:r>
            <a:r>
              <a:rPr lang="ru-RU" altLang="ru-RU" sz="2800" dirty="0">
                <a:latin typeface="Comic Sans MS" panose="030F0702030302020204" pitchFamily="66" charset="0"/>
              </a:rPr>
              <a:t>выпасть 5;6); </a:t>
            </a:r>
            <a:r>
              <a:rPr lang="en-US" altLang="ru-RU" sz="2800" dirty="0">
                <a:latin typeface="Comic Sans MS" panose="030F0702030302020204" pitchFamily="66" charset="0"/>
              </a:rPr>
              <a:t>N</a:t>
            </a:r>
            <a:r>
              <a:rPr lang="ru-RU" altLang="ru-RU" sz="2800" dirty="0">
                <a:latin typeface="Comic Sans MS" panose="030F0702030302020204" pitchFamily="66" charset="0"/>
              </a:rPr>
              <a:t>=6 </a:t>
            </a:r>
            <a:r>
              <a:rPr lang="en-US" altLang="ru-RU" sz="2800" dirty="0">
                <a:latin typeface="Comic Sans MS" panose="030F0702030302020204" pitchFamily="66" charset="0"/>
                <a:cs typeface="Calibri" panose="020F0502020204030204" pitchFamily="34" charset="0"/>
              </a:rPr>
              <a:t>=&gt;</a:t>
            </a:r>
            <a:r>
              <a:rPr lang="ru-RU" altLang="ru-RU" sz="2800" dirty="0">
                <a:latin typeface="Comic Sans MS" panose="030F0702030302020204" pitchFamily="66" charset="0"/>
                <a:cs typeface="Calibri" panose="020F0502020204030204" pitchFamily="34" charset="0"/>
              </a:rPr>
              <a:t> Р(А)=</a:t>
            </a:r>
            <a:r>
              <a:rPr lang="ru-RU" altLang="ru-RU" sz="2800" dirty="0" smtClean="0">
                <a:latin typeface="Comic Sans MS" panose="030F0702030302020204" pitchFamily="66" charset="0"/>
                <a:cs typeface="Calibri" panose="020F0502020204030204" pitchFamily="34" charset="0"/>
              </a:rPr>
              <a:t>1/3</a:t>
            </a:r>
            <a:endParaRPr lang="ru-RU" altLang="ru-RU" sz="2800" dirty="0" smtClean="0">
              <a:latin typeface="Comic Sans MS" panose="030F0702030302020204" pitchFamily="66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2800" dirty="0" smtClean="0">
                <a:latin typeface="Comic Sans MS" panose="030F0702030302020204" pitchFamily="66" charset="0"/>
              </a:rPr>
              <a:t>  г) </a:t>
            </a:r>
            <a:r>
              <a:rPr lang="en-US" altLang="ru-RU" sz="2800" dirty="0">
                <a:latin typeface="Comic Sans MS" panose="030F0702030302020204" pitchFamily="66" charset="0"/>
              </a:rPr>
              <a:t>N</a:t>
            </a:r>
            <a:r>
              <a:rPr lang="ru-RU" altLang="ru-RU" sz="2800" dirty="0">
                <a:latin typeface="Comic Sans MS" panose="030F0702030302020204" pitchFamily="66" charset="0"/>
              </a:rPr>
              <a:t>(А)=4 (т.к</a:t>
            </a:r>
            <a:r>
              <a:rPr lang="ru-RU" altLang="ru-RU" sz="2800" dirty="0" smtClean="0">
                <a:latin typeface="Comic Sans MS" panose="030F0702030302020204" pitchFamily="66" charset="0"/>
              </a:rPr>
              <a:t>. могло </a:t>
            </a:r>
            <a:r>
              <a:rPr lang="ru-RU" altLang="ru-RU" sz="2800" dirty="0">
                <a:latin typeface="Comic Sans MS" panose="030F0702030302020204" pitchFamily="66" charset="0"/>
              </a:rPr>
              <a:t>выпасть 1;2;4;5); </a:t>
            </a:r>
            <a:r>
              <a:rPr lang="en-US" altLang="ru-RU" sz="2800" dirty="0">
                <a:latin typeface="Comic Sans MS" panose="030F0702030302020204" pitchFamily="66" charset="0"/>
              </a:rPr>
              <a:t>N</a:t>
            </a:r>
            <a:r>
              <a:rPr lang="ru-RU" altLang="ru-RU" sz="2800" dirty="0">
                <a:latin typeface="Comic Sans MS" panose="030F0702030302020204" pitchFamily="66" charset="0"/>
              </a:rPr>
              <a:t>=6 </a:t>
            </a:r>
            <a:r>
              <a:rPr lang="en-US" altLang="ru-RU" sz="2800" dirty="0">
                <a:latin typeface="Comic Sans MS" panose="030F0702030302020204" pitchFamily="66" charset="0"/>
                <a:cs typeface="Calibri" panose="020F0502020204030204" pitchFamily="34" charset="0"/>
              </a:rPr>
              <a:t>=&gt;</a:t>
            </a:r>
            <a:r>
              <a:rPr lang="ru-RU" altLang="ru-RU" sz="2800" dirty="0">
                <a:latin typeface="Comic Sans MS" panose="030F0702030302020204" pitchFamily="66" charset="0"/>
                <a:cs typeface="Calibri" panose="020F0502020204030204" pitchFamily="34" charset="0"/>
              </a:rPr>
              <a:t> Р(А)=</a:t>
            </a:r>
            <a:r>
              <a:rPr lang="ru-RU" altLang="ru-RU" sz="2800" dirty="0" smtClean="0">
                <a:latin typeface="Comic Sans MS" panose="030F0702030302020204" pitchFamily="66" charset="0"/>
                <a:cs typeface="Calibri" panose="020F0502020204030204" pitchFamily="34" charset="0"/>
              </a:rPr>
              <a:t>2/3</a:t>
            </a:r>
            <a:endParaRPr lang="ru-RU" altLang="ru-RU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8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487025"/>
            <a:ext cx="669674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50" dirty="0" smtClean="0">
                <a:latin typeface="Comic Sans MS" panose="030F0702030302020204" pitchFamily="66" charset="0"/>
              </a:rPr>
              <a:t>Слово «статистика» происходит от латинского </a:t>
            </a:r>
            <a:r>
              <a:rPr lang="ru-RU" sz="2350" i="1" dirty="0" smtClean="0">
                <a:latin typeface="Comic Sans MS" panose="030F0702030302020204" pitchFamily="66" charset="0"/>
              </a:rPr>
              <a:t>status</a:t>
            </a:r>
            <a:r>
              <a:rPr lang="ru-RU" sz="2350" dirty="0" smtClean="0">
                <a:latin typeface="Comic Sans MS" panose="030F0702030302020204" pitchFamily="66" charset="0"/>
              </a:rPr>
              <a:t> — состояние дел. В науку термин «статистика» ввёл немецкий ученый Готфрид Ахенвалль в 1746 году, предложив заменить название курса «Государствоведение», преподававшегося в университетах Германии, на «Статистику», положив тем самым начало развитию статистики как науки и учебной дисциплины. Несмотря на это, статистический учёт вёлся намного раньше: проводились переписи населения в Древнем Китае, осуществлялось сравнение военного потенциала государств, вёлся учёт имущества граждан в Древнем Риме и тому подобного</a:t>
            </a:r>
            <a:endParaRPr lang="ru-RU" sz="235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0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 idx="4294967295"/>
          </p:nvPr>
        </p:nvSpPr>
        <p:spPr>
          <a:xfrm>
            <a:off x="251520" y="332656"/>
            <a:ext cx="5328592" cy="64174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dirty="0" smtClean="0">
                <a:solidFill>
                  <a:srgbClr val="1D1DA3"/>
                </a:solidFill>
                <a:latin typeface="Comic Sans MS" panose="030F0702030302020204" pitchFamily="66" charset="0"/>
              </a:rPr>
              <a:t>Виды событий</a:t>
            </a:r>
          </a:p>
        </p:txBody>
      </p:sp>
      <p:sp>
        <p:nvSpPr>
          <p:cNvPr id="50179" name="Rectangle 3"/>
          <p:cNvSpPr>
            <a:spLocks noGrp="1"/>
          </p:cNvSpPr>
          <p:nvPr>
            <p:ph type="body" idx="4294967295"/>
          </p:nvPr>
        </p:nvSpPr>
        <p:spPr>
          <a:xfrm>
            <a:off x="438150" y="1196752"/>
            <a:ext cx="7158186" cy="5328592"/>
          </a:xfrm>
        </p:spPr>
        <p:txBody>
          <a:bodyPr>
            <a:normAutofit/>
          </a:bodyPr>
          <a:lstStyle/>
          <a:p>
            <a:pPr marL="0" indent="0" algn="ctr" eaLnBrk="1" hangingPunct="1">
              <a:lnSpc>
                <a:spcPct val="120000"/>
              </a:lnSpc>
              <a:buNone/>
              <a:defRPr/>
            </a:pPr>
            <a:r>
              <a:rPr lang="ru-RU" altLang="ru-RU" sz="235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Невозможное событие -</a:t>
            </a:r>
            <a:r>
              <a:rPr lang="ru-RU" altLang="ru-RU" sz="2350" dirty="0">
                <a:latin typeface="Comic Sans MS" panose="030F0702030302020204" pitchFamily="66" charset="0"/>
              </a:rPr>
              <a:t> это событие, которое никогда не наступает при проведении данного </a:t>
            </a:r>
            <a:r>
              <a:rPr lang="ru-RU" altLang="ru-RU" sz="2350" dirty="0" smtClean="0">
                <a:latin typeface="Comic Sans MS" panose="030F0702030302020204" pitchFamily="66" charset="0"/>
              </a:rPr>
              <a:t>испытания.  </a:t>
            </a:r>
            <a:r>
              <a:rPr lang="ru-RU" altLang="ru-RU" sz="2350" dirty="0">
                <a:latin typeface="Comic Sans MS" panose="030F0702030302020204" pitchFamily="66" charset="0"/>
              </a:rPr>
              <a:t>Р(А)=0 </a:t>
            </a:r>
          </a:p>
          <a:p>
            <a:pPr marL="0" indent="0" algn="ctr" eaLnBrk="1" hangingPunct="1">
              <a:lnSpc>
                <a:spcPct val="120000"/>
              </a:lnSpc>
              <a:buNone/>
              <a:defRPr/>
            </a:pPr>
            <a:r>
              <a:rPr lang="ru-RU" altLang="ru-RU" sz="2350" dirty="0">
                <a:latin typeface="Comic Sans MS" panose="030F0702030302020204" pitchFamily="66" charset="0"/>
              </a:rPr>
              <a:t>Достоверное событие – это событие, которое обязательно наступит при проведении данного испытания. </a:t>
            </a:r>
            <a:r>
              <a:rPr lang="ru-RU" altLang="ru-RU" sz="2350" dirty="0" smtClean="0">
                <a:latin typeface="Comic Sans MS" panose="030F0702030302020204" pitchFamily="66" charset="0"/>
              </a:rPr>
              <a:t> </a:t>
            </a:r>
            <a:r>
              <a:rPr lang="ru-RU" altLang="ru-RU" sz="2350" dirty="0">
                <a:latin typeface="Comic Sans MS" panose="030F0702030302020204" pitchFamily="66" charset="0"/>
              </a:rPr>
              <a:t>Р(А)=1</a:t>
            </a:r>
          </a:p>
          <a:p>
            <a:pPr marL="0" indent="0" algn="ctr" eaLnBrk="1" hangingPunct="1">
              <a:lnSpc>
                <a:spcPct val="120000"/>
              </a:lnSpc>
              <a:buNone/>
              <a:defRPr/>
            </a:pPr>
            <a:r>
              <a:rPr lang="ru-RU" altLang="ru-RU" sz="2350" dirty="0">
                <a:latin typeface="Comic Sans MS" panose="030F0702030302020204" pitchFamily="66" charset="0"/>
              </a:rPr>
              <a:t>Противоположное событие (</a:t>
            </a:r>
            <a:r>
              <a:rPr lang="en-US" altLang="ru-RU" sz="2350" dirty="0">
                <a:latin typeface="Comic Sans MS" panose="030F0702030302020204" pitchFamily="66" charset="0"/>
                <a:cs typeface="Calibri" panose="020F0502020204030204" pitchFamily="34" charset="0"/>
              </a:rPr>
              <a:t>Ā</a:t>
            </a:r>
            <a:r>
              <a:rPr lang="ru-RU" altLang="ru-RU" sz="2350" dirty="0">
                <a:latin typeface="Comic Sans MS" panose="030F0702030302020204" pitchFamily="66" charset="0"/>
              </a:rPr>
              <a:t>) – это событие, которое наступит в том  и только том случае, когда не наступит интересующее нас событие.     Р(</a:t>
            </a:r>
            <a:r>
              <a:rPr lang="en-US" altLang="ru-RU" sz="2350" dirty="0">
                <a:latin typeface="Comic Sans MS" panose="030F0702030302020204" pitchFamily="66" charset="0"/>
                <a:cs typeface="Calibri" panose="020F0502020204030204" pitchFamily="34" charset="0"/>
              </a:rPr>
              <a:t>Ā</a:t>
            </a:r>
            <a:r>
              <a:rPr lang="ru-RU" altLang="ru-RU" sz="2350" dirty="0">
                <a:latin typeface="Comic Sans MS" panose="030F0702030302020204" pitchFamily="66" charset="0"/>
              </a:rPr>
              <a:t>) = 1 – Р(А)</a:t>
            </a:r>
          </a:p>
        </p:txBody>
      </p:sp>
    </p:spTree>
    <p:extLst>
      <p:ext uri="{BB962C8B-B14F-4D97-AF65-F5344CB8AC3E}">
        <p14:creationId xmlns:p14="http://schemas.microsoft.com/office/powerpoint/2010/main" val="393744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/>
          </p:cNvSpPr>
          <p:nvPr>
            <p:ph type="title" idx="4294967295"/>
          </p:nvPr>
        </p:nvSpPr>
        <p:spPr>
          <a:xfrm>
            <a:off x="251520" y="260648"/>
            <a:ext cx="4248472" cy="86409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altLang="ru-RU" sz="4000" dirty="0" smtClean="0">
                <a:solidFill>
                  <a:srgbClr val="1E3FA8"/>
                </a:solidFill>
                <a:latin typeface="Comic Sans MS" panose="030F0702030302020204" pitchFamily="66" charset="0"/>
              </a:rPr>
              <a:t>Запомним</a:t>
            </a:r>
            <a:endParaRPr lang="ru-RU" altLang="ru-RU" sz="4000" dirty="0">
              <a:solidFill>
                <a:srgbClr val="1E3FA8"/>
              </a:solidFill>
              <a:latin typeface="Comic Sans MS" panose="030F0702030302020204" pitchFamily="66" charset="0"/>
            </a:endParaRPr>
          </a:p>
        </p:txBody>
      </p:sp>
      <p:sp>
        <p:nvSpPr>
          <p:cNvPr id="169987" name="Rectangle 3"/>
          <p:cNvSpPr>
            <a:spLocks noGrp="1"/>
          </p:cNvSpPr>
          <p:nvPr>
            <p:ph type="body" idx="4294967295"/>
          </p:nvPr>
        </p:nvSpPr>
        <p:spPr>
          <a:xfrm>
            <a:off x="628651" y="1556792"/>
            <a:ext cx="6895678" cy="4536504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ru-RU" altLang="ru-RU" sz="235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Р(А) достоверного события  </a:t>
            </a:r>
            <a:r>
              <a:rPr lang="ru-RU" altLang="ru-RU" sz="235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равна 1</a:t>
            </a:r>
            <a:endParaRPr lang="ru-RU" altLang="ru-RU" sz="2350" dirty="0"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  <a:p>
            <a:pPr algn="ctr"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ru-RU" altLang="ru-RU" sz="235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Р(А) невозможного события </a:t>
            </a:r>
            <a:r>
              <a:rPr lang="ru-RU" altLang="ru-RU" sz="235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равна </a:t>
            </a:r>
            <a:r>
              <a:rPr lang="ru-RU" altLang="ru-RU" sz="235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0</a:t>
            </a:r>
          </a:p>
          <a:p>
            <a:pPr algn="ctr"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ru-RU" altLang="ru-RU" sz="235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Р(А) случайного события 0</a:t>
            </a:r>
            <a:r>
              <a:rPr lang="ru-RU" altLang="ru-RU" sz="235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≤ </a:t>
            </a:r>
            <a:r>
              <a:rPr lang="ru-RU" altLang="ru-RU" sz="235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Р(А) </a:t>
            </a:r>
            <a:r>
              <a:rPr lang="ru-RU" altLang="ru-RU" sz="235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≤1, т.е.     </a:t>
            </a:r>
          </a:p>
          <a:p>
            <a:pPr algn="ctr"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ru-RU" altLang="ru-RU" sz="235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               вероятность – это всегда дробь</a:t>
            </a:r>
          </a:p>
          <a:p>
            <a:pPr algn="ctr"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ru-RU" altLang="ru-RU" sz="235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Р(А) противоположного события = 1 - Р(А)</a:t>
            </a:r>
          </a:p>
          <a:p>
            <a:pPr algn="ctr"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ru-RU" altLang="ru-RU" sz="2350" dirty="0">
                <a:latin typeface="Comic Sans MS" panose="030F0702030302020204" pitchFamily="66" charset="0"/>
              </a:rPr>
              <a:t>Сумма противоположных событий всегда равна 1,  т.е. </a:t>
            </a:r>
          </a:p>
        </p:txBody>
      </p:sp>
      <p:graphicFrame>
        <p:nvGraphicFramePr>
          <p:cNvPr id="6" name="Object 4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20879329"/>
              </p:ext>
            </p:extLst>
          </p:nvPr>
        </p:nvGraphicFramePr>
        <p:xfrm>
          <a:off x="2267744" y="4941168"/>
          <a:ext cx="4032448" cy="970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" name="Уравнение" r:id="rId3" imgW="1002960" imgH="241200" progId="Equation.3">
                  <p:embed/>
                </p:oleObj>
              </mc:Choice>
              <mc:Fallback>
                <p:oleObj name="Уравнение" r:id="rId3" imgW="10029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4941168"/>
                        <a:ext cx="4032448" cy="9705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339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 idx="4294967295"/>
          </p:nvPr>
        </p:nvSpPr>
        <p:spPr>
          <a:xfrm>
            <a:off x="325650" y="332656"/>
            <a:ext cx="5902534" cy="70842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dirty="0" smtClean="0">
                <a:solidFill>
                  <a:srgbClr val="1D1DA3"/>
                </a:solidFill>
                <a:latin typeface="Comic Sans MS" panose="030F0702030302020204" pitchFamily="66" charset="0"/>
              </a:rPr>
              <a:t>Правило умножения</a:t>
            </a:r>
          </a:p>
        </p:txBody>
      </p:sp>
      <p:sp>
        <p:nvSpPr>
          <p:cNvPr id="15363" name="Rectangle 3"/>
          <p:cNvSpPr>
            <a:spLocks noGrp="1"/>
          </p:cNvSpPr>
          <p:nvPr>
            <p:ph type="body" idx="4294967295"/>
          </p:nvPr>
        </p:nvSpPr>
        <p:spPr>
          <a:xfrm>
            <a:off x="352425" y="1556792"/>
            <a:ext cx="7027887" cy="3933181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1" lang="ru-RU" altLang="ru-RU" sz="2350" dirty="0">
                <a:latin typeface="Comic Sans MS" panose="030F0702030302020204" pitchFamily="66" charset="0"/>
              </a:rPr>
              <a:t>  Для того, чтобы найти число всех возможных исходов проведения двух независимых испытаний  А и В, следует перемножить число всех исходов испытания А  и число всех исходов испытания В.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kumimoji="1" lang="ru-RU" altLang="ru-RU" b="1" dirty="0" smtClean="0">
              <a:solidFill>
                <a:srgbClr val="CC3300"/>
              </a:solidFill>
            </a:endParaRPr>
          </a:p>
        </p:txBody>
      </p:sp>
      <p:graphicFrame>
        <p:nvGraphicFramePr>
          <p:cNvPr id="5" name="Object 4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9063860"/>
              </p:ext>
            </p:extLst>
          </p:nvPr>
        </p:nvGraphicFramePr>
        <p:xfrm>
          <a:off x="1850243" y="4509120"/>
          <a:ext cx="4032250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7" name="Уравнение" r:id="rId3" imgW="1295280" imgH="203040" progId="Equation.3">
                  <p:embed/>
                </p:oleObj>
              </mc:Choice>
              <mc:Fallback>
                <p:oleObj name="Уравнение" r:id="rId3" imgW="1295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0243" y="4509120"/>
                        <a:ext cx="4032250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969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/>
          </p:cNvSpPr>
          <p:nvPr/>
        </p:nvSpPr>
        <p:spPr>
          <a:xfrm>
            <a:off x="152101" y="332656"/>
            <a:ext cx="7156203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4000" dirty="0" smtClean="0">
                <a:solidFill>
                  <a:srgbClr val="1D1DA3"/>
                </a:solidFill>
                <a:latin typeface="Comic Sans MS" panose="030F0702030302020204" pitchFamily="66" charset="0"/>
              </a:rPr>
              <a:t>Тест </a:t>
            </a:r>
            <a:endParaRPr lang="ru-RU" altLang="ru-RU" sz="4000" dirty="0">
              <a:solidFill>
                <a:srgbClr val="1D1DA3"/>
              </a:solidFill>
              <a:latin typeface="Comic Sans MS" panose="030F0702030302020204" pitchFamily="66" charset="0"/>
            </a:endParaRPr>
          </a:p>
          <a:p>
            <a:r>
              <a:rPr lang="ru-RU" altLang="ru-RU" sz="4000" dirty="0" smtClean="0">
                <a:solidFill>
                  <a:srgbClr val="1D1DA3"/>
                </a:solidFill>
                <a:latin typeface="Comic Sans MS" panose="030F0702030302020204" pitchFamily="66" charset="0"/>
              </a:rPr>
              <a:t> «Теория </a:t>
            </a:r>
            <a:r>
              <a:rPr lang="ru-RU" altLang="ru-RU" sz="3600" dirty="0" smtClean="0">
                <a:solidFill>
                  <a:srgbClr val="1D1DA3"/>
                </a:solidFill>
                <a:latin typeface="Comic Sans MS" panose="030F0702030302020204" pitchFamily="66" charset="0"/>
              </a:rPr>
              <a:t>вероятностей»</a:t>
            </a:r>
            <a:endParaRPr lang="ru-RU" altLang="ru-RU" sz="3600" dirty="0">
              <a:solidFill>
                <a:srgbClr val="1D1DA3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2276872"/>
            <a:ext cx="7056784" cy="2454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50" dirty="0" smtClean="0">
                <a:latin typeface="Comic Sans MS" panose="030F0702030302020204" pitchFamily="66" charset="0"/>
              </a:rPr>
              <a:t>Пройти тест по соответствующей теме вы можете по адресу:</a:t>
            </a:r>
          </a:p>
          <a:p>
            <a:pPr algn="ctr"/>
            <a:endParaRPr lang="ru-RU" sz="2350" dirty="0" smtClean="0">
              <a:latin typeface="Comic Sans MS" panose="030F0702030302020204" pitchFamily="66" charset="0"/>
            </a:endParaRPr>
          </a:p>
          <a:p>
            <a:r>
              <a:rPr lang="en-US" sz="2350" dirty="0">
                <a:latin typeface="Comic Sans MS" panose="030F0702030302020204" pitchFamily="66" charset="0"/>
              </a:rPr>
              <a:t>http://www.matznanie.ru/xbookM0001/index.html?go=part-052*page.htm</a:t>
            </a:r>
            <a:endParaRPr lang="ru-RU" sz="2350" dirty="0">
              <a:latin typeface="Comic Sans MS" panose="030F0702030302020204" pitchFamily="66" charset="0"/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250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87008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1E3FA8"/>
                </a:solidFill>
                <a:latin typeface="Comic Sans MS" panose="030F0702030302020204" pitchFamily="66" charset="0"/>
              </a:rPr>
              <a:t>Используемая литература</a:t>
            </a:r>
            <a:br>
              <a:rPr lang="ru-RU" sz="3600" dirty="0" smtClean="0">
                <a:solidFill>
                  <a:srgbClr val="1E3FA8"/>
                </a:solidFill>
                <a:latin typeface="Comic Sans MS" panose="030F0702030302020204" pitchFamily="66" charset="0"/>
              </a:rPr>
            </a:br>
            <a:r>
              <a:rPr lang="ru-RU" sz="3600" dirty="0" smtClean="0">
                <a:solidFill>
                  <a:srgbClr val="1E3FA8"/>
                </a:solidFill>
                <a:latin typeface="Comic Sans MS" panose="030F0702030302020204" pitchFamily="66" charset="0"/>
              </a:rPr>
              <a:t>и Интернет-ресурсы</a:t>
            </a:r>
            <a:endParaRPr lang="ru-RU" sz="3600" dirty="0">
              <a:solidFill>
                <a:srgbClr val="1E3FA8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449889"/>
            <a:ext cx="6840760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+mj-lt"/>
              <a:buAutoNum type="arabicPeriod"/>
            </a:pPr>
            <a:r>
              <a:rPr lang="ru-RU" sz="1600" dirty="0">
                <a:latin typeface="Comic Sans MS" panose="030F0702030302020204" pitchFamily="66" charset="0"/>
              </a:rPr>
              <a:t>Мордкович А.Г. Алгебра и начала анализа. 11 класс: </a:t>
            </a:r>
            <a:r>
              <a:rPr lang="ru-RU" sz="1600" dirty="0" smtClean="0">
                <a:latin typeface="Comic Sans MS" panose="030F0702030302020204" pitchFamily="66" charset="0"/>
              </a:rPr>
              <a:t>учебник </a:t>
            </a:r>
            <a:r>
              <a:rPr lang="ru-RU" sz="1600" dirty="0">
                <a:latin typeface="Comic Sans MS" panose="030F0702030302020204" pitchFamily="66" charset="0"/>
              </a:rPr>
              <a:t>для общеобразовательных учреждений (профильный уровень): в 2 ч. — Ч. 1. / А.Г. Мордкович, П.В. Семенов. — М.: Мнемозина, 2007. — 287 с. — Темы № 48—53.</a:t>
            </a:r>
          </a:p>
          <a:p>
            <a:pPr algn="just">
              <a:buFont typeface="+mj-lt"/>
              <a:buAutoNum type="arabicPeriod"/>
            </a:pPr>
            <a:r>
              <a:rPr lang="ru-RU" sz="1600" dirty="0" err="1">
                <a:latin typeface="Comic Sans MS" panose="030F0702030302020204" pitchFamily="66" charset="0"/>
              </a:rPr>
              <a:t>Бунимович</a:t>
            </a:r>
            <a:r>
              <a:rPr lang="ru-RU" sz="1600" dirty="0">
                <a:latin typeface="Comic Sans MS" panose="030F0702030302020204" pitchFamily="66" charset="0"/>
              </a:rPr>
              <a:t> Е.А., </a:t>
            </a:r>
            <a:r>
              <a:rPr lang="ru-RU" sz="1600" dirty="0" smtClean="0">
                <a:latin typeface="Comic Sans MS" panose="030F0702030302020204" pitchFamily="66" charset="0"/>
              </a:rPr>
              <a:t>Булычев. </a:t>
            </a:r>
            <a:r>
              <a:rPr lang="ru-RU" sz="1600" dirty="0">
                <a:latin typeface="Comic Sans MS" panose="030F0702030302020204" pitchFamily="66" charset="0"/>
              </a:rPr>
              <a:t>Основы статистики и вероятность: </a:t>
            </a:r>
            <a:r>
              <a:rPr lang="ru-RU" sz="1600" dirty="0" smtClean="0">
                <a:latin typeface="Comic Sans MS" panose="030F0702030302020204" pitchFamily="66" charset="0"/>
              </a:rPr>
              <a:t>учебное </a:t>
            </a:r>
            <a:r>
              <a:rPr lang="ru-RU" sz="1600" dirty="0">
                <a:latin typeface="Comic Sans MS" panose="030F0702030302020204" pitchFamily="66" charset="0"/>
              </a:rPr>
              <a:t>пособие (5—11 </a:t>
            </a:r>
            <a:r>
              <a:rPr lang="ru-RU" sz="1600" dirty="0" err="1">
                <a:latin typeface="Comic Sans MS" panose="030F0702030302020204" pitchFamily="66" charset="0"/>
              </a:rPr>
              <a:t>кл</a:t>
            </a:r>
            <a:r>
              <a:rPr lang="ru-RU" sz="1600" dirty="0">
                <a:latin typeface="Comic Sans MS" panose="030F0702030302020204" pitchFamily="66" charset="0"/>
              </a:rPr>
              <a:t>.). — М.: Дрофа, </a:t>
            </a:r>
            <a:r>
              <a:rPr lang="ru-RU" sz="1600" dirty="0" smtClean="0">
                <a:latin typeface="Comic Sans MS" panose="030F0702030302020204" pitchFamily="66" charset="0"/>
              </a:rPr>
              <a:t>2011.</a:t>
            </a:r>
            <a:r>
              <a:rPr lang="ru-RU" sz="1600" dirty="0">
                <a:latin typeface="Comic Sans MS" panose="030F0702030302020204" pitchFamily="66" charset="0"/>
              </a:rPr>
              <a:t> — 286с.: ил. — (Темы школьного курса). — Темы № 48—53.</a:t>
            </a:r>
          </a:p>
          <a:p>
            <a:pPr algn="just">
              <a:buFont typeface="+mj-lt"/>
              <a:buAutoNum type="arabicPeriod"/>
            </a:pPr>
            <a:r>
              <a:rPr lang="ru-RU" sz="1600" dirty="0">
                <a:latin typeface="Comic Sans MS" panose="030F0702030302020204" pitchFamily="66" charset="0"/>
              </a:rPr>
              <a:t>Тюрин Ю.Н., Макаров А.А., Высоцкий И.Р., Ященко И.В. Теория вероятностей и статистика. — М.: МЦНМО; ОАО «Московские учебники», </a:t>
            </a:r>
            <a:r>
              <a:rPr lang="ru-RU" sz="1600" dirty="0" smtClean="0">
                <a:latin typeface="Comic Sans MS" panose="030F0702030302020204" pitchFamily="66" charset="0"/>
              </a:rPr>
              <a:t>2010.</a:t>
            </a:r>
            <a:r>
              <a:rPr lang="ru-RU" sz="1600" dirty="0">
                <a:latin typeface="Comic Sans MS" panose="030F0702030302020204" pitchFamily="66" charset="0"/>
              </a:rPr>
              <a:t> — 256 с. — Темы № 48—53</a:t>
            </a:r>
            <a:r>
              <a:rPr lang="ru-RU" sz="1600" dirty="0" smtClean="0">
                <a:latin typeface="Comic Sans MS" panose="030F0702030302020204" pitchFamily="66" charset="0"/>
              </a:rPr>
              <a:t>.</a:t>
            </a:r>
          </a:p>
          <a:p>
            <a:pPr algn="just">
              <a:buFont typeface="+mj-lt"/>
              <a:buAutoNum type="arabicPeriod"/>
            </a:pPr>
            <a:r>
              <a:rPr lang="ru-RU" sz="1600" dirty="0" smtClean="0">
                <a:latin typeface="Comic Sans MS" panose="030F0702030302020204" pitchFamily="66" charset="0"/>
              </a:rPr>
              <a:t>Колягин Ю.М. Алгебра и начала анализа. 11. (профильный уровень). Москва. Мнемозина, 2010.</a:t>
            </a:r>
          </a:p>
          <a:p>
            <a:pPr algn="just">
              <a:buFont typeface="+mj-lt"/>
              <a:buAutoNum type="arabicPeriod"/>
            </a:pPr>
            <a:r>
              <a:rPr lang="ru-RU" sz="1600" dirty="0" err="1" smtClean="0">
                <a:latin typeface="Comic Sans MS" panose="030F0702030302020204" pitchFamily="66" charset="0"/>
              </a:rPr>
              <a:t>Гмурман</a:t>
            </a:r>
            <a:r>
              <a:rPr lang="ru-RU" sz="1600" dirty="0" smtClean="0">
                <a:latin typeface="Comic Sans MS" panose="030F0702030302020204" pitchFamily="66" charset="0"/>
              </a:rPr>
              <a:t> </a:t>
            </a:r>
            <a:r>
              <a:rPr lang="ru-RU" sz="1600" dirty="0">
                <a:latin typeface="Comic Sans MS" panose="030F0702030302020204" pitchFamily="66" charset="0"/>
              </a:rPr>
              <a:t>В.Е. </a:t>
            </a:r>
            <a:r>
              <a:rPr lang="ru-RU" sz="1600" dirty="0" smtClean="0">
                <a:latin typeface="Comic Sans MS" panose="030F0702030302020204" pitchFamily="66" charset="0"/>
              </a:rPr>
              <a:t>Теория </a:t>
            </a:r>
            <a:r>
              <a:rPr lang="ru-RU" sz="1600" dirty="0">
                <a:latin typeface="Comic Sans MS" panose="030F0702030302020204" pitchFamily="66" charset="0"/>
              </a:rPr>
              <a:t>вероятностей и математическая статистика</a:t>
            </a:r>
            <a:r>
              <a:rPr lang="ru-RU" sz="1600" dirty="0" smtClean="0">
                <a:latin typeface="Comic Sans MS" panose="030F0702030302020204" pitchFamily="66" charset="0"/>
              </a:rPr>
              <a:t>.</a:t>
            </a:r>
            <a:r>
              <a:rPr lang="ru-RU" sz="1600" dirty="0">
                <a:latin typeface="Comic Sans MS" panose="030F0702030302020204" pitchFamily="66" charset="0"/>
              </a:rPr>
              <a:t> Издательство: Высшая </a:t>
            </a:r>
            <a:r>
              <a:rPr lang="ru-RU" sz="1600" dirty="0" smtClean="0">
                <a:latin typeface="Comic Sans MS" panose="030F0702030302020204" pitchFamily="66" charset="0"/>
              </a:rPr>
              <a:t>школа, 2011г.</a:t>
            </a:r>
          </a:p>
          <a:p>
            <a:pPr algn="just">
              <a:buFont typeface="+mj-lt"/>
              <a:buAutoNum type="arabicPeriod"/>
            </a:pPr>
            <a:r>
              <a:rPr lang="en-US" sz="1600" dirty="0">
                <a:latin typeface="Comic Sans MS" panose="030F0702030302020204" pitchFamily="66" charset="0"/>
              </a:rPr>
              <a:t>http://</a:t>
            </a:r>
            <a:r>
              <a:rPr lang="en-US" sz="1600" dirty="0" smtClean="0">
                <a:latin typeface="Comic Sans MS" panose="030F0702030302020204" pitchFamily="66" charset="0"/>
              </a:rPr>
              <a:t>www.pandia.ru/text/78/307/66119.php</a:t>
            </a:r>
            <a:endParaRPr lang="ru-RU" sz="1600" dirty="0" smtClean="0">
              <a:latin typeface="Comic Sans MS" panose="030F0702030302020204" pitchFamily="66" charset="0"/>
            </a:endParaRPr>
          </a:p>
          <a:p>
            <a:pPr algn="just">
              <a:buFont typeface="+mj-lt"/>
              <a:buAutoNum type="arabicPeriod"/>
            </a:pPr>
            <a:r>
              <a:rPr lang="en-US" sz="1600" dirty="0" smtClean="0">
                <a:latin typeface="Comic Sans MS" panose="030F0702030302020204" pitchFamily="66" charset="0"/>
              </a:rPr>
              <a:t>http</a:t>
            </a:r>
            <a:r>
              <a:rPr lang="en-US" sz="1600" dirty="0">
                <a:latin typeface="Comic Sans MS" panose="030F0702030302020204" pitchFamily="66" charset="0"/>
              </a:rPr>
              <a:t>://egemaximum.ru/zadaniya-5-teoriya-veroyatnosti/#</a:t>
            </a:r>
            <a:r>
              <a:rPr lang="en-US" sz="1600" dirty="0" smtClean="0">
                <a:latin typeface="Comic Sans MS" panose="030F0702030302020204" pitchFamily="66" charset="0"/>
              </a:rPr>
              <a:t>more-8302</a:t>
            </a:r>
            <a:endParaRPr lang="ru-RU" sz="1600" dirty="0">
              <a:latin typeface="Comic Sans MS" panose="030F0702030302020204" pitchFamily="66" charset="0"/>
            </a:endParaRPr>
          </a:p>
          <a:p>
            <a:pPr algn="just">
              <a:buFont typeface="+mj-lt"/>
              <a:buAutoNum type="arabicPeriod"/>
            </a:pPr>
            <a:r>
              <a:rPr lang="en-US" sz="1600" dirty="0">
                <a:latin typeface="Comic Sans MS" panose="030F0702030302020204" pitchFamily="66" charset="0"/>
              </a:rPr>
              <a:t>http://www.matznanie.ru/xbookM0001/index.html?go=part-052*page.htm</a:t>
            </a:r>
            <a:endParaRPr lang="ru-RU" sz="1600" dirty="0">
              <a:latin typeface="Comic Sans MS" panose="030F0702030302020204" pitchFamily="66" charset="0"/>
            </a:endParaRPr>
          </a:p>
          <a:p>
            <a:pPr algn="just">
              <a:buFont typeface="+mj-lt"/>
              <a:buAutoNum type="arabicPeriod"/>
            </a:pPr>
            <a:endParaRPr lang="ru-RU" sz="1200" dirty="0" smtClean="0">
              <a:latin typeface="Comic Sans MS" panose="030F0702030302020204" pitchFamily="66" charset="0"/>
            </a:endParaRPr>
          </a:p>
          <a:p>
            <a:pPr algn="just">
              <a:buFont typeface="+mj-lt"/>
              <a:buAutoNum type="arabicPeriod"/>
            </a:pPr>
            <a:endParaRPr lang="ru-RU" sz="1200" dirty="0">
              <a:latin typeface="Comic Sans MS" panose="030F0702030302020204" pitchFamily="66" charset="0"/>
            </a:endParaRPr>
          </a:p>
          <a:p>
            <a:pPr>
              <a:buFont typeface="+mj-lt"/>
              <a:buAutoNum type="arabicPeriod"/>
            </a:pPr>
            <a:endParaRPr lang="ru-RU" b="0" i="0" dirty="0">
              <a:solidFill>
                <a:srgbClr val="58677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19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1556792"/>
            <a:ext cx="4896544" cy="151703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СПАСИБО </a:t>
            </a:r>
            <a: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  <a:t>ЗА </a:t>
            </a:r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ВНИМАНИЕ!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30" y="476672"/>
            <a:ext cx="2121024" cy="28262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668" y="3573016"/>
            <a:ext cx="2702396" cy="249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37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4"/>
          <p:cNvSpPr>
            <a:spLocks noGrp="1"/>
          </p:cNvSpPr>
          <p:nvPr>
            <p:ph type="body" sz="half" idx="4294967295"/>
          </p:nvPr>
        </p:nvSpPr>
        <p:spPr>
          <a:xfrm>
            <a:off x="107504" y="260648"/>
            <a:ext cx="7056784" cy="3024336"/>
          </a:xfrm>
        </p:spPr>
        <p:txBody>
          <a:bodyPr>
            <a:no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2350" dirty="0">
                <a:latin typeface="Comic Sans MS" panose="030F0702030302020204" pitchFamily="66" charset="0"/>
              </a:rPr>
              <a:t>Математическая статистика возникла в 17 веке и развивалась параллельно с теорией вероятностей. Дальнейшее развитие математической статистики (вторая половина 19 начало 20-ых веков) обязано в первую очередь, П.Л. Чебышеву, А.А. Маркову,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2350" dirty="0">
                <a:latin typeface="Comic Sans MS" panose="030F0702030302020204" pitchFamily="66" charset="0"/>
              </a:rPr>
              <a:t>  А.М. Ляпунову, К. Гауссу, А. </a:t>
            </a:r>
            <a:r>
              <a:rPr lang="ru-RU" altLang="ru-RU" sz="2350" dirty="0" err="1">
                <a:latin typeface="Comic Sans MS" panose="030F0702030302020204" pitchFamily="66" charset="0"/>
              </a:rPr>
              <a:t>Кетле</a:t>
            </a:r>
            <a:r>
              <a:rPr lang="ru-RU" altLang="ru-RU" sz="2350" dirty="0">
                <a:latin typeface="Comic Sans MS" panose="030F0702030302020204" pitchFamily="66" charset="0"/>
              </a:rPr>
              <a:t>, </a:t>
            </a:r>
            <a:r>
              <a:rPr lang="ru-RU" altLang="ru-RU" sz="2350" dirty="0" err="1" smtClean="0">
                <a:latin typeface="Comic Sans MS" panose="030F0702030302020204" pitchFamily="66" charset="0"/>
              </a:rPr>
              <a:t>Ф.Гальтону</a:t>
            </a:r>
            <a:endParaRPr lang="ru-RU" altLang="ru-RU" sz="2350" dirty="0" smtClean="0">
              <a:latin typeface="Comic Sans MS" panose="030F0702030302020204" pitchFamily="66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2350" dirty="0" smtClean="0">
                <a:latin typeface="Comic Sans MS" panose="030F0702030302020204" pitchFamily="66" charset="0"/>
              </a:rPr>
              <a:t>К. Пирсону</a:t>
            </a:r>
            <a:endParaRPr lang="ru-RU" altLang="ru-RU" sz="2350" dirty="0">
              <a:latin typeface="Comic Sans MS" panose="030F0702030302020204" pitchFamily="66" charset="0"/>
            </a:endParaRPr>
          </a:p>
        </p:txBody>
      </p:sp>
      <p:pic>
        <p:nvPicPr>
          <p:cNvPr id="11269" name="Picture 7" descr="image00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 bwMode="auto">
          <a:xfrm>
            <a:off x="2339752" y="3645024"/>
            <a:ext cx="3672408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628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4"/>
          <p:cNvSpPr>
            <a:spLocks noGrp="1"/>
          </p:cNvSpPr>
          <p:nvPr>
            <p:ph type="body" sz="half" idx="4294967295"/>
          </p:nvPr>
        </p:nvSpPr>
        <p:spPr>
          <a:xfrm>
            <a:off x="251520" y="332656"/>
            <a:ext cx="6984776" cy="3528391"/>
          </a:xfrm>
        </p:spPr>
        <p:txBody>
          <a:bodyPr>
            <a:no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2350" dirty="0" smtClean="0">
                <a:latin typeface="Comic Sans MS" panose="030F0702030302020204" pitchFamily="66" charset="0"/>
              </a:rPr>
              <a:t>В 20 –ом  веке наиболее существенный вклад в математическую статистику был сделан советскими учёными (А.Н. Колмогоровым, В.И. Романовским, Е.Е. Слуцким, Н.В. Смирновым, Б.В. Гнеденко), 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2350" dirty="0" smtClean="0">
                <a:latin typeface="Comic Sans MS" panose="030F0702030302020204" pitchFamily="66" charset="0"/>
              </a:rPr>
              <a:t>  а также английскими учёными (Стъюдентом, 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2350" dirty="0" smtClean="0">
                <a:latin typeface="Comic Sans MS" panose="030F0702030302020204" pitchFamily="66" charset="0"/>
              </a:rPr>
              <a:t>Р. Фишером, Э. Пурсоном) и американскими учёными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2350" dirty="0" smtClean="0">
                <a:latin typeface="Comic Sans MS" panose="030F0702030302020204" pitchFamily="66" charset="0"/>
              </a:rPr>
              <a:t> (Ю. Нейманом, А. Вальдом) </a:t>
            </a:r>
            <a:endParaRPr lang="ru-RU" altLang="ru-RU" sz="2350" dirty="0">
              <a:latin typeface="Comic Sans MS" panose="030F0702030302020204" pitchFamily="66" charset="0"/>
            </a:endParaRPr>
          </a:p>
        </p:txBody>
      </p:sp>
      <p:pic>
        <p:nvPicPr>
          <p:cNvPr id="12293" name="Picture 7" descr="88702772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9" r="7023" b="426"/>
          <a:stretch/>
        </p:blipFill>
        <p:spPr bwMode="auto">
          <a:xfrm>
            <a:off x="3275856" y="3861048"/>
            <a:ext cx="1872208" cy="26712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22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/>
          </p:cNvSpPr>
          <p:nvPr/>
        </p:nvSpPr>
        <p:spPr>
          <a:xfrm>
            <a:off x="317822" y="404664"/>
            <a:ext cx="6990482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dirty="0" smtClean="0">
                <a:solidFill>
                  <a:srgbClr val="1D1DA3"/>
                </a:solidFill>
                <a:latin typeface="Comic Sans MS" panose="030F0702030302020204" pitchFamily="66" charset="0"/>
              </a:rPr>
              <a:t>Тест </a:t>
            </a:r>
          </a:p>
          <a:p>
            <a:r>
              <a:rPr lang="ru-RU" altLang="ru-RU" dirty="0" smtClean="0">
                <a:solidFill>
                  <a:srgbClr val="1D1DA3"/>
                </a:solidFill>
                <a:latin typeface="Comic Sans MS" panose="030F0702030302020204" pitchFamily="66" charset="0"/>
              </a:rPr>
              <a:t>«Основные характеристики числового ряда»</a:t>
            </a:r>
            <a:endParaRPr lang="ru-RU" altLang="ru-RU" dirty="0">
              <a:solidFill>
                <a:srgbClr val="1D1DA3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2276872"/>
            <a:ext cx="7056784" cy="2454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50" dirty="0" smtClean="0">
                <a:latin typeface="Comic Sans MS" panose="030F0702030302020204" pitchFamily="66" charset="0"/>
              </a:rPr>
              <a:t>Пройти тест по соответствующей теме вы можете по адресу:</a:t>
            </a:r>
          </a:p>
          <a:p>
            <a:pPr algn="ctr"/>
            <a:endParaRPr lang="ru-RU" sz="2350" dirty="0" smtClean="0">
              <a:latin typeface="Comic Sans MS" panose="030F0702030302020204" pitchFamily="66" charset="0"/>
            </a:endParaRPr>
          </a:p>
          <a:p>
            <a:r>
              <a:rPr lang="en-US" sz="2350" dirty="0">
                <a:latin typeface="Comic Sans MS" panose="030F0702030302020204" pitchFamily="66" charset="0"/>
              </a:rPr>
              <a:t>http://www.matznanie.ru/xbookM0001/index.html?go=part-052*page.htm</a:t>
            </a:r>
            <a:endParaRPr lang="ru-RU" sz="2350" dirty="0">
              <a:latin typeface="Comic Sans MS" panose="030F0702030302020204" pitchFamily="66" charset="0"/>
            </a:endParaRP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Grp="1"/>
          </p:cNvSpPr>
          <p:nvPr>
            <p:ph type="body" idx="4294967295"/>
          </p:nvPr>
        </p:nvSpPr>
        <p:spPr>
          <a:xfrm>
            <a:off x="539552" y="620688"/>
            <a:ext cx="6624736" cy="4941293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ru-RU" altLang="ru-RU" sz="5200" b="1" dirty="0">
                <a:solidFill>
                  <a:srgbClr val="1D1DA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КОМБИНАТОРИКА</a:t>
            </a: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ru-RU" altLang="ru-RU" sz="3000" b="1" dirty="0">
                <a:solidFill>
                  <a:srgbClr val="000000"/>
                </a:solidFill>
              </a:rPr>
              <a:t>  </a:t>
            </a:r>
            <a:endParaRPr lang="ru-RU" altLang="ru-RU" sz="3000" b="1" dirty="0" smtClean="0">
              <a:solidFill>
                <a:srgbClr val="000000"/>
              </a:solidFill>
            </a:endParaRP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ru-RU" altLang="ru-RU" sz="4050" dirty="0" smtClean="0">
                <a:latin typeface="Comic Sans MS" panose="030F0702030302020204" pitchFamily="66" charset="0"/>
              </a:rPr>
              <a:t>это </a:t>
            </a:r>
            <a:r>
              <a:rPr lang="ru-RU" altLang="ru-RU" sz="4050" dirty="0">
                <a:latin typeface="Comic Sans MS" panose="030F0702030302020204" pitchFamily="66" charset="0"/>
              </a:rPr>
              <a:t>раздел математики, в котором изучаются вопросы о том, сколько различных комбинаций, подчиненных тем или иным условиям, можно составить из заданных </a:t>
            </a:r>
            <a:r>
              <a:rPr lang="ru-RU" altLang="ru-RU" sz="4050" dirty="0" smtClean="0">
                <a:latin typeface="Comic Sans MS" panose="030F0702030302020204" pitchFamily="66" charset="0"/>
              </a:rPr>
              <a:t>объектов</a:t>
            </a:r>
            <a:endParaRPr lang="ru-RU" altLang="ru-RU" sz="4050" dirty="0">
              <a:latin typeface="Comic Sans MS" panose="030F0702030302020204" pitchFamily="66" charset="0"/>
            </a:endParaRP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ru-RU" altLang="ru-RU" sz="6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150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1" name="Rectangle 5"/>
          <p:cNvSpPr>
            <a:spLocks noGrp="1"/>
          </p:cNvSpPr>
          <p:nvPr>
            <p:ph type="body" sz="half" idx="4294967295"/>
          </p:nvPr>
        </p:nvSpPr>
        <p:spPr>
          <a:xfrm>
            <a:off x="395536" y="260648"/>
            <a:ext cx="6912768" cy="2448272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235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Термин «комбинаторика» был введён в математический обиход  немецким философом, математиком </a:t>
            </a:r>
            <a:r>
              <a:rPr lang="ru-RU" altLang="ru-RU" sz="235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Лейбницем</a:t>
            </a:r>
            <a:r>
              <a:rPr lang="ru-RU" altLang="ru-RU" sz="235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, который в 1666 году опубликовал свой труд «Рассуждения о комбинаторном искусстве</a:t>
            </a:r>
            <a:r>
              <a:rPr lang="ru-RU" altLang="ru-RU" sz="235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»</a:t>
            </a:r>
            <a:endParaRPr lang="ru-RU" altLang="ru-RU" sz="2350" dirty="0"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3316" name="Picture 2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3768" y="2675046"/>
            <a:ext cx="3286461" cy="3481586"/>
          </a:xfrm>
          <a:ln w="3175">
            <a:solidFill>
              <a:schemeClr val="tx1"/>
            </a:solidFill>
          </a:ln>
        </p:spPr>
      </p:pic>
      <p:sp>
        <p:nvSpPr>
          <p:cNvPr id="13317" name="Rectangle 8"/>
          <p:cNvSpPr>
            <a:spLocks noChangeArrowheads="1"/>
          </p:cNvSpPr>
          <p:nvPr/>
        </p:nvSpPr>
        <p:spPr bwMode="auto">
          <a:xfrm>
            <a:off x="2689521" y="6237312"/>
            <a:ext cx="2874954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350" b="1" i="1" dirty="0">
                <a:solidFill>
                  <a:schemeClr val="hlink"/>
                </a:solidFill>
              </a:rPr>
              <a:t>Готфрид Вильгельм Лейбниц </a:t>
            </a:r>
          </a:p>
        </p:txBody>
      </p:sp>
    </p:spTree>
    <p:extLst>
      <p:ext uri="{BB962C8B-B14F-4D97-AF65-F5344CB8AC3E}">
        <p14:creationId xmlns:p14="http://schemas.microsoft.com/office/powerpoint/2010/main" val="174769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/>
          </p:cNvSpPr>
          <p:nvPr>
            <p:ph type="body" idx="4294967295"/>
          </p:nvPr>
        </p:nvSpPr>
        <p:spPr>
          <a:xfrm>
            <a:off x="361950" y="764704"/>
            <a:ext cx="7018362" cy="5328592"/>
          </a:xfrm>
        </p:spPr>
        <p:txBody>
          <a:bodyPr>
            <a:noAutofit/>
          </a:bodyPr>
          <a:lstStyle/>
          <a:p>
            <a:pPr marL="0" indent="0" algn="ctr" eaLnBrk="1" hangingPunct="1">
              <a:buNone/>
            </a:pPr>
            <a:r>
              <a:rPr lang="ru-RU" altLang="ru-RU" sz="2350" dirty="0">
                <a:latin typeface="Comic Sans MS" panose="030F0702030302020204" pitchFamily="66" charset="0"/>
              </a:rPr>
              <a:t>С комбинаторными задачами люди столкнулись  и в глубокой древности. </a:t>
            </a:r>
          </a:p>
          <a:p>
            <a:pPr marL="0" indent="0" algn="ctr" eaLnBrk="1" hangingPunct="1">
              <a:buNone/>
            </a:pPr>
            <a:r>
              <a:rPr lang="ru-RU" altLang="ru-RU" sz="2350" dirty="0">
                <a:latin typeface="Comic Sans MS" panose="030F0702030302020204" pitchFamily="66" charset="0"/>
              </a:rPr>
              <a:t>В Древнем Китае увлекались составлением магических квадратов. </a:t>
            </a:r>
            <a:endParaRPr lang="ru-RU" altLang="ru-RU" sz="2350" dirty="0" smtClean="0">
              <a:latin typeface="Comic Sans MS" panose="030F0702030302020204" pitchFamily="66" charset="0"/>
            </a:endParaRPr>
          </a:p>
          <a:p>
            <a:pPr marL="0" indent="0" algn="ctr" eaLnBrk="1" hangingPunct="1">
              <a:buNone/>
            </a:pPr>
            <a:r>
              <a:rPr lang="ru-RU" altLang="ru-RU" sz="2350" dirty="0" smtClean="0">
                <a:latin typeface="Comic Sans MS" panose="030F0702030302020204" pitchFamily="66" charset="0"/>
              </a:rPr>
              <a:t>В </a:t>
            </a:r>
            <a:r>
              <a:rPr lang="ru-RU" altLang="ru-RU" sz="2350" dirty="0">
                <a:latin typeface="Comic Sans MS" panose="030F0702030302020204" pitchFamily="66" charset="0"/>
              </a:rPr>
              <a:t>Древней Греции занимались теорией фигурных чисел.</a:t>
            </a:r>
          </a:p>
          <a:p>
            <a:pPr marL="0" indent="0" algn="ctr" eaLnBrk="1" hangingPunct="1">
              <a:buNone/>
            </a:pPr>
            <a:r>
              <a:rPr lang="ru-RU" altLang="ru-RU" sz="2350" dirty="0">
                <a:latin typeface="Comic Sans MS" panose="030F0702030302020204" pitchFamily="66" charset="0"/>
              </a:rPr>
              <a:t> Комбинаторные задачи возникли и в связи с такими играми, как шашки, шахматы, домино, карты, кости и т.д.</a:t>
            </a:r>
          </a:p>
          <a:p>
            <a:pPr marL="0" indent="0" algn="ctr" eaLnBrk="1" hangingPunct="1">
              <a:buNone/>
            </a:pPr>
            <a:r>
              <a:rPr lang="ru-RU" altLang="ru-RU" sz="2350" dirty="0">
                <a:latin typeface="Comic Sans MS" panose="030F0702030302020204" pitchFamily="66" charset="0"/>
              </a:rPr>
              <a:t> Комбинаторика становится наукой </a:t>
            </a:r>
            <a:endParaRPr lang="ru-RU" altLang="ru-RU" sz="2350" dirty="0" smtClean="0">
              <a:latin typeface="Comic Sans MS" panose="030F0702030302020204" pitchFamily="66" charset="0"/>
            </a:endParaRPr>
          </a:p>
          <a:p>
            <a:pPr marL="0" indent="0" algn="ctr" eaLnBrk="1" hangingPunct="1">
              <a:buNone/>
            </a:pPr>
            <a:r>
              <a:rPr lang="ru-RU" altLang="ru-RU" sz="2350" dirty="0" smtClean="0">
                <a:latin typeface="Comic Sans MS" panose="030F0702030302020204" pitchFamily="66" charset="0"/>
              </a:rPr>
              <a:t>лишь </a:t>
            </a:r>
            <a:r>
              <a:rPr lang="ru-RU" altLang="ru-RU" sz="2350" dirty="0">
                <a:latin typeface="Comic Sans MS" panose="030F0702030302020204" pitchFamily="66" charset="0"/>
              </a:rPr>
              <a:t>в 18 в. – </a:t>
            </a:r>
          </a:p>
          <a:p>
            <a:pPr marL="0" indent="0" algn="ctr" eaLnBrk="1" hangingPunct="1">
              <a:buNone/>
            </a:pPr>
            <a:r>
              <a:rPr lang="ru-RU" altLang="ru-RU" sz="2350" dirty="0">
                <a:latin typeface="Comic Sans MS" panose="030F0702030302020204" pitchFamily="66" charset="0"/>
              </a:rPr>
              <a:t> в период, когда возникла теория </a:t>
            </a:r>
            <a:r>
              <a:rPr lang="ru-RU" altLang="ru-RU" sz="2350" dirty="0" smtClean="0">
                <a:latin typeface="Comic Sans MS" panose="030F0702030302020204" pitchFamily="66" charset="0"/>
              </a:rPr>
              <a:t>вероятности</a:t>
            </a:r>
            <a:endParaRPr lang="ru-RU" altLang="ru-RU" sz="235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67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2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6092"/>
      </a:hlink>
      <a:folHlink>
        <a:srgbClr val="24406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744</TotalTime>
  <Words>1188</Words>
  <Application>Microsoft Office PowerPoint</Application>
  <PresentationFormat>Экран (4:3)</PresentationFormat>
  <Paragraphs>167</Paragraphs>
  <Slides>35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35</vt:i4>
      </vt:variant>
    </vt:vector>
  </HeadingPairs>
  <TitlesOfParts>
    <vt:vector size="44" baseType="lpstr">
      <vt:lpstr>宋体</vt:lpstr>
      <vt:lpstr>Arial</vt:lpstr>
      <vt:lpstr>Calibri</vt:lpstr>
      <vt:lpstr>Cambria Math</vt:lpstr>
      <vt:lpstr>Comic Sans MS</vt:lpstr>
      <vt:lpstr>Wingdings</vt:lpstr>
      <vt:lpstr>Тема Office</vt:lpstr>
      <vt:lpstr>Уравнение</vt:lpstr>
      <vt:lpstr>Формула</vt:lpstr>
      <vt:lpstr>Презентация PowerPoint</vt:lpstr>
      <vt:lpstr> СТАТИСТИКА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Применение комбинаторики в реальной жизни</vt:lpstr>
      <vt:lpstr>Презентация PowerPoint</vt:lpstr>
      <vt:lpstr> Основные понятия комбинаторики </vt:lpstr>
      <vt:lpstr>Вспомним</vt:lpstr>
      <vt:lpstr>Определение</vt:lpstr>
      <vt:lpstr>Сколькими способами 4 человека смогут разместиться на четырехместной скамейке?</vt:lpstr>
      <vt:lpstr>Определение</vt:lpstr>
      <vt:lpstr>Сколькими способами можно выбрать 2 учеников из 30 для дежурства в столовой? </vt:lpstr>
      <vt:lpstr>Определение</vt:lpstr>
      <vt:lpstr> Вычислить   </vt:lpstr>
      <vt:lpstr>Презентация PowerPoint</vt:lpstr>
      <vt:lpstr>Презентация PowerPoint</vt:lpstr>
      <vt:lpstr> Треугольник Паскаля </vt:lpstr>
      <vt:lpstr>Правило Паскаля</vt:lpstr>
      <vt:lpstr> ТЕОРИЯ ВЕРОЯТНОСТЕЙ </vt:lpstr>
      <vt:lpstr> Блез Паскаль </vt:lpstr>
      <vt:lpstr>Презентация PowerPoint</vt:lpstr>
      <vt:lpstr>Вероятность вычисляется по формуле:</vt:lpstr>
      <vt:lpstr>Алгоритм нахождения вероятности случайного события</vt:lpstr>
      <vt:lpstr>Найти вероятность того, что при одном бросании игрального кубика выпадет:  а) пять очков; б) четное число очков;    в) число, большее четырёх; г) число, не кратное 3. </vt:lpstr>
      <vt:lpstr>Виды событий</vt:lpstr>
      <vt:lpstr>Запомним</vt:lpstr>
      <vt:lpstr>Правило умножения</vt:lpstr>
      <vt:lpstr>Презентация PowerPoint</vt:lpstr>
      <vt:lpstr>Используемая литература и Интернет-ресурсы</vt:lpstr>
      <vt:lpstr> СПАСИБО ЗА ВНИМАНИЕ!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Лариса</cp:lastModifiedBy>
  <cp:revision>46</cp:revision>
  <dcterms:created xsi:type="dcterms:W3CDTF">2014-07-09T08:33:20Z</dcterms:created>
  <dcterms:modified xsi:type="dcterms:W3CDTF">2016-03-21T03:15:58Z</dcterms:modified>
</cp:coreProperties>
</file>