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93" r:id="rId7"/>
    <p:sldMasterId id="2147483806" r:id="rId8"/>
    <p:sldMasterId id="2147483832" r:id="rId9"/>
    <p:sldMasterId id="2147483845" r:id="rId10"/>
    <p:sldMasterId id="2147483858" r:id="rId11"/>
    <p:sldMasterId id="2147483871" r:id="rId12"/>
    <p:sldMasterId id="2147483884" r:id="rId13"/>
    <p:sldMasterId id="2147483909" r:id="rId14"/>
    <p:sldMasterId id="2147483922" r:id="rId15"/>
    <p:sldMasterId id="2147483936" r:id="rId16"/>
    <p:sldMasterId id="2147483948" r:id="rId17"/>
    <p:sldMasterId id="2147483960" r:id="rId18"/>
    <p:sldMasterId id="2147483965" r:id="rId19"/>
    <p:sldMasterId id="2147483977" r:id="rId20"/>
    <p:sldMasterId id="2147483989" r:id="rId21"/>
    <p:sldMasterId id="2147484001" r:id="rId22"/>
    <p:sldMasterId id="2147484013" r:id="rId23"/>
    <p:sldMasterId id="2147484025" r:id="rId24"/>
  </p:sldMasterIdLst>
  <p:notesMasterIdLst>
    <p:notesMasterId r:id="rId61"/>
  </p:notesMasterIdLst>
  <p:sldIdLst>
    <p:sldId id="296" r:id="rId25"/>
    <p:sldId id="298" r:id="rId26"/>
    <p:sldId id="284" r:id="rId27"/>
    <p:sldId id="278" r:id="rId28"/>
    <p:sldId id="283" r:id="rId29"/>
    <p:sldId id="268" r:id="rId30"/>
    <p:sldId id="281" r:id="rId31"/>
    <p:sldId id="280" r:id="rId32"/>
    <p:sldId id="292" r:id="rId33"/>
    <p:sldId id="286" r:id="rId34"/>
    <p:sldId id="257" r:id="rId35"/>
    <p:sldId id="269" r:id="rId36"/>
    <p:sldId id="287" r:id="rId37"/>
    <p:sldId id="294" r:id="rId38"/>
    <p:sldId id="258" r:id="rId39"/>
    <p:sldId id="289" r:id="rId40"/>
    <p:sldId id="288" r:id="rId41"/>
    <p:sldId id="300" r:id="rId42"/>
    <p:sldId id="301" r:id="rId43"/>
    <p:sldId id="302" r:id="rId44"/>
    <p:sldId id="303" r:id="rId45"/>
    <p:sldId id="304" r:id="rId46"/>
    <p:sldId id="285" r:id="rId47"/>
    <p:sldId id="261" r:id="rId48"/>
    <p:sldId id="262" r:id="rId49"/>
    <p:sldId id="263" r:id="rId50"/>
    <p:sldId id="282" r:id="rId51"/>
    <p:sldId id="271" r:id="rId52"/>
    <p:sldId id="273" r:id="rId53"/>
    <p:sldId id="272" r:id="rId54"/>
    <p:sldId id="290" r:id="rId55"/>
    <p:sldId id="293" r:id="rId56"/>
    <p:sldId id="295" r:id="rId57"/>
    <p:sldId id="275" r:id="rId58"/>
    <p:sldId id="297" r:id="rId59"/>
    <p:sldId id="305" r:id="rId6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4FAC62-3357-4768-871C-DFCA4F214F6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EF428DD-212A-4E5A-8AC0-F4A15589C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4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44529E8-14C6-459B-8558-4BB995AA7F9A}" type="slidenum">
              <a:rPr lang="ru-RU" altLang="ru-RU" smtClean="0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1282D0-5122-480C-9591-0BA7EA0585C5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333333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5143BA66-C8E9-4F19-BF0D-FA88BC91B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5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6F03-F9F0-4EBF-A42F-008CC6CEA5FC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21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9C94-D3A4-48D0-91A1-80371CFCA3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6589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D8DB-0BE7-4ADA-AC8D-CFFDB6177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7841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7A98-8F70-4A1F-9223-36D103DB2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0680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43A-E554-4776-BF33-C42D8E55A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6185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BCBC-7269-42E2-8468-A73E453B1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536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6E0A-0B18-41BB-833D-9F02B8946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05135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FFAD-4EEC-4ACB-A210-F1780C995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62810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62B9-B36F-407C-940A-7B7B00A0BB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55278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520C-A68D-4BF5-BDD2-A86D9A471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43499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C336-721D-4562-9CB9-0B4B27960D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137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A5FD7-262A-4B38-B8BF-E4C7289B68CE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22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D162-6829-4E88-BD30-8A00F5C6C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8443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C02D-1307-44D0-9DEF-CA1407505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79216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9C94-D3A4-48D0-91A1-80371CFCA3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37293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D8DB-0BE7-4ADA-AC8D-CFFDB6177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88300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7A98-8F70-4A1F-9223-36D103DB2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0751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43A-E554-4776-BF33-C42D8E55A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24373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BCBC-7269-42E2-8468-A73E453B1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706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6E0A-0B18-41BB-833D-9F02B8946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9704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FFAD-4EEC-4ACB-A210-F1780C995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0755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62B9-B36F-407C-940A-7B7B00A0BB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688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333333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5143BA66-C8E9-4F19-BF0D-FA88BC91B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602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520C-A68D-4BF5-BDD2-A86D9A471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6901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C336-721D-4562-9CB9-0B4B27960D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10316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D162-6829-4E88-BD30-8A00F5C6C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979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C02D-1307-44D0-9DEF-CA1407505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8291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9C94-D3A4-48D0-91A1-80371CFCA3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6541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D8DB-0BE7-4ADA-AC8D-CFFDB6177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1974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7A98-8F70-4A1F-9223-36D103DB2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4999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43A-E554-4776-BF33-C42D8E55A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2681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BCBC-7269-42E2-8468-A73E453B1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6990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6E0A-0B18-41BB-833D-9F02B8946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503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A111-24B8-48E8-8B78-9E94916B3068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518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FFAD-4EEC-4ACB-A210-F1780C995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37221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62B9-B36F-407C-940A-7B7B00A0BB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2851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520C-A68D-4BF5-BDD2-A86D9A471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63011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C336-721D-4562-9CB9-0B4B27960D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16256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D162-6829-4E88-BD30-8A00F5C6C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7811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C02D-1307-44D0-9DEF-CA1407505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54306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9C94-D3A4-48D0-91A1-80371CFCA3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630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D8DB-0BE7-4ADA-AC8D-CFFDB6177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29282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7A98-8F70-4A1F-9223-36D103DB2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39852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506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9937-9A1C-4808-81B8-4CDD1B0C5F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7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6E3C-5EC8-4F5E-95CE-D379C2F727A6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802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AA76-3516-4FDC-A46B-38C4B2B189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5864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8174-F67D-4532-B84C-949C09185E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21894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CF3C-7286-4CBF-BBF3-D00C81895E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75705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24D5-4D99-419E-8777-7D120A6DF3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7349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C246-F0BE-4D21-B2C2-F0E850B280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13658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AF0F-CCF8-48CE-B8E2-680ED622D9E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71758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7908-5E30-46B2-8D2A-80934B9E14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96581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0789-7D15-48F0-AA19-C5BA10AB31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70614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1A2E-9162-40D1-B35F-742631262D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86425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73CBA-B1B6-46E3-A5A5-0865E6A905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576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CB41-D646-4F6B-840F-20AB4CC3C002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133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2C8954-BDF1-4064-BCC3-4CB6638DA65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1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603BB-6EAE-4481-A99E-918FCDAADF1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661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1D598-B350-43CE-A31F-54DA10398C1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891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04C4-C7F5-47B4-85B2-61660944515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94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5C299-34B5-47FF-A771-8EF941C62BC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67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3AFBD-3F02-479C-82F4-ACC45AEABF1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018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FECB-851D-4F07-9A0A-80463825DC8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084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2FDB-D201-4848-87E4-0960593AB6D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951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558A8-D69C-40FF-A97B-2F027968952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D2C9-D429-447A-ABD9-05E61E198DB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1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951E-1C0B-4FBE-8BA1-E0DE21A8593C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33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0544-42AA-4477-A70F-8085D1ED52A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008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8D1244-F46A-4D9A-A6A2-0516878598F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213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736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13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410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010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30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230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817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1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20D0-8457-4EC2-969E-6A70BC4CFB87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79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605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239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854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88563E-52EB-4575-9F15-5238B4B19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975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E902-E39F-4FAC-8824-F6BE2E406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1159"/>
      </p:ext>
    </p:extLst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F738-3CD4-485D-82EB-28ADE43CD6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68219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E2C3-53A0-459C-964D-E90F718441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23939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7711-BC56-42DD-8945-F00A5176E9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98616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FD75-2109-4ECC-85B0-7B0C814E1A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36953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3482-1065-4044-8D40-0C4E075AE0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376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0D16-F566-4556-A593-E315D3CCD50D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284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1C81-5195-4688-AC74-E15E78C7FC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45420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E4F09-8E4E-4D28-A20A-FCDECB336E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2574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4FE1-5CD7-4155-86E0-E98DA9D35B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4186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8250-6128-4A55-826E-D4052E61AA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78544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137A-7911-40A4-8763-CFE5D745FE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21971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28E0-00C5-4336-9191-AA68480E37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75198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333333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69C0CD86-21CF-4CB4-965E-A178B9AB5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217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EB0D-DE3E-4D0B-8A45-16098928BD6E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52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AE51-0B0E-4AF8-886D-8500DB2072AA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85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E340-8C32-4BFF-8CCA-4918A9D8336A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83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B2994-810E-46F3-90F7-92C00FBB5DD9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023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66C1-A3A2-48E3-876F-1EA317CDB26C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610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1B67-6A44-4261-9FE1-6341CE962E0F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987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A34D-18CC-44D9-8702-B24023BA08E8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578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3C70-8707-48B1-9953-C660761B6662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17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43C8-9716-4F58-9B40-689A407023D4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03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06AE-E22A-4548-840E-B328578646C0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6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9FF2-EBFF-44C5-9B94-19A2870FFDC9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979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679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 descr="2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082" y="5072082"/>
            <a:ext cx="1785918" cy="17859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308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033954"/>
            <a:ext cx="2000232" cy="1824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A111-24B8-48E8-8B78-9E94916B3068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8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280A-D12E-4482-8584-AB1C83331B44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342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12" y="5000612"/>
            <a:ext cx="1857388" cy="1857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56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70614"/>
      </p:ext>
    </p:extLst>
  </p:cSld>
  <p:clrMapOvr>
    <a:masterClrMapping/>
  </p:clrMapOvr>
  <p:transition spd="slow" advTm="10000">
    <p:wheel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07324"/>
      </p:ext>
    </p:extLst>
  </p:cSld>
  <p:clrMapOvr>
    <a:masterClrMapping/>
  </p:clrMapOvr>
  <p:transition spd="slow" advTm="10000">
    <p:wheel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5418"/>
      </p:ext>
    </p:extLst>
  </p:cSld>
  <p:clrMapOvr>
    <a:masterClrMapping/>
  </p:clrMapOvr>
  <p:transition spd="slow" advTm="10000">
    <p:wheel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21276"/>
      </p:ext>
    </p:extLst>
  </p:cSld>
  <p:clrMapOvr>
    <a:masterClrMapping/>
  </p:clrMapOvr>
  <p:transition spd="slow" advTm="10000">
    <p:wheel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74360"/>
      </p:ext>
    </p:extLst>
  </p:cSld>
  <p:clrMapOvr>
    <a:masterClrMapping/>
  </p:clrMapOvr>
  <p:transition spd="slow" advTm="10000">
    <p:wheel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66426"/>
      </p:ext>
    </p:extLst>
  </p:cSld>
  <p:clrMapOvr>
    <a:masterClrMapping/>
  </p:clrMapOvr>
  <p:transition spd="slow" advTm="10000">
    <p:wheel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14048"/>
      </p:ext>
    </p:extLst>
  </p:cSld>
  <p:clrMapOvr>
    <a:masterClrMapping/>
  </p:clrMapOvr>
  <p:transition spd="slow" advTm="10000">
    <p:wheel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23725"/>
      </p:ext>
    </p:extLst>
  </p:cSld>
  <p:clrMapOvr>
    <a:masterClrMapping/>
  </p:clrMapOvr>
  <p:transition spd="slow" advTm="10000">
    <p:wheel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76400"/>
      </p:ext>
    </p:extLst>
  </p:cSld>
  <p:clrMapOvr>
    <a:masterClrMapping/>
  </p:clrMapOvr>
  <p:transition spd="slow" advTm="1000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6F03-F9F0-4EBF-A42F-008CC6CEA5FC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355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0154"/>
      </p:ext>
    </p:extLst>
  </p:cSld>
  <p:clrMapOvr>
    <a:masterClrMapping/>
  </p:clrMapOvr>
  <p:transition spd="slow" advTm="10000">
    <p:wheel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63154"/>
      </p:ext>
    </p:extLst>
  </p:cSld>
  <p:clrMapOvr>
    <a:masterClrMapping/>
  </p:clrMapOvr>
  <p:transition spd="slow" advTm="10000">
    <p:wheel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1984"/>
      </p:ext>
    </p:extLst>
  </p:cSld>
  <p:clrMapOvr>
    <a:masterClrMapping/>
  </p:clrMapOvr>
  <p:transition spd="slow" advTm="10000">
    <p:wheel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35663"/>
      </p:ext>
    </p:extLst>
  </p:cSld>
  <p:clrMapOvr>
    <a:masterClrMapping/>
  </p:clrMapOvr>
  <p:transition spd="slow" advTm="10000">
    <p:wheel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33803"/>
      </p:ext>
    </p:extLst>
  </p:cSld>
  <p:clrMapOvr>
    <a:masterClrMapping/>
  </p:clrMapOvr>
  <p:transition spd="slow" advTm="10000">
    <p:wheel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99872"/>
      </p:ext>
    </p:extLst>
  </p:cSld>
  <p:clrMapOvr>
    <a:masterClrMapping/>
  </p:clrMapOvr>
  <p:transition spd="slow" advTm="10000">
    <p:wheel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32644"/>
      </p:ext>
    </p:extLst>
  </p:cSld>
  <p:clrMapOvr>
    <a:masterClrMapping/>
  </p:clrMapOvr>
  <p:transition spd="slow" advTm="10000">
    <p:wheel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1592"/>
      </p:ext>
    </p:extLst>
  </p:cSld>
  <p:clrMapOvr>
    <a:masterClrMapping/>
  </p:clrMapOvr>
  <p:transition spd="slow" advTm="10000">
    <p:wheel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6607"/>
      </p:ext>
    </p:extLst>
  </p:cSld>
  <p:clrMapOvr>
    <a:masterClrMapping/>
  </p:clrMapOvr>
  <p:transition spd="slow" advTm="10000">
    <p:wheel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1534"/>
      </p:ext>
    </p:extLst>
  </p:cSld>
  <p:clrMapOvr>
    <a:masterClrMapping/>
  </p:clrMapOvr>
  <p:transition spd="slow" advTm="10000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A5FD7-262A-4B38-B8BF-E4C7289B68CE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504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77898"/>
      </p:ext>
    </p:extLst>
  </p:cSld>
  <p:clrMapOvr>
    <a:masterClrMapping/>
  </p:clrMapOvr>
  <p:transition spd="slow" advTm="10000">
    <p:wheel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57712"/>
      </p:ext>
    </p:extLst>
  </p:cSld>
  <p:clrMapOvr>
    <a:masterClrMapping/>
  </p:clrMapOvr>
  <p:transition spd="slow" advTm="10000">
    <p:wheel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62297"/>
      </p:ext>
    </p:extLst>
  </p:cSld>
  <p:clrMapOvr>
    <a:masterClrMapping/>
  </p:clrMapOvr>
  <p:transition spd="slow" advTm="10000">
    <p:wheel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09336"/>
      </p:ext>
    </p:extLst>
  </p:cSld>
  <p:clrMapOvr>
    <a:masterClrMapping/>
  </p:clrMapOvr>
  <p:transition spd="slow" advTm="10000">
    <p:wheel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99831"/>
      </p:ext>
    </p:extLst>
  </p:cSld>
  <p:clrMapOvr>
    <a:masterClrMapping/>
  </p:clrMapOvr>
  <p:transition spd="slow" advTm="10000">
    <p:wheel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783"/>
      </p:ext>
    </p:extLst>
  </p:cSld>
  <p:clrMapOvr>
    <a:masterClrMapping/>
  </p:clrMapOvr>
  <p:transition spd="slow" advTm="10000">
    <p:wheel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24792"/>
      </p:ext>
    </p:extLst>
  </p:cSld>
  <p:clrMapOvr>
    <a:masterClrMapping/>
  </p:clrMapOvr>
  <p:transition spd="slow" advTm="10000">
    <p:wheel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26256"/>
      </p:ext>
    </p:extLst>
  </p:cSld>
  <p:clrMapOvr>
    <a:masterClrMapping/>
  </p:clrMapOvr>
  <p:transition spd="slow" advTm="10000">
    <p:wheel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42884"/>
      </p:ext>
    </p:extLst>
  </p:cSld>
  <p:clrMapOvr>
    <a:masterClrMapping/>
  </p:clrMapOvr>
  <p:transition spd="slow" advTm="10000">
    <p:wheel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40167"/>
      </p:ext>
    </p:extLst>
  </p:cSld>
  <p:clrMapOvr>
    <a:masterClrMapping/>
  </p:clrMapOvr>
  <p:transition spd="slow" advTm="10000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6241-0BBB-470E-9C8B-1568B29F574A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D062-7855-403B-9E70-0CBB18657161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327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68461"/>
      </p:ext>
    </p:extLst>
  </p:cSld>
  <p:clrMapOvr>
    <a:masterClrMapping/>
  </p:clrMapOvr>
  <p:transition spd="slow" advTm="10000">
    <p:wheel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727"/>
      </p:ext>
    </p:extLst>
  </p:cSld>
  <p:clrMapOvr>
    <a:masterClrMapping/>
  </p:clrMapOvr>
  <p:transition spd="slow" advTm="10000">
    <p:wheel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9605"/>
      </p:ext>
    </p:extLst>
  </p:cSld>
  <p:clrMapOvr>
    <a:masterClrMapping/>
  </p:clrMapOvr>
  <p:transition spd="slow" advTm="10000">
    <p:wheel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47581"/>
      </p:ext>
    </p:extLst>
  </p:cSld>
  <p:clrMapOvr>
    <a:masterClrMapping/>
  </p:clrMapOvr>
  <p:transition spd="slow" advTm="10000">
    <p:wheel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9286"/>
      </p:ext>
    </p:extLst>
  </p:cSld>
  <p:clrMapOvr>
    <a:masterClrMapping/>
  </p:clrMapOvr>
  <p:transition spd="slow" advTm="10000">
    <p:wheel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03716"/>
      </p:ext>
    </p:extLst>
  </p:cSld>
  <p:clrMapOvr>
    <a:masterClrMapping/>
  </p:clrMapOvr>
  <p:transition spd="slow" advTm="10000">
    <p:wheel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8430"/>
      </p:ext>
    </p:extLst>
  </p:cSld>
  <p:clrMapOvr>
    <a:masterClrMapping/>
  </p:clrMapOvr>
  <p:transition spd="slow" advTm="10000">
    <p:wheel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3696"/>
      </p:ext>
    </p:extLst>
  </p:cSld>
  <p:clrMapOvr>
    <a:masterClrMapping/>
  </p:clrMapOvr>
  <p:transition spd="slow" advTm="10000">
    <p:wheel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52548"/>
      </p:ext>
    </p:extLst>
  </p:cSld>
  <p:clrMapOvr>
    <a:masterClrMapping/>
  </p:clrMapOvr>
  <p:transition spd="slow" advTm="10000">
    <p:wheel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6760"/>
      </p:ext>
    </p:extLst>
  </p:cSld>
  <p:clrMapOvr>
    <a:masterClrMapping/>
  </p:clrMapOvr>
  <p:transition spd="slow" advTm="10000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B1FF-D496-4EEB-B30C-BEAC71833C2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9246-135B-4D9C-A1C5-BC027AA55E4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6219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54179"/>
      </p:ext>
    </p:extLst>
  </p:cSld>
  <p:clrMapOvr>
    <a:masterClrMapping/>
  </p:clrMapOvr>
  <p:transition spd="slow" advTm="10000">
    <p:wheel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86865"/>
      </p:ext>
    </p:extLst>
  </p:cSld>
  <p:clrMapOvr>
    <a:masterClrMapping/>
  </p:clrMapOvr>
  <p:transition spd="slow" advTm="10000">
    <p:wheel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13080"/>
      </p:ext>
    </p:extLst>
  </p:cSld>
  <p:clrMapOvr>
    <a:masterClrMapping/>
  </p:clrMapOvr>
  <p:transition spd="slow" advTm="10000">
    <p:wheel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92982"/>
      </p:ext>
    </p:extLst>
  </p:cSld>
  <p:clrMapOvr>
    <a:masterClrMapping/>
  </p:clrMapOvr>
  <p:transition spd="slow" advTm="10000">
    <p:wheel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96734"/>
      </p:ext>
    </p:extLst>
  </p:cSld>
  <p:clrMapOvr>
    <a:masterClrMapping/>
  </p:clrMapOvr>
  <p:transition spd="slow" advTm="10000">
    <p:wheel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2870"/>
      </p:ext>
    </p:extLst>
  </p:cSld>
  <p:clrMapOvr>
    <a:masterClrMapping/>
  </p:clrMapOvr>
  <p:transition spd="slow" advTm="10000">
    <p:wheel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35767"/>
      </p:ext>
    </p:extLst>
  </p:cSld>
  <p:clrMapOvr>
    <a:masterClrMapping/>
  </p:clrMapOvr>
  <p:transition spd="slow" advTm="10000">
    <p:wheel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2253"/>
      </p:ext>
    </p:extLst>
  </p:cSld>
  <p:clrMapOvr>
    <a:masterClrMapping/>
  </p:clrMapOvr>
  <p:transition spd="slow" advTm="10000">
    <p:wheel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02576"/>
      </p:ext>
    </p:extLst>
  </p:cSld>
  <p:clrMapOvr>
    <a:masterClrMapping/>
  </p:clrMapOvr>
  <p:transition spd="slow" advTm="10000">
    <p:wheel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9947"/>
      </p:ext>
    </p:extLst>
  </p:cSld>
  <p:clrMapOvr>
    <a:masterClrMapping/>
  </p:clrMapOvr>
  <p:transition spd="slow" advTm="10000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D3EF-D5E4-4DEE-81E3-9CB35DAD10F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BC8D-44D4-4461-9F2A-4DDF5EB40400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393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9358"/>
      </p:ext>
    </p:extLst>
  </p:cSld>
  <p:clrMapOvr>
    <a:masterClrMapping/>
  </p:clrMapOvr>
  <p:transition spd="slow" advTm="10000">
    <p:wheel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8146"/>
      </p:ext>
    </p:extLst>
  </p:cSld>
  <p:clrMapOvr>
    <a:masterClrMapping/>
  </p:clrMapOvr>
  <p:transition spd="slow" advTm="10000">
    <p:wheel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08665"/>
      </p:ext>
    </p:extLst>
  </p:cSld>
  <p:clrMapOvr>
    <a:masterClrMapping/>
  </p:clrMapOvr>
  <p:transition spd="slow" advTm="10000">
    <p:wheel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06636"/>
      </p:ext>
    </p:extLst>
  </p:cSld>
  <p:clrMapOvr>
    <a:masterClrMapping/>
  </p:clrMapOvr>
  <p:transition spd="slow" advTm="10000">
    <p:wheel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18452"/>
      </p:ext>
    </p:extLst>
  </p:cSld>
  <p:clrMapOvr>
    <a:masterClrMapping/>
  </p:clrMapOvr>
  <p:transition spd="slow" advTm="10000">
    <p:wheel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23469"/>
      </p:ext>
    </p:extLst>
  </p:cSld>
  <p:clrMapOvr>
    <a:masterClrMapping/>
  </p:clrMapOvr>
  <p:transition spd="slow" advTm="10000">
    <p:wheel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7726-7ADC-40F9-AEC8-7561721F9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62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3EE0-6EC9-496A-920E-FAF63B3BC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5859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A752-E295-4C44-9C8A-E0A1260DA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674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F1BB-49BE-4262-A148-06BF8F0AE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15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8CD0-CC4F-48F1-999D-F4A5638CE98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D092-1549-485F-AB4B-46A9F12104B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7865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6B4B-60CE-422A-9E0E-BDDE685A1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595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16E0-75A6-49CB-985E-336BD28410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683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D716-0AE8-4D7E-8EA1-DAF13325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9499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93BD-495D-430E-A0E7-11E41A50E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7802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7D16-4E98-467D-A2A9-6DFE9E215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647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79EE-CE41-4F34-AC14-812477D80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14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E76D-A0D6-4751-BFE7-6E56EA4E72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3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46B2-6D8D-4CDE-9327-FDD7BAEA1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73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E33D-D01A-4D42-876C-719D26A24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93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6192-E83C-4A08-8584-73AFDE37B32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DEC0-9562-4FB4-88FC-4F82E0A29E93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E87-983E-4EC9-86CB-7E57D4AE669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8AFC-712C-49F3-8065-550B6B70527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9366-43CD-411F-9A39-A8C2390311C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6AD-E469-439B-BBD2-A14992BE2EA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3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6E3C-5EC8-4F5E-95CE-D379C2F727A6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66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787-38AF-4153-AB6A-9125FB5D412E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003C-F361-438E-8948-B335C20FD87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58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55FE-5766-41C9-A88A-D964E830BAC8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EE2D-2416-40EE-9FA3-B72C0E1CCAF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5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3A3B-AA9D-4F82-A75E-19A12C87420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9C58-3DD5-4DC4-BCA5-45C9FB18549A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11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D79F-1C56-496C-9650-1D23D4F04AE7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7F7F-2240-4D32-8A1B-B2B343A84369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9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6241-0BBB-470E-9C8B-1568B29F574A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D062-7855-403B-9E70-0CBB18657161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B1FF-D496-4EEB-B30C-BEAC71833C2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9246-135B-4D9C-A1C5-BC027AA55E4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61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D3EF-D5E4-4DEE-81E3-9CB35DAD10F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BC8D-44D4-4461-9F2A-4DDF5EB40400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1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8CD0-CC4F-48F1-999D-F4A5638CE98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D092-1549-485F-AB4B-46A9F12104B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93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6192-E83C-4A08-8584-73AFDE37B32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DEC0-9562-4FB4-88FC-4F82E0A29E93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86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E87-983E-4EC9-86CB-7E57D4AE669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8AFC-712C-49F3-8065-550B6B70527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4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CB41-D646-4F6B-840F-20AB4CC3C002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0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9366-43CD-411F-9A39-A8C2390311C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6AD-E469-439B-BBD2-A14992BE2EA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25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787-38AF-4153-AB6A-9125FB5D412E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003C-F361-438E-8948-B335C20FD87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55FE-5766-41C9-A88A-D964E830BAC8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EE2D-2416-40EE-9FA3-B72C0E1CCAF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28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3A3B-AA9D-4F82-A75E-19A12C87420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9C58-3DD5-4DC4-BCA5-45C9FB18549A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9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D79F-1C56-496C-9650-1D23D4F04AE7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7F7F-2240-4D32-8A1B-B2B343A84369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4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6241-0BBB-470E-9C8B-1568B29F574A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D062-7855-403B-9E70-0CBB18657161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4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B1FF-D496-4EEB-B30C-BEAC71833C2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9246-135B-4D9C-A1C5-BC027AA55E4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7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D3EF-D5E4-4DEE-81E3-9CB35DAD10F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BC8D-44D4-4461-9F2A-4DDF5EB40400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03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8CD0-CC4F-48F1-999D-F4A5638CE98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D092-1549-485F-AB4B-46A9F12104B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88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6192-E83C-4A08-8584-73AFDE37B32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DEC0-9562-4FB4-88FC-4F82E0A29E93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7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951E-1C0B-4FBE-8BA1-E0DE21A8593C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6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E87-983E-4EC9-86CB-7E57D4AE669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8AFC-712C-49F3-8065-550B6B70527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38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9366-43CD-411F-9A39-A8C2390311C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6AD-E469-439B-BBD2-A14992BE2EA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5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787-38AF-4153-AB6A-9125FB5D412E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003C-F361-438E-8948-B335C20FD87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98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55FE-5766-41C9-A88A-D964E830BAC8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EE2D-2416-40EE-9FA3-B72C0E1CCAF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47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3A3B-AA9D-4F82-A75E-19A12C87420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9C58-3DD5-4DC4-BCA5-45C9FB18549A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79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D79F-1C56-496C-9650-1D23D4F04AE7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7F7F-2240-4D32-8A1B-B2B343A84369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57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6241-0BBB-470E-9C8B-1568B29F574A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D062-7855-403B-9E70-0CBB18657161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80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B1FF-D496-4EEB-B30C-BEAC71833C2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9246-135B-4D9C-A1C5-BC027AA55E4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13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D3EF-D5E4-4DEE-81E3-9CB35DAD10F4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BC8D-44D4-4461-9F2A-4DDF5EB40400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8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8CD0-CC4F-48F1-999D-F4A5638CE98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D092-1549-485F-AB4B-46A9F12104B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7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20D0-8457-4EC2-969E-6A70BC4CFB87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09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6192-E83C-4A08-8584-73AFDE37B32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DEC0-9562-4FB4-88FC-4F82E0A29E93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1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E87-983E-4EC9-86CB-7E57D4AE669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8AFC-712C-49F3-8065-550B6B70527D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2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9366-43CD-411F-9A39-A8C2390311C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6AD-E469-439B-BBD2-A14992BE2EA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81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787-38AF-4153-AB6A-9125FB5D412E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003C-F361-438E-8948-B335C20FD87E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08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55FE-5766-41C9-A88A-D964E830BAC8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EE2D-2416-40EE-9FA3-B72C0E1CCAF4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0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3A3B-AA9D-4F82-A75E-19A12C874206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9C58-3DD5-4DC4-BCA5-45C9FB18549A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4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D79F-1C56-496C-9650-1D23D4F04AE7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7F7F-2240-4D32-8A1B-B2B343A84369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07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43A-E554-4776-BF33-C42D8E55A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4653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BCBC-7269-42E2-8468-A73E453B1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8405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6E0A-0B18-41BB-833D-9F02B8946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839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0D16-F566-4556-A593-E315D3CCD50D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FFAD-4EEC-4ACB-A210-F1780C995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033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62B9-B36F-407C-940A-7B7B00A0BB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5924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520C-A68D-4BF5-BDD2-A86D9A471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5789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C336-721D-4562-9CB9-0B4B27960D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800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D162-6829-4E88-BD30-8A00F5C6C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91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C02D-1307-44D0-9DEF-CA1407505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6841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9C94-D3A4-48D0-91A1-80371CFCA3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294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D8DB-0BE7-4ADA-AC8D-CFFDB6177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569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7A98-8F70-4A1F-9223-36D103DB2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9305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43A-E554-4776-BF33-C42D8E55A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451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B2994-810E-46F3-90F7-92C00FBB5DD9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32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BCBC-7269-42E2-8468-A73E453B1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312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6E0A-0B18-41BB-833D-9F02B8946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147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FFAD-4EEC-4ACB-A210-F1780C995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4861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62B9-B36F-407C-940A-7B7B00A0BB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7248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520C-A68D-4BF5-BDD2-A86D9A471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285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C336-721D-4562-9CB9-0B4B27960D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0941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D162-6829-4E88-BD30-8A00F5C6C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0196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C02D-1307-44D0-9DEF-CA1407505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0916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9C94-D3A4-48D0-91A1-80371CFCA3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111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D8DB-0BE7-4ADA-AC8D-CFFDB6177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880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280A-D12E-4482-8584-AB1C83331B44}" type="slidenum">
              <a:rPr lang="ru-RU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560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7A98-8F70-4A1F-9223-36D103DB2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047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43A-E554-4776-BF33-C42D8E55A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5213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BCBC-7269-42E2-8468-A73E453B1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0372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6E0A-0B18-41BB-833D-9F02B8946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8886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FFAD-4EEC-4ACB-A210-F1780C995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9121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62B9-B36F-407C-940A-7B7B00A0BB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5592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520C-A68D-4BF5-BDD2-A86D9A471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853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C336-721D-4562-9CB9-0B4B27960D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5837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D162-6829-4E88-BD30-8A00F5C6C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88960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C02D-1307-44D0-9DEF-CA1407505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135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3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DAA350D-7569-4A05-8E09-A864BA5A06A4}" type="slidenum">
              <a:rPr lang="ru-RU">
                <a:solidFill>
                  <a:srgbClr val="578963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0854B-33C9-407E-9CFA-23490B582A9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5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0854B-33C9-407E-9CFA-23490B582A9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15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0854B-33C9-407E-9CFA-23490B582A9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9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40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0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DF721-A8AB-4411-BBA9-073BD82F618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89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ECA6FE-EEFE-44A9-8887-62A25BA7F242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75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E901-8154-4732-8F71-3D2E67E5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65A0-6483-4387-B255-0056141509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ED87F-D0AC-42A9-95D0-BA832796A1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A109301D-F04F-4798-8174-0BD1D27FD584}" type="slidenum">
              <a:rPr lang="ru-RU">
                <a:solidFill>
                  <a:srgbClr val="578963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0" y="3786190"/>
            <a:ext cx="1769171" cy="1874383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7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 spd="slow" advTm="1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578963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DAA350D-7569-4A05-8E09-A864BA5A06A4}" type="slidenum">
              <a:rPr lang="ru-RU">
                <a:solidFill>
                  <a:srgbClr val="578963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0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slow" advTm="1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0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 advTm="1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slow" advTm="1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BAE-9C08-4DCF-A79E-713728D1E1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71B6-0BD4-45F4-8831-8532A552EF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 advTm="1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FBBF3-F026-4EE4-BA23-E0B008D955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C681A4-325B-44E0-84A8-0D924CEBA0D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BDD36-78DF-4F88-A192-591AFDC060C6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1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C681A4-325B-44E0-84A8-0D924CEBA0D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BDD36-78DF-4F88-A192-591AFDC060C6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10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C681A4-325B-44E0-84A8-0D924CEBA0D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BDD36-78DF-4F88-A192-591AFDC060C6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3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C681A4-325B-44E0-84A8-0D924CEBA0D0}" type="datetimeFigureOut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19.03.2016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BDD36-78DF-4F88-A192-591AFDC060C6}" type="slidenum">
              <a:rPr lang="ru-RU">
                <a:solidFill>
                  <a:srgbClr val="4E3B3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3B30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38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0854B-33C9-407E-9CFA-23490B582A9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5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0854B-33C9-407E-9CFA-23490B582A9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0854B-33C9-407E-9CFA-23490B582A9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1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01.xml"/><Relationship Id="rId1" Type="http://schemas.openxmlformats.org/officeDocument/2006/relationships/audio" Target="file:///C:\Documents%20and%20Settings\Admin\&#1056;&#1072;&#1073;&#1086;&#1095;&#1080;&#1081;%20&#1089;&#1090;&#1086;&#1083;\&#1042;&#1077;&#1089;&#1077;&#1083;&#1072;&#1103;%20&#1079;&#1072;&#1088;&#1103;&#1076;&#1082;&#1072;\&#1063;&#1091;&#1085;&#1075;&#1072;-%20&#1095;&#1072;&#1085;&#1075;&#1072;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92.xml"/><Relationship Id="rId1" Type="http://schemas.openxmlformats.org/officeDocument/2006/relationships/audio" Target="file:///C:\Documents%20and%20Settings\Admin\&#1056;&#1072;&#1073;&#1086;&#1095;&#1080;&#1081;%20&#1089;&#1090;&#1086;&#1083;\&#1041;&#1091;&#1082;&#1074;&#1099;%20&#1079;%20&#1080;%20&#1089;%20&#1085;&#1072;%20&#1082;&#1086;&#1085;&#1094;&#1077;%20&#1087;&#1088;&#1080;&#1089;&#1090;&#1072;&#1074;&#1086;&#1082;\&#1052;&#1086;&#1094;&#1072;&#1088;&#1090;%20-%20Piano%20concerto%20in%20a%20major.MP3" TargetMode="Externa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55.gif"/><Relationship Id="rId7" Type="http://schemas.openxmlformats.org/officeDocument/2006/relationships/image" Target="../media/image50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58.gif"/><Relationship Id="rId11" Type="http://schemas.openxmlformats.org/officeDocument/2006/relationships/image" Target="../media/image61.gif"/><Relationship Id="rId5" Type="http://schemas.openxmlformats.org/officeDocument/2006/relationships/image" Target="../media/image57.gif"/><Relationship Id="rId10" Type="http://schemas.openxmlformats.org/officeDocument/2006/relationships/image" Target="../media/image60.gif"/><Relationship Id="rId4" Type="http://schemas.openxmlformats.org/officeDocument/2006/relationships/image" Target="../media/image56.gif"/><Relationship Id="rId9" Type="http://schemas.openxmlformats.org/officeDocument/2006/relationships/image" Target="../media/image5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603648"/>
          </a:xfrm>
        </p:spPr>
        <p:txBody>
          <a:bodyPr/>
          <a:lstStyle/>
          <a:p>
            <a:r>
              <a:rPr lang="ru-RU" sz="2400" b="1" i="1" dirty="0" err="1" smtClean="0"/>
              <a:t>Хмезюк</a:t>
            </a:r>
            <a:r>
              <a:rPr lang="ru-RU" sz="2400" b="1" i="1" dirty="0" smtClean="0"/>
              <a:t> Светлана Сергеевна , учитель русского языка и литературы . МБОУ СОШ им. А. И. </a:t>
            </a:r>
            <a:r>
              <a:rPr lang="ru-RU" sz="2400" b="1" i="1" dirty="0" err="1" smtClean="0"/>
              <a:t>Крушанова</a:t>
            </a:r>
            <a:r>
              <a:rPr lang="ru-RU" sz="2400" b="1" i="1" dirty="0" smtClean="0"/>
              <a:t>                с. Михайловка Михайловского муниципального  района Приморского края.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/>
              <a:t>Презентация к уроку по учебному предмету </a:t>
            </a:r>
            <a:r>
              <a:rPr lang="ru-RU" sz="4400" b="1" i="1" dirty="0" smtClean="0"/>
              <a:t>«Русский язык» </a:t>
            </a:r>
            <a:r>
              <a:rPr lang="ru-RU" sz="4400" b="1" i="1" dirty="0"/>
              <a:t>в </a:t>
            </a:r>
            <a:r>
              <a:rPr lang="ru-RU" sz="4400" b="1" i="1" dirty="0" smtClean="0"/>
              <a:t>5-ом </a:t>
            </a:r>
            <a:r>
              <a:rPr lang="ru-RU" sz="4400" b="1" i="1" dirty="0"/>
              <a:t>классе на тему </a:t>
            </a:r>
            <a:r>
              <a:rPr lang="ru-RU" sz="4400" b="1" i="1" dirty="0" smtClean="0"/>
              <a:t>«Буквы З-С на конце приставок».</a:t>
            </a:r>
            <a:endParaRPr lang="ru-RU" sz="4400" b="1" dirty="0"/>
          </a:p>
        </p:txBody>
      </p:sp>
      <p:pic>
        <p:nvPicPr>
          <p:cNvPr id="4" name="Nepriiatnost'EtuMyPerezhiv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Обрати внимание 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217954"/>
              </p:ext>
            </p:extLst>
          </p:nvPr>
        </p:nvGraphicFramePr>
        <p:xfrm>
          <a:off x="154112" y="1628800"/>
          <a:ext cx="8784976" cy="38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1339135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54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</a:t>
                      </a:r>
                      <a:r>
                        <a:rPr lang="ru-RU" sz="5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54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ораться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</a:t>
                      </a:r>
                      <a:r>
                        <a:rPr lang="ru-RU" sz="5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аять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126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вз</a:t>
                      </a:r>
                      <a:r>
                        <a:rPr lang="ru-RU" sz="5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рогнуть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вс</a:t>
                      </a:r>
                      <a:r>
                        <a:rPr lang="ru-RU" sz="5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одить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126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</a:t>
                      </a:r>
                      <a:r>
                        <a:rPr lang="ru-RU" sz="5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онный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бес</a:t>
                      </a:r>
                      <a:r>
                        <a:rPr lang="ru-RU" sz="5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райний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4524" y="1659187"/>
            <a:ext cx="1192506" cy="6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8831">
            <a:off x="1427116" y="1827625"/>
            <a:ext cx="352677" cy="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715">
            <a:off x="5090446" y="3011862"/>
            <a:ext cx="723074" cy="13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91">
            <a:off x="415929" y="3028063"/>
            <a:ext cx="799396" cy="1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26" y="1721172"/>
            <a:ext cx="1195387" cy="6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8831">
            <a:off x="1427115" y="1827625"/>
            <a:ext cx="352677" cy="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51" y="1719045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4" y="3111094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36" y="4325303"/>
            <a:ext cx="1146616" cy="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91" y="3063875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3" y="4310063"/>
            <a:ext cx="11953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65" y="4309451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76" y="4309450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80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FF99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3"/>
          <p:cNvSpPr>
            <a:spLocks noChangeArrowheads="1"/>
          </p:cNvSpPr>
          <p:nvPr/>
        </p:nvSpPr>
        <p:spPr bwMode="auto">
          <a:xfrm>
            <a:off x="2514600" y="457200"/>
            <a:ext cx="6172200" cy="4038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611188" y="1052513"/>
          <a:ext cx="1498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2513"/>
                        <a:ext cx="14986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B20083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00400" y="990600"/>
            <a:ext cx="5410200" cy="2897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4000" dirty="0" smtClean="0">
                <a:solidFill>
                  <a:srgbClr val="CC0066"/>
                </a:solidFill>
              </a:rPr>
              <a:t>В приставках на </a:t>
            </a:r>
            <a:r>
              <a:rPr kumimoji="0" lang="ru-RU" altLang="ru-RU" sz="4800" b="1" i="1" dirty="0" smtClean="0">
                <a:solidFill>
                  <a:srgbClr val="FF3300"/>
                </a:solidFill>
              </a:rPr>
              <a:t>з- (с-)</a:t>
            </a:r>
            <a:r>
              <a:rPr kumimoji="0" lang="ru-RU" altLang="ru-RU" sz="4000" i="1" dirty="0" smtClean="0">
                <a:solidFill>
                  <a:srgbClr val="CC0066"/>
                </a:solidFill>
              </a:rPr>
              <a:t>  </a:t>
            </a:r>
            <a:r>
              <a:rPr kumimoji="0" lang="ru-RU" altLang="ru-RU" sz="4000" dirty="0" smtClean="0">
                <a:solidFill>
                  <a:srgbClr val="CC0066"/>
                </a:solidFill>
              </a:rPr>
              <a:t>перед    звонкими согласными пишется </a:t>
            </a:r>
            <a:r>
              <a:rPr kumimoji="0" lang="ru-RU" altLang="ru-RU" sz="4800" b="1" i="1" dirty="0" smtClean="0">
                <a:solidFill>
                  <a:srgbClr val="FF3300"/>
                </a:solidFill>
              </a:rPr>
              <a:t>з</a:t>
            </a:r>
            <a:r>
              <a:rPr kumimoji="0" lang="ru-RU" altLang="ru-RU" sz="4000" i="1" dirty="0" smtClean="0">
                <a:solidFill>
                  <a:srgbClr val="CC0066"/>
                </a:solidFill>
              </a:rPr>
              <a:t>,</a:t>
            </a:r>
            <a:r>
              <a:rPr kumimoji="0" lang="ru-RU" altLang="ru-RU" sz="4000" dirty="0" smtClean="0">
                <a:solidFill>
                  <a:srgbClr val="CC0066"/>
                </a:solidFill>
              </a:rPr>
              <a:t> а перед глухими - </a:t>
            </a:r>
            <a:r>
              <a:rPr kumimoji="0" lang="ru-RU" altLang="ru-RU" sz="4800" b="1" i="1" dirty="0" smtClean="0">
                <a:solidFill>
                  <a:srgbClr val="FF3300"/>
                </a:solidFill>
              </a:rPr>
              <a:t>с</a:t>
            </a:r>
            <a:r>
              <a:rPr kumimoji="0" lang="ru-RU" altLang="ru-RU" sz="4000" i="1" dirty="0" smtClean="0">
                <a:solidFill>
                  <a:srgbClr val="CC0066"/>
                </a:solidFill>
              </a:rPr>
              <a:t>.</a:t>
            </a:r>
            <a:endParaRPr kumimoji="0" lang="ru-RU" altLang="ru-RU" sz="4000" dirty="0" smtClean="0">
              <a:solidFill>
                <a:srgbClr val="CC0066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600200" y="4419600"/>
            <a:ext cx="5813425" cy="1409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600" smtClean="0">
                <a:solidFill>
                  <a:srgbClr val="FF0066"/>
                </a:solidFill>
              </a:rPr>
              <a:t>разбудить     </a:t>
            </a:r>
            <a:r>
              <a:rPr kumimoji="0" lang="ru-RU" altLang="ru-RU" sz="3600" smtClean="0">
                <a:solidFill>
                  <a:srgbClr val="B20083"/>
                </a:solidFill>
              </a:rPr>
              <a:t>(перед звонкой)</a:t>
            </a:r>
            <a:endParaRPr kumimoji="0" lang="ru-RU" altLang="ru-RU" sz="3600" smtClean="0">
              <a:solidFill>
                <a:srgbClr val="FF0066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600" smtClean="0">
                <a:solidFill>
                  <a:srgbClr val="FF0066"/>
                </a:solidFill>
              </a:rPr>
              <a:t>расписание   </a:t>
            </a:r>
            <a:r>
              <a:rPr kumimoji="0" lang="ru-RU" altLang="ru-RU" sz="3600" smtClean="0">
                <a:solidFill>
                  <a:srgbClr val="B20083"/>
                </a:solidFill>
              </a:rPr>
              <a:t>(перед глухой)</a:t>
            </a:r>
            <a:endParaRPr kumimoji="0" lang="ru-RU" altLang="ru-RU" sz="3600" smtClean="0">
              <a:solidFill>
                <a:srgbClr val="FF0066"/>
              </a:solidFill>
            </a:endParaRPr>
          </a:p>
        </p:txBody>
      </p:sp>
      <p:grpSp>
        <p:nvGrpSpPr>
          <p:cNvPr id="12294" name="Group 5"/>
          <p:cNvGrpSpPr>
            <a:grpSpLocks/>
          </p:cNvGrpSpPr>
          <p:nvPr/>
        </p:nvGrpSpPr>
        <p:grpSpPr bwMode="auto">
          <a:xfrm>
            <a:off x="1714500" y="4622800"/>
            <a:ext cx="571500" cy="165100"/>
            <a:chOff x="528" y="384"/>
            <a:chExt cx="2640" cy="336"/>
          </a:xfrm>
        </p:grpSpPr>
        <p:sp>
          <p:nvSpPr>
            <p:cNvPr id="12306" name="Line 6"/>
            <p:cNvSpPr>
              <a:spLocks noChangeShapeType="1"/>
            </p:cNvSpPr>
            <p:nvPr/>
          </p:nvSpPr>
          <p:spPr bwMode="auto">
            <a:xfrm>
              <a:off x="528" y="384"/>
              <a:ext cx="2640" cy="0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>
              <a:off x="3168" y="384"/>
              <a:ext cx="0" cy="336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</p:grp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1727200" y="5295900"/>
            <a:ext cx="571500" cy="165100"/>
            <a:chOff x="528" y="384"/>
            <a:chExt cx="2640" cy="336"/>
          </a:xfrm>
        </p:grpSpPr>
        <p:sp>
          <p:nvSpPr>
            <p:cNvPr id="12304" name="Line 9"/>
            <p:cNvSpPr>
              <a:spLocks noChangeShapeType="1"/>
            </p:cNvSpPr>
            <p:nvPr/>
          </p:nvSpPr>
          <p:spPr bwMode="auto">
            <a:xfrm>
              <a:off x="528" y="384"/>
              <a:ext cx="2640" cy="0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  <p:sp>
          <p:nvSpPr>
            <p:cNvPr id="12305" name="Line 10"/>
            <p:cNvSpPr>
              <a:spLocks noChangeShapeType="1"/>
            </p:cNvSpPr>
            <p:nvPr/>
          </p:nvSpPr>
          <p:spPr bwMode="auto">
            <a:xfrm>
              <a:off x="3168" y="384"/>
              <a:ext cx="0" cy="336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</p:grp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133600" y="5092700"/>
            <a:ext cx="152400" cy="0"/>
          </a:xfrm>
          <a:prstGeom prst="line">
            <a:avLst/>
          </a:prstGeom>
          <a:noFill/>
          <a:ln w="476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FF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333333"/>
              </a:solidFill>
            </a:endParaRPr>
          </a:p>
        </p:txBody>
      </p:sp>
      <p:grpSp>
        <p:nvGrpSpPr>
          <p:cNvPr id="12297" name="Group 16"/>
          <p:cNvGrpSpPr>
            <a:grpSpLocks/>
          </p:cNvGrpSpPr>
          <p:nvPr/>
        </p:nvGrpSpPr>
        <p:grpSpPr bwMode="auto">
          <a:xfrm>
            <a:off x="2324100" y="5067300"/>
            <a:ext cx="228600" cy="76200"/>
            <a:chOff x="776" y="2256"/>
            <a:chExt cx="1440" cy="80"/>
          </a:xfrm>
        </p:grpSpPr>
        <p:sp>
          <p:nvSpPr>
            <p:cNvPr id="12302" name="Line 17"/>
            <p:cNvSpPr>
              <a:spLocks noChangeShapeType="1"/>
            </p:cNvSpPr>
            <p:nvPr/>
          </p:nvSpPr>
          <p:spPr bwMode="auto">
            <a:xfrm>
              <a:off x="776" y="2256"/>
              <a:ext cx="1440" cy="0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  <p:sp>
          <p:nvSpPr>
            <p:cNvPr id="12303" name="Line 18"/>
            <p:cNvSpPr>
              <a:spLocks noChangeShapeType="1"/>
            </p:cNvSpPr>
            <p:nvPr/>
          </p:nvSpPr>
          <p:spPr bwMode="auto">
            <a:xfrm>
              <a:off x="776" y="2336"/>
              <a:ext cx="1440" cy="0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</p:grpSp>
      <p:grpSp>
        <p:nvGrpSpPr>
          <p:cNvPr id="12298" name="Group 19"/>
          <p:cNvGrpSpPr>
            <a:grpSpLocks/>
          </p:cNvGrpSpPr>
          <p:nvPr/>
        </p:nvGrpSpPr>
        <p:grpSpPr bwMode="auto">
          <a:xfrm>
            <a:off x="2336800" y="5727700"/>
            <a:ext cx="228600" cy="76200"/>
            <a:chOff x="776" y="2256"/>
            <a:chExt cx="1440" cy="80"/>
          </a:xfrm>
        </p:grpSpPr>
        <p:sp>
          <p:nvSpPr>
            <p:cNvPr id="12300" name="Line 20"/>
            <p:cNvSpPr>
              <a:spLocks noChangeShapeType="1"/>
            </p:cNvSpPr>
            <p:nvPr/>
          </p:nvSpPr>
          <p:spPr bwMode="auto">
            <a:xfrm>
              <a:off x="776" y="2256"/>
              <a:ext cx="1440" cy="0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  <p:sp>
          <p:nvSpPr>
            <p:cNvPr id="12301" name="Line 21"/>
            <p:cNvSpPr>
              <a:spLocks noChangeShapeType="1"/>
            </p:cNvSpPr>
            <p:nvPr/>
          </p:nvSpPr>
          <p:spPr bwMode="auto">
            <a:xfrm>
              <a:off x="776" y="2336"/>
              <a:ext cx="1440" cy="0"/>
            </a:xfrm>
            <a:prstGeom prst="line">
              <a:avLst/>
            </a:prstGeom>
            <a:noFill/>
            <a:ln w="476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</p:grpSp>
      <p:sp>
        <p:nvSpPr>
          <p:cNvPr id="12299" name="Line 22"/>
          <p:cNvSpPr>
            <a:spLocks noChangeShapeType="1"/>
          </p:cNvSpPr>
          <p:nvPr/>
        </p:nvSpPr>
        <p:spPr bwMode="auto">
          <a:xfrm>
            <a:off x="2146300" y="5740400"/>
            <a:ext cx="152400" cy="0"/>
          </a:xfrm>
          <a:prstGeom prst="line">
            <a:avLst/>
          </a:prstGeom>
          <a:noFill/>
          <a:ln w="476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FF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себе помощника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Объект 3"/>
          <p:cNvSpPr>
            <a:spLocks noGrp="1"/>
          </p:cNvSpPr>
          <p:nvPr>
            <p:ph sz="half" idx="4294967295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800" b="1" smtClean="0">
                <a:solidFill>
                  <a:srgbClr val="7030A0"/>
                </a:solidFill>
              </a:rPr>
              <a:t>Опорная схема</a:t>
            </a:r>
          </a:p>
          <a:p>
            <a:pPr marL="0" indent="0" algn="ctr">
              <a:buFontTx/>
              <a:buNone/>
            </a:pPr>
            <a:endParaRPr lang="ru-RU" altLang="ru-RU" sz="800" b="1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800" b="1" smtClean="0">
                <a:solidFill>
                  <a:srgbClr val="7030A0"/>
                </a:solidFill>
              </a:rPr>
              <a:t>     </a:t>
            </a:r>
          </a:p>
          <a:p>
            <a:pPr marL="0" indent="0">
              <a:buFontTx/>
              <a:buNone/>
            </a:pPr>
            <a:r>
              <a:rPr lang="ru-RU" altLang="ru-RU" sz="800" b="1" smtClean="0">
                <a:solidFill>
                  <a:srgbClr val="7030A0"/>
                </a:solidFill>
              </a:rPr>
              <a:t>      </a:t>
            </a:r>
          </a:p>
          <a:p>
            <a:pPr marL="0" indent="0">
              <a:buFontTx/>
              <a:buNone/>
            </a:pPr>
            <a:endParaRPr lang="ru-RU" altLang="ru-RU" sz="800" b="1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endParaRPr lang="ru-RU" altLang="ru-RU" sz="800" b="1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r>
              <a:rPr lang="ru-RU" altLang="ru-RU" b="1" smtClean="0">
                <a:solidFill>
                  <a:srgbClr val="7030A0"/>
                </a:solidFill>
              </a:rPr>
              <a:t>      </a:t>
            </a:r>
            <a:r>
              <a:rPr lang="ru-RU" altLang="ru-RU" b="1" u="sng" smtClean="0">
                <a:solidFill>
                  <a:srgbClr val="7030A0"/>
                </a:solidFill>
              </a:rPr>
              <a:t>з</a:t>
            </a:r>
            <a:r>
              <a:rPr lang="ru-RU" altLang="ru-RU" b="1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ru-RU" altLang="ru-RU" b="1" smtClean="0">
                <a:solidFill>
                  <a:srgbClr val="7030A0"/>
                </a:solidFill>
              </a:rPr>
              <a:t>      </a:t>
            </a:r>
            <a:r>
              <a:rPr lang="ru-RU" altLang="ru-RU" b="1" u="sng" smtClean="0">
                <a:solidFill>
                  <a:srgbClr val="7030A0"/>
                </a:solidFill>
              </a:rPr>
              <a:t>с</a:t>
            </a:r>
          </a:p>
        </p:txBody>
      </p:sp>
      <p:sp>
        <p:nvSpPr>
          <p:cNvPr id="17412" name="Объект 4"/>
          <p:cNvSpPr>
            <a:spLocks noGrp="1"/>
          </p:cNvSpPr>
          <p:nvPr>
            <p:ph sz="half" idx="4294967295"/>
          </p:nvPr>
        </p:nvSpPr>
        <p:spPr>
          <a:xfrm>
            <a:off x="4610100" y="1828800"/>
            <a:ext cx="4000500" cy="3657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800" b="1" smtClean="0">
                <a:solidFill>
                  <a:srgbClr val="7030A0"/>
                </a:solidFill>
              </a:rPr>
              <a:t>Алгоритм действий</a:t>
            </a:r>
          </a:p>
          <a:p>
            <a:pPr marL="0" indent="0" algn="ctr">
              <a:buFontTx/>
              <a:buNone/>
            </a:pPr>
            <a:endParaRPr lang="ru-RU" altLang="ru-RU" sz="100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2400" smtClean="0"/>
              <a:t>   1. Выделяю в слове приставку.</a:t>
            </a:r>
          </a:p>
          <a:p>
            <a:pPr marL="0" indent="0">
              <a:buFontTx/>
              <a:buNone/>
            </a:pPr>
            <a:r>
              <a:rPr lang="ru-RU" altLang="ru-RU" sz="2400" smtClean="0"/>
              <a:t>   2. Смотрю на первую согласную после приставки.</a:t>
            </a:r>
          </a:p>
          <a:p>
            <a:pPr marL="0" indent="0">
              <a:buFontTx/>
              <a:buNone/>
            </a:pPr>
            <a:r>
              <a:rPr lang="ru-RU" altLang="ru-RU" sz="2400" smtClean="0"/>
              <a:t>   3. Определяю, глухая она или звонкая.</a:t>
            </a:r>
          </a:p>
          <a:p>
            <a:pPr marL="0" indent="0">
              <a:buFontTx/>
              <a:buNone/>
            </a:pPr>
            <a:r>
              <a:rPr lang="ru-RU" altLang="ru-RU" sz="2400" smtClean="0"/>
              <a:t>   4. Применяю правило. </a:t>
            </a:r>
          </a:p>
        </p:txBody>
      </p:sp>
      <p:pic>
        <p:nvPicPr>
          <p:cNvPr id="17413" name="Рукописные данные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702050"/>
            <a:ext cx="8858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3157538"/>
            <a:ext cx="9445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40100"/>
            <a:ext cx="1143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10763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076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10763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Копия 9 - коп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62600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6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E3"/>
            </a:gs>
            <a:gs pos="100000">
              <a:srgbClr val="A5DBA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495800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600"/>
                    </a:gs>
                    <a:gs pos="50000">
                      <a:srgbClr val="00CC00"/>
                    </a:gs>
                    <a:gs pos="100000">
                      <a:srgbClr val="003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FFFF00"/>
                  </a:outerShdw>
                </a:effectLst>
                <a:cs typeface="Times New Roman"/>
              </a:rPr>
              <a:t>Распределить: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8382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cs typeface="Times New Roman"/>
              </a:rPr>
              <a:t>...з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4419600" y="1371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CC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333333"/>
              </a:solidFill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51520" y="1981200"/>
            <a:ext cx="8451155" cy="113877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400" dirty="0" smtClean="0">
                <a:solidFill>
                  <a:srgbClr val="CC6600"/>
                </a:solidFill>
              </a:rPr>
              <a:t>И…править, во…</a:t>
            </a:r>
            <a:r>
              <a:rPr kumimoji="0" lang="ru-RU" altLang="ru-RU" sz="3400" dirty="0" err="1" smtClean="0">
                <a:solidFill>
                  <a:srgbClr val="CC6600"/>
                </a:solidFill>
              </a:rPr>
              <a:t>главить</a:t>
            </a:r>
            <a:r>
              <a:rPr kumimoji="0" lang="ru-RU" altLang="ru-RU" sz="3400" dirty="0" smtClean="0">
                <a:solidFill>
                  <a:srgbClr val="CC6600"/>
                </a:solidFill>
              </a:rPr>
              <a:t>, в…глянуть, </a:t>
            </a:r>
            <a:r>
              <a:rPr kumimoji="0" lang="ru-RU" altLang="ru-RU" sz="3400" dirty="0" err="1" smtClean="0">
                <a:solidFill>
                  <a:srgbClr val="CC6600"/>
                </a:solidFill>
              </a:rPr>
              <a:t>бе</a:t>
            </a:r>
            <a:r>
              <a:rPr kumimoji="0" lang="ru-RU" altLang="ru-RU" sz="3400" dirty="0" smtClean="0">
                <a:solidFill>
                  <a:srgbClr val="CC6600"/>
                </a:solidFill>
              </a:rPr>
              <a:t>…полезный, и…мерить,, </a:t>
            </a:r>
            <a:r>
              <a:rPr kumimoji="0" lang="ru-RU" altLang="ru-RU" sz="3400" dirty="0" err="1" smtClean="0">
                <a:solidFill>
                  <a:srgbClr val="CC6600"/>
                </a:solidFill>
              </a:rPr>
              <a:t>бе</a:t>
            </a:r>
            <a:r>
              <a:rPr kumimoji="0" lang="ru-RU" altLang="ru-RU" sz="3400" dirty="0" smtClean="0">
                <a:solidFill>
                  <a:srgbClr val="CC6600"/>
                </a:solidFill>
              </a:rPr>
              <a:t>…цельный.</a:t>
            </a:r>
          </a:p>
        </p:txBody>
      </p: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1295400" y="1371600"/>
            <a:ext cx="1143000" cy="228600"/>
            <a:chOff x="528" y="384"/>
            <a:chExt cx="2640" cy="336"/>
          </a:xfrm>
        </p:grpSpPr>
        <p:sp>
          <p:nvSpPr>
            <p:cNvPr id="16421" name="Line 11"/>
            <p:cNvSpPr>
              <a:spLocks noChangeShapeType="1"/>
            </p:cNvSpPr>
            <p:nvPr/>
          </p:nvSpPr>
          <p:spPr bwMode="auto">
            <a:xfrm>
              <a:off x="528" y="384"/>
              <a:ext cx="2640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  <p:sp>
          <p:nvSpPr>
            <p:cNvPr id="16422" name="Line 12"/>
            <p:cNvSpPr>
              <a:spLocks noChangeShapeType="1"/>
            </p:cNvSpPr>
            <p:nvPr/>
          </p:nvSpPr>
          <p:spPr bwMode="auto">
            <a:xfrm>
              <a:off x="3168" y="384"/>
              <a:ext cx="0" cy="336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</p:grpSp>
      <p:grpSp>
        <p:nvGrpSpPr>
          <p:cNvPr id="16391" name="Group 13"/>
          <p:cNvGrpSpPr>
            <a:grpSpLocks/>
          </p:cNvGrpSpPr>
          <p:nvPr/>
        </p:nvGrpSpPr>
        <p:grpSpPr bwMode="auto">
          <a:xfrm>
            <a:off x="6172200" y="1447800"/>
            <a:ext cx="1143000" cy="228600"/>
            <a:chOff x="528" y="384"/>
            <a:chExt cx="2640" cy="336"/>
          </a:xfrm>
        </p:grpSpPr>
        <p:sp>
          <p:nvSpPr>
            <p:cNvPr id="16419" name="Line 14"/>
            <p:cNvSpPr>
              <a:spLocks noChangeShapeType="1"/>
            </p:cNvSpPr>
            <p:nvPr/>
          </p:nvSpPr>
          <p:spPr bwMode="auto">
            <a:xfrm>
              <a:off x="528" y="384"/>
              <a:ext cx="2640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  <p:sp>
          <p:nvSpPr>
            <p:cNvPr id="16420" name="Line 15"/>
            <p:cNvSpPr>
              <a:spLocks noChangeShapeType="1"/>
            </p:cNvSpPr>
            <p:nvPr/>
          </p:nvSpPr>
          <p:spPr bwMode="auto">
            <a:xfrm>
              <a:off x="3168" y="384"/>
              <a:ext cx="0" cy="336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FF3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333333"/>
                </a:solidFill>
              </a:endParaRPr>
            </a:p>
          </p:txBody>
        </p:sp>
      </p:grp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90600" y="4038600"/>
            <a:ext cx="2248564" cy="16619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400" i="1" dirty="0" smtClean="0">
                <a:solidFill>
                  <a:srgbClr val="000000"/>
                </a:solidFill>
              </a:rPr>
              <a:t>возглавить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400" i="1" dirty="0" smtClean="0">
                <a:solidFill>
                  <a:srgbClr val="000000"/>
                </a:solidFill>
              </a:rPr>
              <a:t>взглянуть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400" i="1" dirty="0" smtClean="0">
                <a:solidFill>
                  <a:srgbClr val="000000"/>
                </a:solidFill>
              </a:rPr>
              <a:t>измерить</a:t>
            </a:r>
          </a:p>
        </p:txBody>
      </p:sp>
      <p:grpSp>
        <p:nvGrpSpPr>
          <p:cNvPr id="21549" name="Group 45"/>
          <p:cNvGrpSpPr>
            <a:grpSpLocks/>
          </p:cNvGrpSpPr>
          <p:nvPr/>
        </p:nvGrpSpPr>
        <p:grpSpPr bwMode="auto">
          <a:xfrm>
            <a:off x="1092200" y="4138613"/>
            <a:ext cx="571500" cy="1714500"/>
            <a:chOff x="688" y="2607"/>
            <a:chExt cx="360" cy="1080"/>
          </a:xfrm>
        </p:grpSpPr>
        <p:grpSp>
          <p:nvGrpSpPr>
            <p:cNvPr id="16407" name="Group 16"/>
            <p:cNvGrpSpPr>
              <a:grpSpLocks/>
            </p:cNvGrpSpPr>
            <p:nvPr/>
          </p:nvGrpSpPr>
          <p:grpSpPr bwMode="auto">
            <a:xfrm>
              <a:off x="704" y="2607"/>
              <a:ext cx="336" cy="104"/>
              <a:chOff x="528" y="384"/>
              <a:chExt cx="2640" cy="336"/>
            </a:xfrm>
          </p:grpSpPr>
          <p:sp>
            <p:nvSpPr>
              <p:cNvPr id="16417" name="Line 17"/>
              <p:cNvSpPr>
                <a:spLocks noChangeShapeType="1"/>
              </p:cNvSpPr>
              <p:nvPr/>
            </p:nvSpPr>
            <p:spPr bwMode="auto">
              <a:xfrm>
                <a:off x="528" y="384"/>
                <a:ext cx="2640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6418" name="Line 18"/>
              <p:cNvSpPr>
                <a:spLocks noChangeShapeType="1"/>
              </p:cNvSpPr>
              <p:nvPr/>
            </p:nvSpPr>
            <p:spPr bwMode="auto">
              <a:xfrm>
                <a:off x="3168" y="384"/>
                <a:ext cx="0" cy="33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6408" name="Group 19"/>
            <p:cNvGrpSpPr>
              <a:grpSpLocks/>
            </p:cNvGrpSpPr>
            <p:nvPr/>
          </p:nvGrpSpPr>
          <p:grpSpPr bwMode="auto">
            <a:xfrm>
              <a:off x="712" y="3583"/>
              <a:ext cx="336" cy="104"/>
              <a:chOff x="528" y="384"/>
              <a:chExt cx="2640" cy="336"/>
            </a:xfrm>
          </p:grpSpPr>
          <p:sp>
            <p:nvSpPr>
              <p:cNvPr id="16415" name="Line 20"/>
              <p:cNvSpPr>
                <a:spLocks noChangeShapeType="1"/>
              </p:cNvSpPr>
              <p:nvPr/>
            </p:nvSpPr>
            <p:spPr bwMode="auto">
              <a:xfrm>
                <a:off x="528" y="384"/>
                <a:ext cx="2640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6416" name="Line 21"/>
              <p:cNvSpPr>
                <a:spLocks noChangeShapeType="1"/>
              </p:cNvSpPr>
              <p:nvPr/>
            </p:nvSpPr>
            <p:spPr bwMode="auto">
              <a:xfrm>
                <a:off x="3168" y="384"/>
                <a:ext cx="0" cy="33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6409" name="Group 22"/>
            <p:cNvGrpSpPr>
              <a:grpSpLocks/>
            </p:cNvGrpSpPr>
            <p:nvPr/>
          </p:nvGrpSpPr>
          <p:grpSpPr bwMode="auto">
            <a:xfrm>
              <a:off x="688" y="2943"/>
              <a:ext cx="232" cy="104"/>
              <a:chOff x="528" y="384"/>
              <a:chExt cx="2640" cy="336"/>
            </a:xfrm>
          </p:grpSpPr>
          <p:sp>
            <p:nvSpPr>
              <p:cNvPr id="16413" name="Line 23"/>
              <p:cNvSpPr>
                <a:spLocks noChangeShapeType="1"/>
              </p:cNvSpPr>
              <p:nvPr/>
            </p:nvSpPr>
            <p:spPr bwMode="auto">
              <a:xfrm>
                <a:off x="528" y="384"/>
                <a:ext cx="2640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6414" name="Line 24"/>
              <p:cNvSpPr>
                <a:spLocks noChangeShapeType="1"/>
              </p:cNvSpPr>
              <p:nvPr/>
            </p:nvSpPr>
            <p:spPr bwMode="auto">
              <a:xfrm>
                <a:off x="3168" y="384"/>
                <a:ext cx="0" cy="33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6410" name="Group 25"/>
            <p:cNvGrpSpPr>
              <a:grpSpLocks/>
            </p:cNvGrpSpPr>
            <p:nvPr/>
          </p:nvGrpSpPr>
          <p:grpSpPr bwMode="auto">
            <a:xfrm>
              <a:off x="696" y="3263"/>
              <a:ext cx="232" cy="104"/>
              <a:chOff x="528" y="384"/>
              <a:chExt cx="2640" cy="336"/>
            </a:xfrm>
          </p:grpSpPr>
          <p:sp>
            <p:nvSpPr>
              <p:cNvPr id="16411" name="Line 26"/>
              <p:cNvSpPr>
                <a:spLocks noChangeShapeType="1"/>
              </p:cNvSpPr>
              <p:nvPr/>
            </p:nvSpPr>
            <p:spPr bwMode="auto">
              <a:xfrm>
                <a:off x="528" y="384"/>
                <a:ext cx="2640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6412" name="Line 27"/>
              <p:cNvSpPr>
                <a:spLocks noChangeShapeType="1"/>
              </p:cNvSpPr>
              <p:nvPr/>
            </p:nvSpPr>
            <p:spPr bwMode="auto">
              <a:xfrm>
                <a:off x="3168" y="384"/>
                <a:ext cx="0" cy="33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19800" y="4191000"/>
            <a:ext cx="2489200" cy="16446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400" i="1" dirty="0" smtClean="0">
                <a:solidFill>
                  <a:srgbClr val="000000"/>
                </a:solidFill>
              </a:rPr>
              <a:t>исправить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400" i="1" dirty="0" smtClean="0">
                <a:solidFill>
                  <a:srgbClr val="000000"/>
                </a:solidFill>
              </a:rPr>
              <a:t>бесполезный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3400" i="1" dirty="0" smtClean="0">
                <a:solidFill>
                  <a:srgbClr val="000000"/>
                </a:solidFill>
              </a:rPr>
              <a:t>бесцельный</a:t>
            </a:r>
          </a:p>
        </p:txBody>
      </p:sp>
      <p:grpSp>
        <p:nvGrpSpPr>
          <p:cNvPr id="21550" name="Group 46"/>
          <p:cNvGrpSpPr>
            <a:grpSpLocks/>
          </p:cNvGrpSpPr>
          <p:nvPr/>
        </p:nvGrpSpPr>
        <p:grpSpPr bwMode="auto">
          <a:xfrm>
            <a:off x="6159500" y="4329113"/>
            <a:ext cx="558800" cy="1155700"/>
            <a:chOff x="3880" y="2727"/>
            <a:chExt cx="352" cy="728"/>
          </a:xfrm>
        </p:grpSpPr>
        <p:grpSp>
          <p:nvGrpSpPr>
            <p:cNvPr id="16398" name="Group 28"/>
            <p:cNvGrpSpPr>
              <a:grpSpLocks/>
            </p:cNvGrpSpPr>
            <p:nvPr/>
          </p:nvGrpSpPr>
          <p:grpSpPr bwMode="auto">
            <a:xfrm>
              <a:off x="3880" y="2727"/>
              <a:ext cx="232" cy="104"/>
              <a:chOff x="528" y="384"/>
              <a:chExt cx="2640" cy="336"/>
            </a:xfrm>
          </p:grpSpPr>
          <p:sp>
            <p:nvSpPr>
              <p:cNvPr id="16405" name="Line 29"/>
              <p:cNvSpPr>
                <a:spLocks noChangeShapeType="1"/>
              </p:cNvSpPr>
              <p:nvPr/>
            </p:nvSpPr>
            <p:spPr bwMode="auto">
              <a:xfrm>
                <a:off x="528" y="384"/>
                <a:ext cx="2640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6406" name="Line 30"/>
              <p:cNvSpPr>
                <a:spLocks noChangeShapeType="1"/>
              </p:cNvSpPr>
              <p:nvPr/>
            </p:nvSpPr>
            <p:spPr bwMode="auto">
              <a:xfrm>
                <a:off x="3168" y="384"/>
                <a:ext cx="0" cy="33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6399" name="Group 31"/>
            <p:cNvGrpSpPr>
              <a:grpSpLocks/>
            </p:cNvGrpSpPr>
            <p:nvPr/>
          </p:nvGrpSpPr>
          <p:grpSpPr bwMode="auto">
            <a:xfrm>
              <a:off x="3896" y="3031"/>
              <a:ext cx="336" cy="104"/>
              <a:chOff x="528" y="384"/>
              <a:chExt cx="2640" cy="336"/>
            </a:xfrm>
          </p:grpSpPr>
          <p:sp>
            <p:nvSpPr>
              <p:cNvPr id="16403" name="Line 32"/>
              <p:cNvSpPr>
                <a:spLocks noChangeShapeType="1"/>
              </p:cNvSpPr>
              <p:nvPr/>
            </p:nvSpPr>
            <p:spPr bwMode="auto">
              <a:xfrm>
                <a:off x="528" y="384"/>
                <a:ext cx="2640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6404" name="Line 33"/>
              <p:cNvSpPr>
                <a:spLocks noChangeShapeType="1"/>
              </p:cNvSpPr>
              <p:nvPr/>
            </p:nvSpPr>
            <p:spPr bwMode="auto">
              <a:xfrm>
                <a:off x="3168" y="384"/>
                <a:ext cx="0" cy="33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6400" name="Group 34"/>
            <p:cNvGrpSpPr>
              <a:grpSpLocks/>
            </p:cNvGrpSpPr>
            <p:nvPr/>
          </p:nvGrpSpPr>
          <p:grpSpPr bwMode="auto">
            <a:xfrm>
              <a:off x="3896" y="3351"/>
              <a:ext cx="336" cy="104"/>
              <a:chOff x="528" y="384"/>
              <a:chExt cx="2640" cy="336"/>
            </a:xfrm>
          </p:grpSpPr>
          <p:sp>
            <p:nvSpPr>
              <p:cNvPr id="16401" name="Line 35"/>
              <p:cNvSpPr>
                <a:spLocks noChangeShapeType="1"/>
              </p:cNvSpPr>
              <p:nvPr/>
            </p:nvSpPr>
            <p:spPr bwMode="auto">
              <a:xfrm>
                <a:off x="528" y="384"/>
                <a:ext cx="2640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6402" name="Line 36"/>
              <p:cNvSpPr>
                <a:spLocks noChangeShapeType="1"/>
              </p:cNvSpPr>
              <p:nvPr/>
            </p:nvSpPr>
            <p:spPr bwMode="auto">
              <a:xfrm>
                <a:off x="3168" y="384"/>
                <a:ext cx="0" cy="33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66FF3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3200" smtClean="0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16396" name="WordArt 40"/>
          <p:cNvSpPr>
            <a:spLocks noChangeArrowheads="1" noChangeShapeType="1" noTextEdit="1"/>
          </p:cNvSpPr>
          <p:nvPr/>
        </p:nvSpPr>
        <p:spPr bwMode="auto">
          <a:xfrm>
            <a:off x="6324600" y="1524000"/>
            <a:ext cx="8382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cs typeface="Times New Roman"/>
              </a:rPr>
              <a:t>...с</a:t>
            </a:r>
          </a:p>
        </p:txBody>
      </p:sp>
    </p:spTree>
    <p:extLst>
      <p:ext uri="{BB962C8B-B14F-4D97-AF65-F5344CB8AC3E}">
        <p14:creationId xmlns:p14="http://schemas.microsoft.com/office/powerpoint/2010/main" val="29854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Обрати внимание !!!! 	 	(орфограмма № 11)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b="1" dirty="0" smtClean="0"/>
              <a:t>Возглавить </a:t>
            </a:r>
            <a:endParaRPr lang="ru-RU" sz="9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844824"/>
            <a:ext cx="21820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414908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srgbClr val="000000"/>
                </a:solidFill>
              </a:rPr>
              <a:t>исправить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152131"/>
            <a:ext cx="162857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04" y="3380885"/>
            <a:ext cx="596239" cy="4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75856" y="3383276"/>
            <a:ext cx="627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50156"/>
            <a:ext cx="6286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50" y="5517232"/>
            <a:ext cx="592137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87" y="5517232"/>
            <a:ext cx="592137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19" y="5709214"/>
            <a:ext cx="592137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6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8E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1"/>
          <p:cNvSpPr>
            <a:spLocks noChangeArrowheads="1"/>
          </p:cNvSpPr>
          <p:nvPr/>
        </p:nvSpPr>
        <p:spPr bwMode="auto">
          <a:xfrm>
            <a:off x="6400800" y="533400"/>
            <a:ext cx="1143000" cy="1066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6858000" cy="378565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66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4000" b="1" dirty="0">
                <a:solidFill>
                  <a:srgbClr val="333333"/>
                </a:solidFill>
              </a:rPr>
              <a:t>П</a:t>
            </a:r>
            <a:r>
              <a:rPr kumimoji="0" lang="ru-RU" altLang="ru-RU" sz="4000" b="1" dirty="0" smtClean="0">
                <a:solidFill>
                  <a:srgbClr val="333333"/>
                </a:solidFill>
              </a:rPr>
              <a:t>ассажир без билета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4000" b="1" dirty="0" smtClean="0">
                <a:solidFill>
                  <a:srgbClr val="333333"/>
                </a:solidFill>
              </a:rPr>
              <a:t>жидкость  без  цвета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4000" b="1" dirty="0" smtClean="0">
                <a:solidFill>
                  <a:srgbClr val="333333"/>
                </a:solidFill>
              </a:rPr>
              <a:t>плач    без    звука    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4000" b="1" dirty="0" smtClean="0">
                <a:solidFill>
                  <a:srgbClr val="333333"/>
                </a:solidFill>
              </a:rPr>
              <a:t>движение без шума 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4000" b="1" dirty="0" smtClean="0">
                <a:solidFill>
                  <a:srgbClr val="333333"/>
                </a:solidFill>
              </a:rPr>
              <a:t>решение  без  спора 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sz="4000" b="1" dirty="0" smtClean="0">
                <a:solidFill>
                  <a:srgbClr val="333333"/>
                </a:solidFill>
              </a:rPr>
              <a:t>ребенок  без  забот     - 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8077200" y="609600"/>
            <a:ext cx="685800" cy="685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57200" y="3962400"/>
            <a:ext cx="685800" cy="6096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8153400" y="5867400"/>
            <a:ext cx="762000" cy="685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410200" y="838200"/>
            <a:ext cx="457200" cy="3810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304800" y="5486400"/>
            <a:ext cx="838200" cy="990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876800" y="6019800"/>
            <a:ext cx="838200" cy="685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71" name="AutoShape 13"/>
          <p:cNvSpPr>
            <a:spLocks noChangeArrowheads="1"/>
          </p:cNvSpPr>
          <p:nvPr/>
        </p:nvSpPr>
        <p:spPr bwMode="auto">
          <a:xfrm>
            <a:off x="6172200" y="381000"/>
            <a:ext cx="1143000" cy="1066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4648200" y="2819400"/>
            <a:ext cx="381000" cy="304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8153400" y="2743200"/>
            <a:ext cx="457200" cy="4572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305800" y="4343400"/>
            <a:ext cx="685800" cy="838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6781800" y="6400800"/>
            <a:ext cx="381000" cy="304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6172200"/>
            <a:ext cx="457200" cy="4572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85800" y="381000"/>
            <a:ext cx="685800" cy="685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381000" y="3733800"/>
            <a:ext cx="685800" cy="6096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743200" y="1219200"/>
            <a:ext cx="457200" cy="533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381000" y="1600200"/>
            <a:ext cx="838200" cy="1066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81" name="WordArt 30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66FFFF"/>
                  </a:outerShdw>
                </a:effectLst>
                <a:cs typeface="Times New Roman"/>
              </a:rPr>
              <a:t>Заменить:</a:t>
            </a:r>
          </a:p>
        </p:txBody>
      </p:sp>
    </p:spTree>
    <p:extLst>
      <p:ext uri="{BB962C8B-B14F-4D97-AF65-F5344CB8AC3E}">
        <p14:creationId xmlns:p14="http://schemas.microsoft.com/office/powerpoint/2010/main" val="10479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8E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1"/>
          <p:cNvSpPr>
            <a:spLocks noChangeArrowheads="1"/>
          </p:cNvSpPr>
          <p:nvPr/>
        </p:nvSpPr>
        <p:spPr bwMode="auto">
          <a:xfrm>
            <a:off x="6400800" y="533400"/>
            <a:ext cx="1143000" cy="1066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4524637" cy="30469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66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b="1" dirty="0">
                <a:solidFill>
                  <a:srgbClr val="333333"/>
                </a:solidFill>
              </a:rPr>
              <a:t>П</a:t>
            </a:r>
            <a:r>
              <a:rPr kumimoji="0" lang="ru-RU" altLang="ru-RU" b="1" dirty="0" smtClean="0">
                <a:solidFill>
                  <a:srgbClr val="333333"/>
                </a:solidFill>
              </a:rPr>
              <a:t>ассажир без билета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b="1" dirty="0" smtClean="0">
                <a:solidFill>
                  <a:srgbClr val="333333"/>
                </a:solidFill>
              </a:rPr>
              <a:t>жидкость  без  цвета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b="1" dirty="0" smtClean="0">
                <a:solidFill>
                  <a:srgbClr val="333333"/>
                </a:solidFill>
              </a:rPr>
              <a:t>плач    без    звука    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b="1" dirty="0" smtClean="0">
                <a:solidFill>
                  <a:srgbClr val="333333"/>
                </a:solidFill>
              </a:rPr>
              <a:t>движение без шума   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b="1" dirty="0" smtClean="0">
                <a:solidFill>
                  <a:srgbClr val="333333"/>
                </a:solidFill>
              </a:rPr>
              <a:t>решение  без  спора   </a:t>
            </a:r>
            <a:r>
              <a:rPr kumimoji="0" lang="ru-RU" altLang="ru-RU" sz="1600" b="1" dirty="0" smtClean="0">
                <a:solidFill>
                  <a:srgbClr val="333333"/>
                </a:solidFill>
              </a:rPr>
              <a:t> </a:t>
            </a:r>
            <a:r>
              <a:rPr kumimoji="0" lang="ru-RU" altLang="ru-RU" b="1" dirty="0" smtClean="0">
                <a:solidFill>
                  <a:srgbClr val="333333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b="1" dirty="0" smtClean="0">
                <a:solidFill>
                  <a:srgbClr val="333333"/>
                </a:solidFill>
              </a:rPr>
              <a:t>ребенок  без  забот     -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638800" y="1591597"/>
            <a:ext cx="2490810" cy="30469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i="1" dirty="0" smtClean="0">
                <a:solidFill>
                  <a:srgbClr val="FF0066"/>
                </a:solidFill>
              </a:rPr>
              <a:t>безбилетный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i="1" dirty="0" smtClean="0">
                <a:solidFill>
                  <a:srgbClr val="FF0066"/>
                </a:solidFill>
              </a:rPr>
              <a:t>бесцветная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i="1" dirty="0" smtClean="0">
                <a:solidFill>
                  <a:srgbClr val="FF0066"/>
                </a:solidFill>
              </a:rPr>
              <a:t>беззвучный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i="1" dirty="0" smtClean="0">
                <a:solidFill>
                  <a:srgbClr val="FF0066"/>
                </a:solidFill>
              </a:rPr>
              <a:t>бесшумное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i="1" dirty="0" smtClean="0">
                <a:solidFill>
                  <a:srgbClr val="FF0066"/>
                </a:solidFill>
              </a:rPr>
              <a:t>бесспорное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ru-RU" altLang="ru-RU" i="1" dirty="0" smtClean="0">
                <a:solidFill>
                  <a:srgbClr val="FF0066"/>
                </a:solidFill>
              </a:rPr>
              <a:t>беззаботный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8077200" y="609600"/>
            <a:ext cx="685800" cy="685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57200" y="3962400"/>
            <a:ext cx="685800" cy="6096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8153400" y="5867400"/>
            <a:ext cx="762000" cy="685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410200" y="838200"/>
            <a:ext cx="457200" cy="3810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304800" y="5486400"/>
            <a:ext cx="838200" cy="990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876800" y="6019800"/>
            <a:ext cx="838200" cy="685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71" name="AutoShape 13"/>
          <p:cNvSpPr>
            <a:spLocks noChangeArrowheads="1"/>
          </p:cNvSpPr>
          <p:nvPr/>
        </p:nvSpPr>
        <p:spPr bwMode="auto">
          <a:xfrm>
            <a:off x="6172200" y="381000"/>
            <a:ext cx="1143000" cy="1066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4648200" y="2819400"/>
            <a:ext cx="381000" cy="304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8153400" y="2743200"/>
            <a:ext cx="457200" cy="4572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305800" y="4343400"/>
            <a:ext cx="685800" cy="838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6781800" y="6400800"/>
            <a:ext cx="381000" cy="304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6172200"/>
            <a:ext cx="457200" cy="4572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85800" y="381000"/>
            <a:ext cx="685800" cy="6858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381000" y="3733800"/>
            <a:ext cx="685800" cy="609600"/>
          </a:xfrm>
          <a:prstGeom prst="star5">
            <a:avLst/>
          </a:prstGeom>
          <a:gradFill rotWithShape="0">
            <a:gsLst>
              <a:gs pos="0">
                <a:srgbClr val="00FF99">
                  <a:gamma/>
                  <a:tint val="0"/>
                  <a:invGamma/>
                </a:srgbClr>
              </a:gs>
              <a:gs pos="100000">
                <a:srgbClr val="00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333333"/>
              </a:solidFill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743200" y="1219200"/>
            <a:ext cx="457200" cy="533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381000" y="1600200"/>
            <a:ext cx="838200" cy="1066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ru-RU" altLang="ru-RU" smtClean="0">
              <a:solidFill>
                <a:srgbClr val="333333"/>
              </a:solidFill>
            </a:endParaRPr>
          </a:p>
        </p:txBody>
      </p:sp>
      <p:sp>
        <p:nvSpPr>
          <p:cNvPr id="15381" name="WordArt 30"/>
          <p:cNvSpPr>
            <a:spLocks noChangeArrowheads="1" noChangeShapeType="1" noTextEdit="1"/>
          </p:cNvSpPr>
          <p:nvPr/>
        </p:nvSpPr>
        <p:spPr bwMode="auto">
          <a:xfrm>
            <a:off x="1219199" y="457200"/>
            <a:ext cx="5579269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66FFFF"/>
                  </a:outerShdw>
                </a:effectLst>
                <a:cs typeface="Times New Roman"/>
              </a:rPr>
              <a:t>Проверь себя!</a:t>
            </a:r>
          </a:p>
        </p:txBody>
      </p:sp>
    </p:spTree>
    <p:extLst>
      <p:ext uri="{BB962C8B-B14F-4D97-AF65-F5344CB8AC3E}">
        <p14:creationId xmlns:p14="http://schemas.microsoft.com/office/powerpoint/2010/main" val="12067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352928" cy="114300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6600" b="1" dirty="0" smtClean="0"/>
              <a:t>Физкультминутка.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Вот мы руки развели,</a:t>
            </a:r>
            <a:br>
              <a:rPr lang="ru-RU" dirty="0"/>
            </a:br>
            <a:r>
              <a:rPr lang="ru-RU" dirty="0"/>
              <a:t>Словно удивились.</a:t>
            </a:r>
            <a:br>
              <a:rPr lang="ru-RU" dirty="0"/>
            </a:br>
            <a:r>
              <a:rPr lang="ru-RU" dirty="0"/>
              <a:t>И друг другу до земли</a:t>
            </a:r>
            <a:br>
              <a:rPr lang="ru-RU" dirty="0"/>
            </a:br>
            <a:r>
              <a:rPr lang="ru-RU" dirty="0"/>
              <a:t>В пояс поклонились!</a:t>
            </a:r>
            <a:br>
              <a:rPr lang="ru-RU" dirty="0"/>
            </a:br>
            <a:r>
              <a:rPr lang="ru-RU" dirty="0"/>
              <a:t>Наклонились, выпрямились,</a:t>
            </a:r>
            <a:br>
              <a:rPr lang="ru-RU" dirty="0"/>
            </a:br>
            <a:r>
              <a:rPr lang="ru-RU" dirty="0"/>
              <a:t>Наклонились, выпрямились.</a:t>
            </a:r>
            <a:br>
              <a:rPr lang="ru-RU" dirty="0"/>
            </a:br>
            <a:r>
              <a:rPr lang="ru-RU" dirty="0"/>
              <a:t>Ниже, ниже, не ленись,</a:t>
            </a:r>
            <a:br>
              <a:rPr lang="ru-RU" dirty="0"/>
            </a:br>
            <a:r>
              <a:rPr lang="ru-RU" dirty="0"/>
              <a:t>Поклонись и улыбнусь.</a:t>
            </a:r>
          </a:p>
        </p:txBody>
      </p:sp>
      <p:pic>
        <p:nvPicPr>
          <p:cNvPr id="2050" name="Picture 2" descr="C:\Users\Александр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60 из 49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643182"/>
            <a:ext cx="1985975" cy="1796835"/>
          </a:xfrm>
          <a:prstGeom prst="rect">
            <a:avLst/>
          </a:prstGeom>
          <a:noFill/>
        </p:spPr>
      </p:pic>
      <p:pic>
        <p:nvPicPr>
          <p:cNvPr id="8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1985975" cy="1796835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61165"/>
            <a:ext cx="1985975" cy="1796835"/>
          </a:xfrm>
          <a:prstGeom prst="rect">
            <a:avLst/>
          </a:prstGeom>
          <a:noFill/>
        </p:spPr>
      </p:pic>
      <p:pic>
        <p:nvPicPr>
          <p:cNvPr id="6" name="Чунга- чан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60432" y="64533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70773"/>
      </p:ext>
    </p:extLst>
  </p:cSld>
  <p:clrMapOvr>
    <a:masterClrMapping/>
  </p:clrMapOvr>
  <p:transition spd="slow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а 25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72008"/>
            <a:ext cx="2143140" cy="1734144"/>
          </a:xfrm>
          <a:prstGeom prst="rect">
            <a:avLst/>
          </a:prstGeom>
          <a:noFill/>
        </p:spPr>
      </p:pic>
      <p:pic>
        <p:nvPicPr>
          <p:cNvPr id="1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60" y="4668846"/>
            <a:ext cx="2143140" cy="1734144"/>
          </a:xfrm>
          <a:prstGeom prst="rect">
            <a:avLst/>
          </a:prstGeom>
          <a:noFill/>
        </p:spPr>
      </p:pic>
      <p:pic>
        <p:nvPicPr>
          <p:cNvPr id="11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2143140" cy="1734144"/>
          </a:xfrm>
          <a:prstGeom prst="rect">
            <a:avLst/>
          </a:prstGeom>
          <a:noFill/>
        </p:spPr>
      </p:pic>
      <p:pic>
        <p:nvPicPr>
          <p:cNvPr id="12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1857364"/>
            <a:ext cx="2143140" cy="1734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001893"/>
      </p:ext>
    </p:extLst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niga3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0"/>
            <a:ext cx="2540000" cy="228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507207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FF0000"/>
                </a:solidFill>
              </a:rPr>
              <a:t>Цели урока</a:t>
            </a:r>
            <a:r>
              <a:rPr lang="ru-RU" u="sng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1.узнать способ действия при выборе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З - 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конце приставок;</a:t>
            </a:r>
            <a:br>
              <a:rPr lang="ru-RU" dirty="0" smtClean="0"/>
            </a:br>
            <a:r>
              <a:rPr lang="ru-RU" dirty="0" smtClean="0"/>
              <a:t>2.развивать умение самостоятельно находить в словах изученную орфограмму, обозначать её графически, объяснять правописание.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7230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44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60"/>
            <a:ext cx="9144000" cy="6893760"/>
          </a:xfrm>
          <a:prstGeom prst="rect">
            <a:avLst/>
          </a:prstGeom>
          <a:noFill/>
        </p:spPr>
      </p:pic>
      <p:pic>
        <p:nvPicPr>
          <p:cNvPr id="2050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1677" y="3929066"/>
            <a:ext cx="2082323" cy="1400183"/>
          </a:xfrm>
          <a:prstGeom prst="rect">
            <a:avLst/>
          </a:prstGeom>
          <a:noFill/>
        </p:spPr>
      </p:pic>
      <p:pic>
        <p:nvPicPr>
          <p:cNvPr id="6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110174"/>
            <a:ext cx="2082323" cy="1400183"/>
          </a:xfrm>
          <a:prstGeom prst="rect">
            <a:avLst/>
          </a:prstGeom>
          <a:noFill/>
        </p:spPr>
      </p:pic>
      <p:pic>
        <p:nvPicPr>
          <p:cNvPr id="7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214950"/>
            <a:ext cx="2082323" cy="1400183"/>
          </a:xfrm>
          <a:prstGeom prst="rect">
            <a:avLst/>
          </a:prstGeom>
          <a:noFill/>
        </p:spPr>
      </p:pic>
      <p:pic>
        <p:nvPicPr>
          <p:cNvPr id="8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143512"/>
            <a:ext cx="2082323" cy="1400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048475"/>
      </p:ext>
    </p:extLst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\У нас в гостях\ANIMASHKI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929066"/>
            <a:ext cx="3143272" cy="2312974"/>
          </a:xfrm>
          <a:prstGeom prst="rect">
            <a:avLst/>
          </a:prstGeom>
          <a:noFill/>
        </p:spPr>
      </p:pic>
      <p:pic>
        <p:nvPicPr>
          <p:cNvPr id="13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929066"/>
            <a:ext cx="3143272" cy="2312974"/>
          </a:xfrm>
          <a:prstGeom prst="rect">
            <a:avLst/>
          </a:prstGeom>
          <a:noFill/>
        </p:spPr>
      </p:pic>
      <p:pic>
        <p:nvPicPr>
          <p:cNvPr id="14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4071942"/>
            <a:ext cx="3143272" cy="2312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74180"/>
      </p:ext>
    </p:extLst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Фото\У нас в гостях\Pic_165.ru_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857760"/>
            <a:ext cx="1600210" cy="1714511"/>
          </a:xfrm>
          <a:prstGeom prst="rect">
            <a:avLst/>
          </a:prstGeom>
          <a:noFill/>
        </p:spPr>
      </p:pic>
      <p:pic>
        <p:nvPicPr>
          <p:cNvPr id="4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256"/>
            <a:ext cx="1600210" cy="1714511"/>
          </a:xfrm>
          <a:prstGeom prst="rect">
            <a:avLst/>
          </a:prstGeom>
          <a:noFill/>
        </p:spPr>
      </p:pic>
      <p:pic>
        <p:nvPicPr>
          <p:cNvPr id="5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256"/>
            <a:ext cx="1600210" cy="1714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744258"/>
      </p:ext>
    </p:extLst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Слова с буквой З-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altLang="ru-RU" smtClean="0"/>
              <a:t>Есть маленькая группа слов, </a:t>
            </a:r>
          </a:p>
          <a:p>
            <a:pPr eaLnBrk="1" hangingPunct="1"/>
            <a:r>
              <a:rPr lang="ru-RU" altLang="ru-RU" smtClean="0"/>
              <a:t>которая пишется с буквой  «З».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В этих словах нет приставок.</a:t>
            </a:r>
          </a:p>
          <a:p>
            <a:pPr eaLnBrk="1" hangingPunct="1"/>
            <a:r>
              <a:rPr lang="ru-RU" altLang="ru-RU" smtClean="0"/>
              <a:t>Буква «З» входит в их корень.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403350" y="3068638"/>
            <a:ext cx="1008063" cy="647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ЗДЕСЬ.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132138" y="3068638"/>
            <a:ext cx="1223962" cy="647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ЗДАНИЕ.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003800" y="3068638"/>
            <a:ext cx="1584325" cy="5762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691275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 animBg="1"/>
      <p:bldP spid="84996" grpId="0" animBg="1"/>
      <p:bldP spid="84997" grpId="0" animBg="1"/>
      <p:bldP spid="849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188913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                             </a:t>
            </a:r>
            <a:endParaRPr lang="ru-RU" altLang="ru-RU" sz="28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58888" y="2420938"/>
            <a:ext cx="33131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Труд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Увядает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Талантливый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Закат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Громко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Появляться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Мощь –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19700" y="2420938"/>
            <a:ext cx="2881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бе…силие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бе…делье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ра…свет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и…чезать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бе…дарный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ра…цветает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бе…шумный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17501" y="836712"/>
            <a:ext cx="763284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6600"/>
                </a:solidFill>
                <a:latin typeface="Times New Roman" pitchFamily="18" charset="0"/>
              </a:rPr>
              <a:t>Подбери пары антонимов.</a:t>
            </a:r>
          </a:p>
        </p:txBody>
      </p:sp>
    </p:spTree>
    <p:extLst>
      <p:ext uri="{BB962C8B-B14F-4D97-AF65-F5344CB8AC3E}">
        <p14:creationId xmlns:p14="http://schemas.microsoft.com/office/powerpoint/2010/main" val="35676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404813"/>
            <a:ext cx="8569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06600"/>
                </a:solidFill>
                <a:latin typeface="Times New Roman" pitchFamily="18" charset="0"/>
              </a:rPr>
              <a:t>Поменяйтесь тетрадками,                 проверьте, правильно ли выполнено задание</a:t>
            </a:r>
            <a:endParaRPr lang="ru-RU" altLang="ru-RU" sz="3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79613" y="4868863"/>
            <a:ext cx="4878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06600"/>
                </a:solidFill>
                <a:latin typeface="Times New Roman" pitchFamily="18" charset="0"/>
              </a:rPr>
              <a:t>Громко – </a:t>
            </a: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бесшумный  </a:t>
            </a:r>
            <a:r>
              <a:rPr lang="ru-RU" altLang="ru-RU" sz="3200" b="1" smtClean="0">
                <a:solidFill>
                  <a:srgbClr val="006600"/>
                </a:solidFill>
                <a:latin typeface="Times New Roman" pitchFamily="18" charset="0"/>
              </a:rPr>
              <a:t>                                   Разве это пара? </a:t>
            </a:r>
            <a:endParaRPr lang="ru-RU" altLang="ru-RU" sz="320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03350" y="1700213"/>
            <a:ext cx="5761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Труд – безделье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Увядает – расцветает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Талантливый – бездарный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Закат – рассвет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Появляться – исчезать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Мощь – бессилие</a:t>
            </a:r>
          </a:p>
        </p:txBody>
      </p:sp>
    </p:spTree>
    <p:extLst>
      <p:ext uri="{BB962C8B-B14F-4D97-AF65-F5344CB8AC3E}">
        <p14:creationId xmlns:p14="http://schemas.microsoft.com/office/powerpoint/2010/main" val="38085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8207375" cy="1150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Угадай пословицу по картинке.                                  Объясни её значение.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388" y="1412875"/>
            <a:ext cx="3960812" cy="5256213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C00000"/>
                </a:solidFill>
              </a:rPr>
              <a:t>Маслом каши не и…портишь.</a:t>
            </a:r>
          </a:p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(Полезное, приятное               не может принести вреда, даже если его слишком много.)</a:t>
            </a:r>
          </a:p>
          <a:p>
            <a:pPr algn="ctr" eaLnBrk="1" hangingPunct="1"/>
            <a:r>
              <a:rPr lang="ru-RU" altLang="ru-RU" sz="2800" b="1" smtClean="0">
                <a:solidFill>
                  <a:srgbClr val="C00000"/>
                </a:solidFill>
              </a:rPr>
              <a:t>Сам кашу заварил, сам ее и ра…хлебывай. </a:t>
            </a:r>
          </a:p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(Затеял недоброе дело, наделал ошибок –           сам и исправляй их!)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9460" name="Picture 2" descr="C:\Users\User\Pictures\0_2ff07_6070b398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205038"/>
            <a:ext cx="4537075" cy="3673475"/>
          </a:xfrm>
        </p:spPr>
      </p:pic>
    </p:spTree>
    <p:extLst>
      <p:ext uri="{BB962C8B-B14F-4D97-AF65-F5344CB8AC3E}">
        <p14:creationId xmlns:p14="http://schemas.microsoft.com/office/powerpoint/2010/main" val="12130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Лингвистическая 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1) Из слова </a:t>
            </a:r>
            <a:r>
              <a:rPr lang="ru-RU" sz="3200" b="1" dirty="0">
                <a:solidFill>
                  <a:srgbClr val="C00000"/>
                </a:solidFill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азжечь</a:t>
            </a:r>
            <a:r>
              <a:rPr lang="ru-RU" sz="3200" b="1" dirty="0" smtClean="0"/>
              <a:t> возьмите приставку.</a:t>
            </a:r>
          </a:p>
          <a:p>
            <a:r>
              <a:rPr lang="ru-RU" sz="3200" b="1" dirty="0" smtClean="0"/>
              <a:t>2) Из слова </a:t>
            </a:r>
            <a:r>
              <a:rPr lang="ru-RU" sz="3200" b="1" dirty="0">
                <a:solidFill>
                  <a:srgbClr val="C00000"/>
                </a:solidFill>
              </a:rPr>
              <a:t>Г</a:t>
            </a:r>
            <a:r>
              <a:rPr lang="ru-RU" sz="3200" b="1" dirty="0" smtClean="0">
                <a:solidFill>
                  <a:srgbClr val="C00000"/>
                </a:solidFill>
              </a:rPr>
              <a:t>адать</a:t>
            </a:r>
            <a:r>
              <a:rPr lang="ru-RU" sz="3200" b="1" dirty="0" smtClean="0"/>
              <a:t> – корень.</a:t>
            </a:r>
          </a:p>
          <a:p>
            <a:r>
              <a:rPr lang="ru-RU" sz="3200" b="1" dirty="0" smtClean="0"/>
              <a:t>3) Из слова </a:t>
            </a:r>
            <a:r>
              <a:rPr lang="ru-RU" sz="3200" b="1" dirty="0">
                <a:solidFill>
                  <a:srgbClr val="C00000"/>
                </a:solidFill>
              </a:rPr>
              <a:t>У</a:t>
            </a:r>
            <a:r>
              <a:rPr lang="ru-RU" sz="3200" b="1" dirty="0" smtClean="0">
                <a:solidFill>
                  <a:srgbClr val="C00000"/>
                </a:solidFill>
              </a:rPr>
              <a:t>паковка</a:t>
            </a:r>
            <a:r>
              <a:rPr lang="ru-RU" sz="3200" b="1" dirty="0" smtClean="0"/>
              <a:t> – суффикс.</a:t>
            </a:r>
          </a:p>
          <a:p>
            <a:r>
              <a:rPr lang="ru-RU" sz="3200" b="1" dirty="0" smtClean="0"/>
              <a:t>4) И окончание – из слова </a:t>
            </a:r>
            <a:r>
              <a:rPr lang="ru-RU" sz="3200" b="1" dirty="0">
                <a:solidFill>
                  <a:srgbClr val="C00000"/>
                </a:solidFill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</a:rPr>
              <a:t>правка</a:t>
            </a:r>
            <a:r>
              <a:rPr lang="ru-RU" sz="3200" b="1" dirty="0" smtClean="0"/>
              <a:t>.</a:t>
            </a:r>
          </a:p>
          <a:p>
            <a:pPr marL="0" indent="0">
              <a:buNone/>
            </a:pPr>
            <a:r>
              <a:rPr lang="ru-RU" sz="3200" b="1" dirty="0" smtClean="0"/>
              <a:t>     </a:t>
            </a:r>
            <a:r>
              <a:rPr lang="ru-RU" sz="8000" b="1" dirty="0" smtClean="0">
                <a:solidFill>
                  <a:srgbClr val="C00000"/>
                </a:solidFill>
              </a:rPr>
              <a:t>(</a:t>
            </a:r>
            <a:r>
              <a:rPr lang="ru-RU" sz="8000" b="1" dirty="0" err="1" smtClean="0">
                <a:solidFill>
                  <a:srgbClr val="C00000"/>
                </a:solidFill>
              </a:rPr>
              <a:t>Раз+гад+к+а</a:t>
            </a:r>
            <a:r>
              <a:rPr lang="ru-RU" sz="80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6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96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 </a:t>
            </a:r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Творческая работа с текстом.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2400" b="1" smtClean="0"/>
              <a:t>Восстановите текст. Выразительно прочитайте. Определите тему.</a:t>
            </a:r>
            <a:endParaRPr lang="ru-RU" sz="24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9248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    Лодка </a:t>
            </a:r>
            <a:r>
              <a:rPr lang="ru-RU" altLang="ru-RU" i="1" smtClean="0"/>
              <a:t>__________ </a:t>
            </a:r>
            <a:r>
              <a:rPr lang="ru-RU" altLang="ru-RU" smtClean="0"/>
              <a:t>скользила в ночном тумане, ________</a:t>
            </a:r>
            <a:r>
              <a:rPr lang="ru-RU" altLang="ru-RU" i="1" smtClean="0"/>
              <a:t> </a:t>
            </a:r>
            <a:r>
              <a:rPr lang="ru-RU" altLang="ru-RU" smtClean="0"/>
              <a:t>тяжёлую маслянистую воду. Недалеко с тусклой</a:t>
            </a:r>
            <a:r>
              <a:rPr lang="ru-RU" altLang="ru-RU" i="1" smtClean="0"/>
              <a:t> _______   _______</a:t>
            </a:r>
            <a:r>
              <a:rPr lang="ru-RU" altLang="ru-RU" smtClean="0"/>
              <a:t> ракета, прошуршала и мягко _________ во тьме.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07704" y="5190778"/>
            <a:ext cx="6250459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 </a:t>
            </a:r>
            <a:r>
              <a:rPr lang="ru-RU" sz="2800" b="1" i="1" dirty="0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 для справок: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ра</a:t>
            </a:r>
            <a:r>
              <a:rPr lang="ru-RU" sz="2800" dirty="0">
                <a:solidFill>
                  <a:srgbClr val="000000"/>
                </a:solidFill>
              </a:rPr>
              <a:t>…</a:t>
            </a:r>
            <a:r>
              <a:rPr lang="ru-RU" sz="2800" dirty="0" err="1">
                <a:solidFill>
                  <a:srgbClr val="000000"/>
                </a:solidFill>
              </a:rPr>
              <a:t>секая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бе</a:t>
            </a:r>
            <a:r>
              <a:rPr lang="ru-RU" sz="2800" dirty="0">
                <a:solidFill>
                  <a:srgbClr val="000000"/>
                </a:solidFill>
              </a:rPr>
              <a:t>…звучно, в…вилась, </a:t>
            </a:r>
            <a:r>
              <a:rPr lang="ru-RU" sz="2800" dirty="0" smtClean="0">
                <a:solidFill>
                  <a:srgbClr val="000000"/>
                </a:solidFill>
              </a:rPr>
              <a:t>в…пышкой, и…</a:t>
            </a:r>
            <a:r>
              <a:rPr lang="ru-RU" sz="2800" dirty="0" err="1" smtClean="0">
                <a:solidFill>
                  <a:srgbClr val="000000"/>
                </a:solidFill>
              </a:rPr>
              <a:t>чезла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7653" name="Picture 5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24400"/>
            <a:ext cx="6556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Моцарт - Piano concerto in a majo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14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924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Проверь себя !!!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9248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    Лодка </a:t>
            </a:r>
            <a:r>
              <a:rPr lang="ru-RU" altLang="ru-RU" i="1" smtClean="0">
                <a:solidFill>
                  <a:schemeClr val="folHlink"/>
                </a:solidFill>
              </a:rPr>
              <a:t>беззвучно</a:t>
            </a:r>
            <a:r>
              <a:rPr lang="ru-RU" altLang="ru-RU" i="1" smtClean="0"/>
              <a:t> </a:t>
            </a:r>
            <a:r>
              <a:rPr lang="ru-RU" altLang="ru-RU" smtClean="0"/>
              <a:t>скользила в ночном тумане, </a:t>
            </a:r>
            <a:r>
              <a:rPr lang="ru-RU" altLang="ru-RU" i="1" smtClean="0">
                <a:solidFill>
                  <a:schemeClr val="folHlink"/>
                </a:solidFill>
              </a:rPr>
              <a:t>рассекая</a:t>
            </a:r>
            <a:r>
              <a:rPr lang="ru-RU" altLang="ru-RU" i="1" smtClean="0"/>
              <a:t> </a:t>
            </a:r>
            <a:r>
              <a:rPr lang="ru-RU" altLang="ru-RU" smtClean="0"/>
              <a:t>тяжёлую маслянистую воду. Недалеко с тусклой</a:t>
            </a:r>
            <a:r>
              <a:rPr lang="ru-RU" altLang="ru-RU" i="1" smtClean="0"/>
              <a:t> </a:t>
            </a:r>
            <a:r>
              <a:rPr lang="ru-RU" altLang="ru-RU" i="1" smtClean="0">
                <a:solidFill>
                  <a:schemeClr val="folHlink"/>
                </a:solidFill>
              </a:rPr>
              <a:t>вспышкой взвилась</a:t>
            </a:r>
            <a:r>
              <a:rPr lang="ru-RU" altLang="ru-RU" smtClean="0"/>
              <a:t> ракета, прошуршала и мягко </a:t>
            </a:r>
            <a:r>
              <a:rPr lang="ru-RU" altLang="ru-RU" i="1" smtClean="0">
                <a:solidFill>
                  <a:schemeClr val="folHlink"/>
                </a:solidFill>
              </a:rPr>
              <a:t>исчезла</a:t>
            </a:r>
            <a:r>
              <a:rPr lang="ru-RU" altLang="ru-RU" smtClean="0"/>
              <a:t> во тьме. </a:t>
            </a:r>
          </a:p>
        </p:txBody>
      </p:sp>
      <p:pic>
        <p:nvPicPr>
          <p:cNvPr id="29700" name="Picture 4" descr="butterfly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1143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0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85728"/>
            <a:ext cx="8064896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Изречения великих!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349500"/>
            <a:ext cx="4038600" cy="4176713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¥"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Приставки придают русской речи столько богатейших оттенков. В разнообразии приставок таится разнообразие смысла.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К.И. Чуковский.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latin typeface="Monotype Corsiva" pitchFamily="66" charset="0"/>
              </a:rPr>
              <a:t> </a:t>
            </a:r>
          </a:p>
        </p:txBody>
      </p:sp>
      <p:pic>
        <p:nvPicPr>
          <p:cNvPr id="8196" name="Picture 8" descr="Чуков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2168" y="1600200"/>
            <a:ext cx="3302280" cy="4781128"/>
          </a:xfrm>
          <a:noFill/>
          <a:ln w="762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43444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задания: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/>
              <a:t>    №1</a:t>
            </a:r>
            <a:br>
              <a:rPr lang="ru-RU" sz="3200" dirty="0" smtClean="0"/>
            </a:br>
            <a:r>
              <a:rPr lang="ru-RU" sz="3200" dirty="0" smtClean="0"/>
              <a:t>    Допишите 1 – 2 предложения, используя слова: </a:t>
            </a:r>
            <a:r>
              <a:rPr lang="ru-RU" sz="3200" i="1" dirty="0" smtClean="0"/>
              <a:t>камыши, сверчки, </a:t>
            </a:r>
            <a:r>
              <a:rPr lang="ru-RU" sz="3200" i="1" dirty="0" err="1" smtClean="0"/>
              <a:t>ра</a:t>
            </a:r>
            <a:r>
              <a:rPr lang="ru-RU" sz="3200" i="1" dirty="0" smtClean="0"/>
              <a:t>…певать, рыба, озеро, пугать, всплески.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/>
              <a:t>    №2</a:t>
            </a:r>
            <a:br>
              <a:rPr lang="ru-RU" sz="3200" dirty="0" smtClean="0"/>
            </a:br>
            <a:r>
              <a:rPr lang="ru-RU" sz="3200" dirty="0" smtClean="0"/>
              <a:t>    Во втором предложении подчеркните подлежащее и сказуемое.</a:t>
            </a:r>
            <a:br>
              <a:rPr lang="ru-RU" sz="3200" dirty="0" smtClean="0"/>
            </a:b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25469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Рефлексия .</a:t>
            </a:r>
            <a:endParaRPr 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28800"/>
            <a:ext cx="6978352" cy="36576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Сегодня </a:t>
            </a: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</a:t>
            </a:r>
            <a:r>
              <a:rPr lang="ru-RU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узнал(а)…</a:t>
            </a:r>
            <a:endParaRPr lang="ru-RU" sz="4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Было </a:t>
            </a: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интересно…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Было </a:t>
            </a: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трудно…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выполнял(а) </a:t>
            </a: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задания…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понял(а), </a:t>
            </a: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что…</a:t>
            </a: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57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611560" y="388696"/>
            <a:ext cx="3888432" cy="1096088"/>
          </a:xfrm>
          <a:prstGeom prst="plaqu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Задание на дом:</a:t>
            </a: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23728" y="1844824"/>
            <a:ext cx="6048672" cy="3312368"/>
          </a:xfrm>
          <a:prstGeom prst="cloud">
            <a:avLst/>
          </a:prstGeom>
          <a:ln w="762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Book Antiqua" pitchFamily="18" charset="0"/>
              </a:rPr>
              <a:t>Составить десять словосочетаний, в составе которых будут слова с приставками на З, С</a:t>
            </a:r>
            <a:endParaRPr lang="ru-RU" sz="2400" dirty="0">
              <a:solidFill>
                <a:prstClr val="whit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07" y="548680"/>
            <a:ext cx="8229600" cy="1642194"/>
          </a:xfrm>
        </p:spPr>
        <p:txBody>
          <a:bodyPr/>
          <a:lstStyle/>
          <a:p>
            <a:r>
              <a:rPr lang="ru-RU" sz="6600" b="1" i="1" dirty="0" smtClean="0"/>
              <a:t>                                           	Не забывай!!!  </a:t>
            </a:r>
            <a:r>
              <a:rPr lang="ru-RU" b="1" i="1" dirty="0" smtClean="0"/>
              <a:t>                                                 С каким настроением ты уходишь с урока ???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2520280" cy="28083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592288" cy="2668699"/>
          </a:xfrm>
        </p:spPr>
      </p:pic>
      <p:pic>
        <p:nvPicPr>
          <p:cNvPr id="2050" name="Picture 2" descr="C:\Users\Александр\Desktop\груст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3042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FF33"/>
                </a:solidFill>
              </a:rPr>
              <a:t>Молодцы! Вы хорошо поработали!</a:t>
            </a:r>
          </a:p>
        </p:txBody>
      </p:sp>
      <p:pic>
        <p:nvPicPr>
          <p:cNvPr id="36867" name="Picture 4" descr="smiley15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6002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blest86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82775"/>
            <a:ext cx="1425575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flowers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2812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butterfly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147161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butterfly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5251">
            <a:off x="7223125" y="2701925"/>
            <a:ext cx="249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butterfly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26063"/>
            <a:ext cx="1143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1200"/>
            <a:ext cx="6556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1" descr="1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727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2" descr="31m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2001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3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595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4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00"/>
            <a:ext cx="595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653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6321E-6 C 0.0033 -0.00139 0.00625 -0.00208 0.00868 -0.00579 C 0.01093 -0.00927 0.0125 -0.01344 0.01441 -0.01737 C 0.01545 -0.01923 0.0158 -0.02247 0.01736 -0.02317 C 0.0217 -0.02525 0.03038 -0.02896 0.03038 -0.02896 C 0.03767 -0.03545 0.04618 -0.03776 0.05364 -0.04448 C 0.0743 -0.08503 0.12708 -0.05097 0.16371 -0.05028 C 0.16701 -0.04356 0.17031 -0.03915 0.17534 -0.03475 C 0.17968 -0.01691 0.1783 -0.01737 0.1783 0.00973 " pathEditMode="relative" ptsTypes="ffffffffA">
                                      <p:cBhvr>
                                        <p:cTn id="13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29 0.00974 C 0.18107 -0.00625 0.18281 -0.0234 0.19566 -0.02896 C 0.21128 -0.04309 0.21354 -0.03892 0.23767 -0.04054 C 0.2434 -0.04332 0.24583 -0.04541 0.2493 -0.05213 C 0.27083 -0.0505 0.28819 -0.04587 0.31007 -0.04448 C 0.31614 -0.03892 0.32257 -0.03892 0.32899 -0.03475 C 0.33784 -0.02896 0.32968 -0.02965 0.34496 -0.02316 C 0.35069 -0.02061 0.35659 -0.01992 0.36232 -0.01737 C 0.36371 -0.01598 0.36545 -0.01529 0.36666 -0.01343 C 0.36892 -0.00996 0.37239 -0.00185 0.37239 -0.00185 C 0.37066 0.00951 0.371 0.00441 0.371 0.01344 " pathEditMode="relative" ptsTypes="ffffffffffA">
                                      <p:cBhvr>
                                        <p:cTn id="17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06680" cy="81156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Список использованной литературы.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err="1" smtClean="0"/>
              <a:t>Т.А.Ладыженская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М.Т.Баранов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Л.А.Тростенцова</a:t>
            </a:r>
            <a:r>
              <a:rPr lang="ru-RU" altLang="ru-RU" sz="2800" dirty="0" smtClean="0"/>
              <a:t> и др.; научный редактор </a:t>
            </a:r>
            <a:r>
              <a:rPr lang="ru-RU" altLang="ru-RU" sz="2800" dirty="0" err="1" smtClean="0"/>
              <a:t>Н.М.Шанский</a:t>
            </a:r>
            <a:r>
              <a:rPr lang="ru-RU" altLang="ru-RU" sz="2800" dirty="0" smtClean="0"/>
              <a:t>. Русский язык. 5 класс. Учебник для общеобразовательных учреждений. В 2 частях. Часть 2. – М.: «Просвещение», 2012.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err="1" smtClean="0"/>
              <a:t>Н.А.Сенина</a:t>
            </a:r>
            <a:r>
              <a:rPr lang="ru-RU" altLang="ru-RU" sz="2800" dirty="0" smtClean="0"/>
              <a:t>. Русский язык. ЕГЭ – 2008. Вступительные испытания. – Ростов-на-Дону: «Легион», 2007.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90600" y="4419600"/>
            <a:ext cx="687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/>
          </a:p>
        </p:txBody>
      </p:sp>
    </p:spTree>
    <p:extLst>
      <p:ext uri="{BB962C8B-B14F-4D97-AF65-F5344CB8AC3E}">
        <p14:creationId xmlns:p14="http://schemas.microsoft.com/office/powerpoint/2010/main" val="23652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428625" y="500063"/>
            <a:ext cx="8215313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Источники</a:t>
            </a:r>
            <a:r>
              <a:rPr lang="en-US" altLang="ru-RU" sz="3200" b="1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 </a:t>
            </a:r>
            <a:r>
              <a:rPr lang="ru-RU" altLang="ru-RU" sz="3200" b="1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– Интернет-ресурсы:</a:t>
            </a:r>
          </a:p>
          <a:p>
            <a:pPr algn="ctr" eaLnBrk="1" hangingPunct="1"/>
            <a:endParaRPr lang="ru-RU" altLang="ru-RU" sz="3200" b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www.sladkiydesert.ru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www.clipart.by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www.allshowbiz.ru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narjad.narod.ru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img0.liveinternet.ru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ru.wikipedia.org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valuename.ru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www.mirpoz.ru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www.arbuzkarapuz.ru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ru-RU" sz="2800">
                <a:solidFill>
                  <a:srgbClr val="7030A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www.witchs.ru</a:t>
            </a:r>
            <a:endParaRPr lang="ru-RU" altLang="ru-RU">
              <a:solidFill>
                <a:srgbClr val="7030A0"/>
              </a:solidFill>
              <a:latin typeface="Microsoft Sans Serif" pitchFamily="34" charset="0"/>
              <a:ea typeface="Calibri" pitchFamily="34" charset="0"/>
              <a:cs typeface="Microsoft Sans Serif" pitchFamily="34" charset="0"/>
            </a:endParaRPr>
          </a:p>
          <a:p>
            <a:pPr eaLnBrk="1" hangingPunct="1"/>
            <a:r>
              <a:rPr lang="ru-RU" alt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4800" b="1" dirty="0" smtClean="0">
                <a:solidFill>
                  <a:srgbClr val="FF0000"/>
                </a:solidFill>
              </a:rPr>
              <a:t>Подумайте </a:t>
            </a:r>
            <a:r>
              <a:rPr lang="ru-RU" sz="4800" b="1" dirty="0">
                <a:solidFill>
                  <a:srgbClr val="FF0000"/>
                </a:solidFill>
              </a:rPr>
              <a:t>и </a:t>
            </a:r>
            <a:r>
              <a:rPr lang="ru-RU" sz="4800" b="1" dirty="0" smtClean="0">
                <a:solidFill>
                  <a:srgbClr val="FF0000"/>
                </a:solidFill>
              </a:rPr>
              <a:t>ответьте !!!!</a:t>
            </a:r>
            <a:endParaRPr lang="ru-RU" sz="4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Надстроить, подставить, отделать, предсказать,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сгореть.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</a:t>
            </a:r>
            <a:r>
              <a:rPr lang="ru-RU" b="1" dirty="0" smtClean="0"/>
              <a:t>                 				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– Выделить приставки.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– Что вы можете сказать о правописании этих приставок?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22238"/>
            <a:ext cx="7056784" cy="1295400"/>
          </a:xfrm>
        </p:spPr>
        <p:txBody>
          <a:bodyPr/>
          <a:lstStyle/>
          <a:p>
            <a:r>
              <a:rPr lang="ru-RU" altLang="ru-RU" sz="3500" dirty="0"/>
              <a:t>Приставки, которые пишутся всегда одинаково </a:t>
            </a:r>
            <a:r>
              <a:rPr lang="ru-RU" altLang="ru-RU" sz="3500" dirty="0" smtClean="0"/>
              <a:t>.</a:t>
            </a:r>
            <a:endParaRPr lang="ru-RU" altLang="ru-RU" sz="2400" dirty="0"/>
          </a:p>
        </p:txBody>
      </p:sp>
      <p:graphicFrame>
        <p:nvGraphicFramePr>
          <p:cNvPr id="34854" name="Group 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41619864"/>
              </p:ext>
            </p:extLst>
          </p:nvPr>
        </p:nvGraphicFramePr>
        <p:xfrm>
          <a:off x="395536" y="1628800"/>
          <a:ext cx="8272407" cy="4248472"/>
        </p:xfrm>
        <a:graphic>
          <a:graphicData uri="http://schemas.openxmlformats.org/drawingml/2006/table">
            <a:tbl>
              <a:tblPr/>
              <a:tblGrid>
                <a:gridCol w="2755681"/>
                <a:gridCol w="2761046"/>
                <a:gridCol w="2755680"/>
              </a:tblGrid>
              <a:tr h="4248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  (во-)                            (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за- (изо-)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над- (надо-)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об-  (обо-)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от-  (-ото)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´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под- (подо-)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не-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пред- (предо-)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 (со-)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Теоретическая разминка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«Составь ромашку»</a:t>
            </a:r>
            <a:r>
              <a:rPr lang="ru-RU" sz="4000" smtClean="0"/>
              <a:t> </a:t>
            </a:r>
          </a:p>
        </p:txBody>
      </p:sp>
      <p:pic>
        <p:nvPicPr>
          <p:cNvPr id="12291" name="Picture 3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28800" y="27432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звонкие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096000" y="2743200"/>
            <a:ext cx="976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глухие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2667000"/>
            <a:ext cx="6096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318125" y="2590800"/>
            <a:ext cx="4794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431925" y="2109788"/>
            <a:ext cx="41433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562600" y="2030413"/>
            <a:ext cx="512763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117725" y="1981200"/>
            <a:ext cx="3984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400800" y="1981200"/>
            <a:ext cx="40957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574925" y="2057400"/>
            <a:ext cx="45561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918325" y="2057400"/>
            <a:ext cx="4000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032125" y="2262188"/>
            <a:ext cx="3857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4191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124200" y="2743200"/>
            <a:ext cx="49688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299325" y="2743200"/>
            <a:ext cx="53657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879725" y="3276600"/>
            <a:ext cx="4794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514600" y="3429000"/>
            <a:ext cx="5207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133600" y="3276600"/>
            <a:ext cx="3048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736725" y="3176588"/>
            <a:ext cx="4286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219200" y="3124200"/>
            <a:ext cx="4746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й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070725" y="3124200"/>
            <a:ext cx="4540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6781800" y="3429000"/>
            <a:ext cx="4286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248400" y="3276600"/>
            <a:ext cx="4667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5486400" y="3048000"/>
            <a:ext cx="5461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703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</a:t>
            </a:r>
          </a:p>
        </p:txBody>
      </p:sp>
      <p:pic>
        <p:nvPicPr>
          <p:cNvPr id="32796" name="Picture 28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66278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48275"/>
            <a:ext cx="6629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18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8" grpId="0"/>
      <p:bldP spid="32789" grpId="0"/>
      <p:bldP spid="32790" grpId="0"/>
      <p:bldP spid="32791" grpId="0"/>
      <p:bldP spid="32792" grpId="0"/>
      <p:bldP spid="32793" grpId="0"/>
      <p:bldP spid="32794" grpId="0"/>
      <p:bldP spid="327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7920880" cy="97234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Материал для наблюдения.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386483"/>
              </p:ext>
            </p:extLst>
          </p:nvPr>
        </p:nvGraphicFramePr>
        <p:xfrm>
          <a:off x="154112" y="1628800"/>
          <a:ext cx="8784976" cy="38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1339135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54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разгораться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растаять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126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вздрогнуть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всходить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126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бездонный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бескрайний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403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Проверь себя 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637578"/>
              </p:ext>
            </p:extLst>
          </p:nvPr>
        </p:nvGraphicFramePr>
        <p:xfrm>
          <a:off x="154112" y="1628800"/>
          <a:ext cx="8784976" cy="38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1339135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54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54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гораться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таять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126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дрогнуть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ходить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126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донный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бе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крайний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4524" y="1659187"/>
            <a:ext cx="1192506" cy="6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8831">
            <a:off x="1427116" y="1827625"/>
            <a:ext cx="352677" cy="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715">
            <a:off x="5090446" y="3011862"/>
            <a:ext cx="723074" cy="13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91">
            <a:off x="415929" y="3028063"/>
            <a:ext cx="799396" cy="1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26" y="1721172"/>
            <a:ext cx="1195387" cy="6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8831">
            <a:off x="1427115" y="1827625"/>
            <a:ext cx="352677" cy="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51" y="1719045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4" y="3111094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36" y="4325303"/>
            <a:ext cx="1146616" cy="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91" y="3063875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3" y="4310063"/>
            <a:ext cx="11953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65" y="4309451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76" y="4309450"/>
            <a:ext cx="133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05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4757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123728" y="116632"/>
            <a:ext cx="3888432" cy="936104"/>
          </a:xfrm>
          <a:prstGeom prst="bevel">
            <a:avLst/>
          </a:prstGeom>
          <a:solidFill>
            <a:schemeClr val="bg2"/>
          </a:solidFill>
          <a:ln>
            <a:solidFill>
              <a:srgbClr val="DEB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Bookman Old Style" pitchFamily="18" charset="0"/>
              </a:rPr>
              <a:t>З или С</a:t>
            </a:r>
            <a:endParaRPr lang="ru-RU" sz="4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628800"/>
            <a:ext cx="3030463" cy="4480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БЕЗ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ВОЗ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ИЗ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РАЗ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НИЗ</a:t>
            </a:r>
            <a:endParaRPr lang="ru-RU" sz="5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1628800"/>
            <a:ext cx="2448272" cy="44808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БЕС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ВОС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ИС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РАС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НИС</a:t>
            </a:r>
            <a:endParaRPr lang="ru-RU" sz="5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Безмятеж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Безмятежность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Безмятеж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Безмятежность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Безмятеж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Безмятежность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5_computer_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E36363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Другая 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E36363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Поток">
  <a:themeElements>
    <a:clrScheme name="Другая 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E36363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Поток">
  <a:themeElements>
    <a:clrScheme name="Другая 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E36363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814</Words>
  <Application>Microsoft Office PowerPoint</Application>
  <PresentationFormat>Экран (4:3)</PresentationFormat>
  <Paragraphs>218</Paragraphs>
  <Slides>36</Slides>
  <Notes>2</Notes>
  <HiddenSlides>0</HiddenSlides>
  <MMClips>3</MMClips>
  <ScaleCrop>false</ScaleCrop>
  <HeadingPairs>
    <vt:vector size="6" baseType="variant">
      <vt:variant>
        <vt:lpstr>Тема</vt:lpstr>
      </vt:variant>
      <vt:variant>
        <vt:i4>24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61" baseType="lpstr">
      <vt:lpstr>Безмятежность</vt:lpstr>
      <vt:lpstr>1_Безмятежность</vt:lpstr>
      <vt:lpstr>Поток</vt:lpstr>
      <vt:lpstr>1_Поток</vt:lpstr>
      <vt:lpstr>2_Поток</vt:lpstr>
      <vt:lpstr>3_Поток</vt:lpstr>
      <vt:lpstr>1_Пастель</vt:lpstr>
      <vt:lpstr>2_Пастель</vt:lpstr>
      <vt:lpstr>4_Пастель</vt:lpstr>
      <vt:lpstr>5_Пастель</vt:lpstr>
      <vt:lpstr>6_Пастель</vt:lpstr>
      <vt:lpstr>7_Пастель</vt:lpstr>
      <vt:lpstr>Орбита</vt:lpstr>
      <vt:lpstr>Сеть</vt:lpstr>
      <vt:lpstr>Тема Office</vt:lpstr>
      <vt:lpstr>9_Пастель</vt:lpstr>
      <vt:lpstr>3_Безмятежность</vt:lpstr>
      <vt:lpstr>3_Тема Office</vt:lpstr>
      <vt:lpstr>1_Тема Office</vt:lpstr>
      <vt:lpstr>2_Тема Office</vt:lpstr>
      <vt:lpstr>4_Тема Office</vt:lpstr>
      <vt:lpstr>5_Тема Office</vt:lpstr>
      <vt:lpstr>6_Тема Office</vt:lpstr>
      <vt:lpstr>5_computer_era</vt:lpstr>
      <vt:lpstr>Clip</vt:lpstr>
      <vt:lpstr>Хмезюк Светлана Сергеевна , учитель русского языка и литературы . МБОУ СОШ им. А. И. Крушанова                с. Михайловка Михайловского муниципального  района Приморского края.</vt:lpstr>
      <vt:lpstr>Цели урока:  1.узнать способ действия при выборе З - С на конце приставок; 2.развивать умение самостоятельно находить в словах изученную орфограмму, обозначать её графически, объяснять правописание. </vt:lpstr>
      <vt:lpstr>Изречения великих!</vt:lpstr>
      <vt:lpstr>    Подумайте и ответьте !!!!</vt:lpstr>
      <vt:lpstr>Приставки, которые пишутся всегда одинаково .</vt:lpstr>
      <vt:lpstr>Теоретическая разминка «Составь ромашку» </vt:lpstr>
      <vt:lpstr>Материал для наблюдения.</vt:lpstr>
      <vt:lpstr>Проверь себя !</vt:lpstr>
      <vt:lpstr>Презентация PowerPoint</vt:lpstr>
      <vt:lpstr>Обрати внимание !</vt:lpstr>
      <vt:lpstr>Презентация PowerPoint</vt:lpstr>
      <vt:lpstr>Выбери себе помощника</vt:lpstr>
      <vt:lpstr>Презентация PowerPoint</vt:lpstr>
      <vt:lpstr>     Обрати внимание !!!!    (орфограмма № 11)</vt:lpstr>
      <vt:lpstr>Презентация PowerPoint</vt:lpstr>
      <vt:lpstr>Презентация PowerPoint</vt:lpstr>
      <vt:lpstr>               Физкультминутка.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 с буквой З- </vt:lpstr>
      <vt:lpstr>Презентация PowerPoint</vt:lpstr>
      <vt:lpstr>Презентация PowerPoint</vt:lpstr>
      <vt:lpstr>Угадай пословицу по картинке.                                  Объясни её значение.</vt:lpstr>
      <vt:lpstr>  Лингвистическая задача.</vt:lpstr>
      <vt:lpstr> Творческая работа с текстом. Восстановите текст. Выразительно прочитайте. Определите тему.</vt:lpstr>
      <vt:lpstr>Проверь себя !!!</vt:lpstr>
      <vt:lpstr>Дополнительные задания:      №1     Допишите 1 – 2 предложения, используя слова: камыши, сверчки, ра…певать, рыба, озеро, пугать, всплески.       №2     Во втором предложении подчеркните подлежащее и сказуемое. </vt:lpstr>
      <vt:lpstr>   Рефлексия .</vt:lpstr>
      <vt:lpstr>Презентация PowerPoint</vt:lpstr>
      <vt:lpstr>                                            Не забывай!!!                                                   С каким настроением ты уходишь с урока ???</vt:lpstr>
      <vt:lpstr>Молодцы! Вы хорошо поработали!</vt:lpstr>
      <vt:lpstr>Список использованной литературы.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41</cp:revision>
  <cp:lastPrinted>2016-02-17T13:55:41Z</cp:lastPrinted>
  <dcterms:created xsi:type="dcterms:W3CDTF">2016-02-03T12:56:30Z</dcterms:created>
  <dcterms:modified xsi:type="dcterms:W3CDTF">2016-03-19T13:20:31Z</dcterms:modified>
</cp:coreProperties>
</file>