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9" r:id="rId9"/>
    <p:sldId id="26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71" r:id="rId24"/>
    <p:sldId id="285" r:id="rId25"/>
    <p:sldId id="267" r:id="rId26"/>
    <p:sldId id="270" r:id="rId27"/>
  </p:sldIdLst>
  <p:sldSz cx="9144000" cy="6858000" type="screen4x3"/>
  <p:notesSz cx="6669088" cy="9802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00"/>
    <a:srgbClr val="33CCFF"/>
    <a:srgbClr val="663300"/>
    <a:srgbClr val="996600"/>
    <a:srgbClr val="1B7DE9"/>
    <a:srgbClr val="0099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9" autoAdjust="0"/>
    <p:restoredTop sz="94660"/>
  </p:normalViewPr>
  <p:slideViewPr>
    <p:cSldViewPr>
      <p:cViewPr varScale="1">
        <p:scale>
          <a:sx n="83" d="100"/>
          <a:sy n="83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DB103-291F-4705-9203-C7FBBF29B91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2200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56138"/>
            <a:ext cx="5335588" cy="441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106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3106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E70D6C-9FD1-460E-9A0D-BB6A66193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8ACBA-1A6D-4668-A98F-CF74FE7E92FB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9676FB-A043-4C7A-B7AB-BA61DB0F32F6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A884-1450-4191-8409-0BFD4A787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A3E1-DB56-48C5-A61E-FD1346476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8243-4B5E-4C6F-87D0-DC079DE6C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29EA-711B-4FE7-9574-4B8E1228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0E66-08AF-4953-A394-FEDC1440D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6777-D4A8-47C4-8D2A-474EA01D0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D1B2-872C-4CFB-87AD-0624F323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6B61-EE0E-43AF-9D48-C88B0523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7D14-8D60-4B33-B778-ADEECB91A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E948-45AD-440F-B03C-659A74815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84A8-42E7-4EDE-8204-B7D8EB535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3E99B-CC39-4357-AD6A-67B64094C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33131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Тема:</a:t>
            </a:r>
            <a:r>
              <a:rPr lang="ru-RU" sz="3600" i="1" smtClean="0">
                <a:solidFill>
                  <a:srgbClr val="FF0000"/>
                </a:solidFill>
              </a:rPr>
              <a:t> Организация технологического процесса технического  обслуживания и текущего ремонта в автотранспортном предприятии</a:t>
            </a:r>
          </a:p>
        </p:txBody>
      </p:sp>
      <p:pic>
        <p:nvPicPr>
          <p:cNvPr id="2051" name="Picture 6" descr="Городской пассажирский автобус НЕФАЗ-5299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>
          <a:xfrm>
            <a:off x="2843213" y="3573463"/>
            <a:ext cx="3816350" cy="2808287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ja-JP" sz="4000" i="1" smtClean="0">
                <a:solidFill>
                  <a:schemeClr val="accent1"/>
                </a:solidFill>
              </a:rPr>
              <a:t>Поточный метод</a:t>
            </a:r>
            <a:endParaRPr lang="ru-RU" sz="4000" i="1" smtClean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ja-JP" sz="2800" i="1" smtClean="0">
                <a:solidFill>
                  <a:schemeClr val="accent1"/>
                </a:solidFill>
              </a:rPr>
              <a:t>    При поточном методе все работы выполняются на нескольких, расположенных в технологической последовательности специализированных  постах, совокупность которых образует поточную линию.</a:t>
            </a:r>
            <a:r>
              <a:rPr lang="ru-RU" altLang="ja-JP" smtClean="0"/>
              <a:t>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BE1"/>
              </a:clrFrom>
              <a:clrTo>
                <a:srgbClr val="E5EBE1">
                  <a:alpha val="0"/>
                </a:srgbClr>
              </a:clrTo>
            </a:clrChange>
            <a:lum bright="-18000" contrast="72000"/>
          </a:blip>
          <a:srcRect t="9737" b="47214"/>
          <a:stretch>
            <a:fillRect/>
          </a:stretch>
        </p:blipFill>
        <p:spPr bwMode="auto">
          <a:xfrm>
            <a:off x="900113" y="4149725"/>
            <a:ext cx="7343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>
                <a:solidFill>
                  <a:schemeClr val="accent1"/>
                </a:solidFill>
              </a:rPr>
              <a:t>Расположение автомобилей в зависимости от типа конвейера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4000" i="1" smtClean="0">
              <a:solidFill>
                <a:schemeClr val="accent1"/>
              </a:solidFill>
            </a:endParaRPr>
          </a:p>
          <a:p>
            <a:r>
              <a:rPr lang="ru-RU" sz="4000" i="1" smtClean="0">
                <a:solidFill>
                  <a:schemeClr val="accent1"/>
                </a:solidFill>
              </a:rPr>
              <a:t>Продольное</a:t>
            </a:r>
          </a:p>
          <a:p>
            <a:endParaRPr lang="ru-RU" sz="4000" i="1" smtClean="0">
              <a:solidFill>
                <a:schemeClr val="accent1"/>
              </a:solidFill>
            </a:endParaRPr>
          </a:p>
          <a:p>
            <a:endParaRPr lang="en-US" sz="4000" i="1" smtClean="0">
              <a:solidFill>
                <a:schemeClr val="accent1"/>
              </a:solidFill>
            </a:endParaRPr>
          </a:p>
          <a:p>
            <a:r>
              <a:rPr lang="ru-RU" sz="4000" i="1" smtClean="0">
                <a:solidFill>
                  <a:schemeClr val="accent1"/>
                </a:solidFill>
              </a:rPr>
              <a:t>Поперечное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 contrast="78000"/>
          </a:blip>
          <a:srcRect/>
          <a:stretch>
            <a:fillRect/>
          </a:stretch>
        </p:blipFill>
        <p:spPr>
          <a:xfrm>
            <a:off x="5292725" y="2133600"/>
            <a:ext cx="3525838" cy="3889375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4000" i="1" smtClean="0">
                <a:solidFill>
                  <a:srgbClr val="FFFF66"/>
                </a:solidFill>
              </a:rPr>
              <a:t>Потоки непрерывного и периодического действия</a:t>
            </a:r>
            <a:endParaRPr lang="ru-RU" sz="4000" i="1" smtClean="0">
              <a:solidFill>
                <a:srgbClr val="FFFF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1944688"/>
          </a:xfrm>
        </p:spPr>
        <p:txBody>
          <a:bodyPr/>
          <a:lstStyle/>
          <a:p>
            <a:pPr marL="92075" indent="-92075"/>
            <a:r>
              <a:rPr lang="ru-RU" altLang="ja-JP" sz="2800" i="1" smtClean="0">
                <a:solidFill>
                  <a:schemeClr val="accent1"/>
                </a:solidFill>
              </a:rPr>
              <a:t>   Поток </a:t>
            </a:r>
            <a:r>
              <a:rPr lang="ru-RU" altLang="ja-JP" sz="2800" b="1" i="1" smtClean="0">
                <a:solidFill>
                  <a:schemeClr val="accent1"/>
                </a:solidFill>
              </a:rPr>
              <a:t>непрерывного действия</a:t>
            </a:r>
            <a:r>
              <a:rPr lang="ru-RU" altLang="ja-JP" sz="2800" i="1" smtClean="0">
                <a:solidFill>
                  <a:schemeClr val="accent1"/>
                </a:solidFill>
              </a:rPr>
              <a:t> (при</a:t>
            </a:r>
            <a:r>
              <a:rPr lang="en-US" altLang="ja-JP" sz="2800" i="1" smtClean="0">
                <a:solidFill>
                  <a:schemeClr val="accent1"/>
                </a:solidFill>
                <a:ea typeface="ＭＳ Ｐゴシック" pitchFamily="34" charset="-128"/>
              </a:rPr>
              <a:t>  </a:t>
            </a:r>
            <a:r>
              <a:rPr lang="ru-RU" altLang="ja-JP" sz="2800" i="1" smtClean="0">
                <a:solidFill>
                  <a:schemeClr val="accent1"/>
                </a:solidFill>
              </a:rPr>
              <a:t>скорости конвейера от 0,8 до 1,5 м/мин), применяется для уборочно – моечных работ при проведении ежедневного обслуживания автомобилей.</a:t>
            </a:r>
            <a:endParaRPr lang="ru-RU" sz="2800" i="1" smtClean="0">
              <a:solidFill>
                <a:schemeClr val="accent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268538" y="3644900"/>
            <a:ext cx="4535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2362200"/>
          </a:xfrm>
        </p:spPr>
        <p:txBody>
          <a:bodyPr/>
          <a:lstStyle/>
          <a:p>
            <a:r>
              <a:rPr lang="ru-RU" altLang="ja-JP" sz="3200" i="1" smtClean="0">
                <a:solidFill>
                  <a:schemeClr val="accent1"/>
                </a:solidFill>
              </a:rPr>
              <a:t>Поток </a:t>
            </a:r>
            <a:r>
              <a:rPr lang="ru-RU" altLang="ja-JP" sz="3200" b="1" i="1" smtClean="0">
                <a:solidFill>
                  <a:schemeClr val="accent1"/>
                </a:solidFill>
              </a:rPr>
              <a:t>периодического действия</a:t>
            </a:r>
            <a:r>
              <a:rPr lang="ru-RU" altLang="ja-JP" sz="3200" i="1" smtClean="0">
                <a:solidFill>
                  <a:schemeClr val="accent1"/>
                </a:solidFill>
              </a:rPr>
              <a:t> (при скорости конвейера от 10 до 15 м/мин), применяются для проведения ТО-1 и ТО2.</a:t>
            </a:r>
            <a:endParaRPr lang="ru-RU" sz="3200" i="1" smtClean="0">
              <a:solidFill>
                <a:schemeClr val="accent1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66000"/>
          </a:blip>
          <a:srcRect/>
          <a:stretch>
            <a:fillRect/>
          </a:stretch>
        </p:blipFill>
        <p:spPr>
          <a:xfrm>
            <a:off x="323850" y="3141663"/>
            <a:ext cx="4895850" cy="2555875"/>
          </a:xfrm>
          <a:noFill/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14166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smtClean="0">
                <a:solidFill>
                  <a:srgbClr val="FFFF66"/>
                </a:solidFill>
              </a:rPr>
              <a:t>Необходимые условия для применения потока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637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 smtClean="0">
                <a:solidFill>
                  <a:schemeClr val="accent1"/>
                </a:solidFill>
              </a:rPr>
              <a:t>Техническое обслуживание №1: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i="1" smtClean="0">
                <a:solidFill>
                  <a:schemeClr val="accent1"/>
                </a:solidFill>
              </a:rPr>
              <a:t>суточная или сменная программа должна быть не менее 12-15 однотипных автомобилей.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i="1" smtClean="0">
                <a:solidFill>
                  <a:schemeClr val="accent1"/>
                </a:solidFill>
              </a:rPr>
              <a:t>расчетное число рабочих постов должно быть три и более для однотипных автомобилей.</a:t>
            </a:r>
          </a:p>
          <a:p>
            <a:pPr>
              <a:lnSpc>
                <a:spcPct val="90000"/>
              </a:lnSpc>
            </a:pPr>
            <a:r>
              <a:rPr lang="ru-RU" sz="2800" i="1" smtClean="0">
                <a:solidFill>
                  <a:schemeClr val="accent1"/>
                </a:solidFill>
              </a:rPr>
              <a:t> Техническое обслуживание №2: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i="1" smtClean="0">
                <a:solidFill>
                  <a:schemeClr val="accent1"/>
                </a:solidFill>
              </a:rPr>
              <a:t>суточная или сменная программа должна быть не менее 5-6 однотипных автомобилей.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i="1" smtClean="0">
                <a:solidFill>
                  <a:schemeClr val="accent1"/>
                </a:solidFill>
              </a:rPr>
              <a:t>расчетное число рабочих постов должно быть четыре и более для однотипных автомобилей.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smtClean="0"/>
          </a:p>
          <a:p>
            <a:pPr>
              <a:lnSpc>
                <a:spcPct val="90000"/>
              </a:lnSpc>
            </a:pPr>
            <a:endParaRPr lang="ru-RU" sz="2800" i="1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07412" cy="1425575"/>
          </a:xfrm>
        </p:spPr>
        <p:txBody>
          <a:bodyPr/>
          <a:lstStyle/>
          <a:p>
            <a:r>
              <a:rPr lang="ru-RU" sz="4000" i="1" smtClean="0">
                <a:solidFill>
                  <a:srgbClr val="FFFF66"/>
                </a:solidFill>
              </a:rPr>
              <a:t>Преимущества и недостатки поточного метода обслуживания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752975"/>
          </a:xfrm>
        </p:spPr>
        <p:txBody>
          <a:bodyPr/>
          <a:lstStyle/>
          <a:p>
            <a:r>
              <a:rPr lang="ru-RU" altLang="ja-JP" sz="2400" b="1" i="1" smtClean="0">
                <a:solidFill>
                  <a:srgbClr val="FFFF66"/>
                </a:solidFill>
              </a:rPr>
              <a:t>Преимущества:</a:t>
            </a:r>
          </a:p>
          <a:p>
            <a:pPr>
              <a:buFontTx/>
              <a:buChar char="-"/>
            </a:pPr>
            <a:r>
              <a:rPr lang="ru-RU" sz="2400" i="1" smtClean="0">
                <a:solidFill>
                  <a:schemeClr val="accent1"/>
                </a:solidFill>
              </a:rPr>
              <a:t>возможность</a:t>
            </a:r>
            <a:r>
              <a:rPr lang="ru-RU" sz="2400" b="1" i="1" smtClean="0">
                <a:solidFill>
                  <a:schemeClr val="accent1"/>
                </a:solidFill>
              </a:rPr>
              <a:t> </a:t>
            </a:r>
            <a:r>
              <a:rPr lang="ru-RU" altLang="ja-JP" sz="2400" i="1" smtClean="0">
                <a:solidFill>
                  <a:schemeClr val="accent1"/>
                </a:solidFill>
              </a:rPr>
              <a:t>специализации постов;</a:t>
            </a:r>
          </a:p>
          <a:p>
            <a:pPr>
              <a:buFontTx/>
              <a:buChar char="-"/>
            </a:pPr>
            <a:r>
              <a:rPr lang="ru-RU" altLang="ja-JP" sz="2400" i="1" smtClean="0">
                <a:solidFill>
                  <a:schemeClr val="accent1"/>
                </a:solidFill>
              </a:rPr>
              <a:t> механизация производственных процессов и улучшение условий труда;</a:t>
            </a:r>
          </a:p>
          <a:p>
            <a:pPr>
              <a:buFontTx/>
              <a:buChar char="-"/>
            </a:pPr>
            <a:r>
              <a:rPr lang="ru-RU" altLang="ja-JP" sz="2400" i="1" smtClean="0">
                <a:solidFill>
                  <a:schemeClr val="accent1"/>
                </a:solidFill>
              </a:rPr>
              <a:t>снижение себестоимости работ;</a:t>
            </a:r>
          </a:p>
          <a:p>
            <a:pPr>
              <a:buFontTx/>
              <a:buChar char="-"/>
            </a:pPr>
            <a:r>
              <a:rPr lang="ru-RU" altLang="ja-JP" sz="2400" i="1" smtClean="0">
                <a:solidFill>
                  <a:schemeClr val="accent1"/>
                </a:solidFill>
              </a:rPr>
              <a:t>рациональное перемещение автомобилей и исполнителей.</a:t>
            </a:r>
          </a:p>
          <a:p>
            <a:r>
              <a:rPr lang="ru-RU" altLang="ja-JP" sz="2400" b="1" i="1" smtClean="0">
                <a:solidFill>
                  <a:srgbClr val="FFFF66"/>
                </a:solidFill>
              </a:rPr>
              <a:t>Недостатки:</a:t>
            </a:r>
          </a:p>
          <a:p>
            <a:pPr>
              <a:buFontTx/>
              <a:buChar char="-"/>
            </a:pPr>
            <a:r>
              <a:rPr lang="ru-RU" altLang="ja-JP" sz="2400" i="1" smtClean="0">
                <a:solidFill>
                  <a:schemeClr val="accent1"/>
                </a:solidFill>
              </a:rPr>
              <a:t>невозможность изменения объема работ на каком –либо из постов;</a:t>
            </a:r>
          </a:p>
          <a:p>
            <a:pPr>
              <a:buFontTx/>
              <a:buChar char="-"/>
            </a:pPr>
            <a:r>
              <a:rPr lang="ru-RU" altLang="ja-JP" sz="2400" i="1" smtClean="0">
                <a:solidFill>
                  <a:schemeClr val="accent1"/>
                </a:solidFill>
              </a:rPr>
              <a:t>неэффективность применения на малых АТП.</a:t>
            </a:r>
          </a:p>
          <a:p>
            <a:pPr>
              <a:buFontTx/>
              <a:buChar char="-"/>
            </a:pPr>
            <a:endParaRPr lang="ru-RU" altLang="ja-JP" sz="2400" b="1" i="1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ru-RU" i="1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4000" i="1" smtClean="0">
                <a:solidFill>
                  <a:srgbClr val="FFFF05"/>
                </a:solidFill>
              </a:rPr>
              <a:t>Метод универсальных постов</a:t>
            </a:r>
            <a:endParaRPr lang="ru-RU" sz="4000" i="1" smtClean="0">
              <a:solidFill>
                <a:srgbClr val="FFFF05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068887"/>
          </a:xfrm>
        </p:spPr>
        <p:txBody>
          <a:bodyPr/>
          <a:lstStyle/>
          <a:p>
            <a:r>
              <a:rPr lang="ru-RU" sz="2800" i="1" smtClean="0"/>
              <a:t>При таком методе выполняется весь комплекс работ на посту группой исполнителей бригады.</a:t>
            </a:r>
          </a:p>
          <a:p>
            <a:r>
              <a:rPr lang="ru-RU" altLang="ja-JP" sz="2800" i="1" smtClean="0"/>
              <a:t>Каждый исполнитель выполняет свою часть работы в определенной технологической последовательности.</a:t>
            </a:r>
            <a:endParaRPr lang="ru-RU" sz="2800" i="1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149725"/>
            <a:ext cx="51228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FF05"/>
                </a:solidFill>
              </a:rPr>
              <a:t>Расположение автомобилей на универсальных постах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5689600" cy="4884737"/>
          </a:xfrm>
        </p:spPr>
        <p:txBody>
          <a:bodyPr/>
          <a:lstStyle/>
          <a:p>
            <a:r>
              <a:rPr lang="ru-RU" i="1" smtClean="0"/>
              <a:t>Параллельные без проезда.</a:t>
            </a:r>
          </a:p>
          <a:p>
            <a:endParaRPr lang="ru-RU" i="1" smtClean="0"/>
          </a:p>
          <a:p>
            <a:r>
              <a:rPr lang="ru-RU" i="1" smtClean="0"/>
              <a:t>Параллельные с проездом.</a:t>
            </a:r>
          </a:p>
          <a:p>
            <a:endParaRPr lang="ru-RU" i="1" smtClean="0"/>
          </a:p>
          <a:p>
            <a:r>
              <a:rPr lang="ru-RU" i="1" smtClean="0"/>
              <a:t>Параллельные </a:t>
            </a:r>
          </a:p>
          <a:p>
            <a:pPr>
              <a:buFontTx/>
              <a:buNone/>
            </a:pPr>
            <a:r>
              <a:rPr lang="ru-RU" i="1" smtClean="0"/>
              <a:t> двухсторонние с проездом.</a:t>
            </a:r>
          </a:p>
          <a:p>
            <a:pPr>
              <a:buFontTx/>
              <a:buNone/>
            </a:pPr>
            <a:endParaRPr lang="ru-RU" i="1" smtClean="0"/>
          </a:p>
          <a:p>
            <a:r>
              <a:rPr lang="ru-RU" i="1" smtClean="0"/>
              <a:t>Косоугольные проездные.</a:t>
            </a:r>
          </a:p>
          <a:p>
            <a:endParaRPr lang="ru-RU" i="1" smtClean="0"/>
          </a:p>
          <a:p>
            <a:endParaRPr lang="ru-RU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484313"/>
            <a:ext cx="2089150" cy="1058862"/>
          </a:xfrm>
          <a:noFill/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36838"/>
            <a:ext cx="2089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644900"/>
            <a:ext cx="20796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9418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FF05"/>
                </a:solidFill>
              </a:rPr>
              <a:t>Условия применение метода универсальных постов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smtClean="0"/>
              <a:t>Малая суточная или сменная программа ТО-1 и ТО-2.</a:t>
            </a:r>
          </a:p>
          <a:p>
            <a:r>
              <a:rPr lang="ru-RU" i="1" smtClean="0"/>
              <a:t>Минимальное число расчетных постов в зоне ТО.</a:t>
            </a:r>
          </a:p>
          <a:p>
            <a:r>
              <a:rPr lang="ru-RU" i="1" smtClean="0"/>
              <a:t>Производство работ, требующих индивидуального подхода, например в зоне текущего ремонта.</a:t>
            </a:r>
          </a:p>
          <a:p>
            <a:endParaRPr lang="ru-RU" i="1" smtClean="0">
              <a:solidFill>
                <a:schemeClr val="accent1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FF05"/>
                </a:solidFill>
              </a:rPr>
              <a:t>Преимущества и недостатки метода универсальных постов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141913"/>
          </a:xfrm>
        </p:spPr>
        <p:txBody>
          <a:bodyPr/>
          <a:lstStyle/>
          <a:p>
            <a:r>
              <a:rPr lang="ru-RU" altLang="ja-JP" sz="2400" b="1" i="1" smtClean="0">
                <a:solidFill>
                  <a:srgbClr val="FFFF05"/>
                </a:solidFill>
              </a:rPr>
              <a:t>Преимущества:</a:t>
            </a:r>
          </a:p>
          <a:p>
            <a:pPr>
              <a:buFontTx/>
              <a:buChar char="-"/>
            </a:pPr>
            <a:r>
              <a:rPr lang="ru-RU" sz="2400" i="1" smtClean="0"/>
              <a:t>возможность выполнения различного объема работ</a:t>
            </a:r>
            <a:r>
              <a:rPr lang="ru-RU" altLang="ja-JP" sz="2400" i="1" smtClean="0"/>
              <a:t>;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возможность выполнения сопутствующего ремонта;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обслуживание разномарочных автомобилей.</a:t>
            </a:r>
          </a:p>
          <a:p>
            <a:r>
              <a:rPr lang="ru-RU" altLang="ja-JP" sz="2400" b="1" i="1" smtClean="0">
                <a:solidFill>
                  <a:srgbClr val="FFFF05"/>
                </a:solidFill>
              </a:rPr>
              <a:t>Недостатки: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необходимость дублирования одинакового оборудования;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загрязнение воздуха при многократном маневрировании автомобилей;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недостаточная реализация разделения труда и специализации ремонтных рабочих;</a:t>
            </a:r>
          </a:p>
          <a:p>
            <a:pPr>
              <a:buFontTx/>
              <a:buChar char="-"/>
            </a:pPr>
            <a:r>
              <a:rPr lang="ru-RU" altLang="ja-JP" sz="2400" i="1" smtClean="0"/>
              <a:t>затруднение автоматизации производственных процессов.</a:t>
            </a:r>
          </a:p>
          <a:p>
            <a:endParaRPr lang="ru-RU" smtClean="0">
              <a:solidFill>
                <a:srgbClr val="FFFF05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Должны знать и уметь: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 marL="609600" indent="-609600" eaLnBrk="1" hangingPunct="1"/>
            <a:r>
              <a:rPr lang="ru-RU" sz="3600" b="1" i="1" smtClean="0">
                <a:solidFill>
                  <a:srgbClr val="000099"/>
                </a:solidFill>
              </a:rPr>
              <a:t>Знать:</a:t>
            </a:r>
            <a:r>
              <a:rPr lang="en-US" sz="3600" i="1" smtClean="0">
                <a:solidFill>
                  <a:srgbClr val="000099"/>
                </a:solidFill>
              </a:rPr>
              <a:t> </a:t>
            </a:r>
            <a:r>
              <a:rPr lang="ru-RU" sz="3600" i="1" smtClean="0">
                <a:solidFill>
                  <a:srgbClr val="000099"/>
                </a:solidFill>
              </a:rPr>
              <a:t>основные методы организации технологического процесса УМР, ТО-1, ТО-2, диагностики и текущего ремонта.</a:t>
            </a:r>
          </a:p>
          <a:p>
            <a:pPr marL="609600" indent="-609600" eaLnBrk="1" hangingPunct="1"/>
            <a:r>
              <a:rPr lang="ru-RU" sz="3600" b="1" i="1" smtClean="0">
                <a:solidFill>
                  <a:srgbClr val="000099"/>
                </a:solidFill>
              </a:rPr>
              <a:t>Уметь:</a:t>
            </a:r>
            <a:r>
              <a:rPr lang="ru-RU" sz="3600" i="1" smtClean="0">
                <a:solidFill>
                  <a:srgbClr val="000099"/>
                </a:solidFill>
              </a:rPr>
              <a:t> рационально организовать технологический процесс данных воздействий.</a:t>
            </a:r>
          </a:p>
          <a:p>
            <a:pPr marL="609600" indent="-609600" eaLnBrk="1" hangingPunct="1">
              <a:buFontTx/>
              <a:buNone/>
            </a:pPr>
            <a:endParaRPr lang="ru-RU" sz="3600" i="1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569325" cy="1614488"/>
          </a:xfrm>
        </p:spPr>
        <p:txBody>
          <a:bodyPr/>
          <a:lstStyle/>
          <a:p>
            <a:r>
              <a:rPr lang="ru-RU" sz="4000" i="1" smtClean="0">
                <a:solidFill>
                  <a:srgbClr val="663300"/>
                </a:solidFill>
              </a:rPr>
              <a:t>Методы проведения текущего ремонта автомобилей</a:t>
            </a:r>
            <a:endParaRPr lang="ru-RU" sz="4000" smtClean="0">
              <a:solidFill>
                <a:srgbClr val="663300"/>
              </a:solidFill>
            </a:endParaRPr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700213"/>
            <a:ext cx="9036050" cy="4897437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ru-RU" sz="2800" i="1" smtClean="0"/>
              <a:t> В </a:t>
            </a:r>
            <a:r>
              <a:rPr lang="ru-RU" sz="2800" b="1" i="1" smtClean="0">
                <a:solidFill>
                  <a:srgbClr val="663300"/>
                </a:solidFill>
              </a:rPr>
              <a:t>зоне текущего ремонта </a:t>
            </a:r>
            <a:r>
              <a:rPr lang="ru-RU" sz="2800" i="1" smtClean="0"/>
              <a:t>работы проводятся на универсальных или специальных тупиковых постах, которые оснащаются осмотровыми канавами, подъемно-транспортными устрой-</a:t>
            </a:r>
          </a:p>
          <a:p>
            <a:pPr algn="l"/>
            <a:r>
              <a:rPr lang="ru-RU" sz="2800" i="1" smtClean="0"/>
              <a:t>ствами, приспособлениями и инструментом.</a:t>
            </a:r>
          </a:p>
        </p:txBody>
      </p:sp>
      <p:pic>
        <p:nvPicPr>
          <p:cNvPr id="24580" name="Рисунок 4" descr="http://t3.gstatic.com/images?q=tbn:ANd9GcS3FGN4P0vte17wjP4CzIMYF1oHrYgnxRjd8Ki1t2gvf3Vq9S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149725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vtosles.ru/wp-content/uploads/2010/11/%D0%A0%D0%B8%D1%81.166.-%D0%9A%D0%B0%D0%BD%D0%B0%D0%B2%D0%B0_%D1%88%D0%B8%D1%80%D0%BE%D0%BA%D0%BE%D0%B3%D0%BE-%D1%82%D0%B8%D0%BF%D0%B0-%D0%BA%D0%BE%D0%BD%D1%81%D1%82%D1%80%D1%83%D0%BA%D1%86%D0%B8%D0%B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78288"/>
            <a:ext cx="3992563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570037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ru-RU" sz="2800" i="1" smtClean="0"/>
              <a:t> Для обеспечения выполнения ремонтно-восстановительных работ в АТП создаются следующие производственные цехи (отделения):</a:t>
            </a:r>
            <a:endParaRPr lang="ru-RU" sz="3200" i="1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50419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i="1" smtClean="0"/>
              <a:t>- агрегатный;</a:t>
            </a:r>
          </a:p>
          <a:p>
            <a:pPr>
              <a:buFontTx/>
              <a:buNone/>
            </a:pPr>
            <a:r>
              <a:rPr lang="ru-RU" sz="2400" i="1" smtClean="0"/>
              <a:t>- слесарно-механический;</a:t>
            </a:r>
          </a:p>
          <a:p>
            <a:pPr>
              <a:buFontTx/>
              <a:buChar char="-"/>
            </a:pPr>
            <a:r>
              <a:rPr lang="ru-RU" sz="2400" i="1" smtClean="0"/>
              <a:t>кузнечно-рессорный;</a:t>
            </a:r>
          </a:p>
          <a:p>
            <a:pPr>
              <a:buFontTx/>
              <a:buChar char="-"/>
            </a:pPr>
            <a:r>
              <a:rPr lang="ru-RU" sz="2400" i="1" smtClean="0"/>
              <a:t>сварочный;</a:t>
            </a:r>
          </a:p>
          <a:p>
            <a:pPr>
              <a:buFontTx/>
              <a:buChar char="-"/>
            </a:pPr>
            <a:r>
              <a:rPr lang="ru-RU" sz="2400" i="1" smtClean="0"/>
              <a:t>медницкий;</a:t>
            </a:r>
          </a:p>
          <a:p>
            <a:pPr>
              <a:buFontTx/>
              <a:buChar char="-"/>
            </a:pPr>
            <a:r>
              <a:rPr lang="ru-RU" sz="2400" i="1" smtClean="0"/>
              <a:t>электротехнический;</a:t>
            </a:r>
          </a:p>
          <a:p>
            <a:pPr>
              <a:buFontTx/>
              <a:buChar char="-"/>
            </a:pPr>
            <a:r>
              <a:rPr lang="ru-RU" sz="2400" i="1" smtClean="0"/>
              <a:t>аккумуляторный;</a:t>
            </a:r>
          </a:p>
          <a:p>
            <a:pPr>
              <a:buFontTx/>
              <a:buChar char="-"/>
            </a:pPr>
            <a:r>
              <a:rPr lang="ru-RU" sz="2400" i="1" smtClean="0"/>
              <a:t>топливной аппаратуры;</a:t>
            </a:r>
          </a:p>
          <a:p>
            <a:pPr>
              <a:buFontTx/>
              <a:buChar char="-"/>
            </a:pPr>
            <a:r>
              <a:rPr lang="ru-RU" sz="2400" i="1" smtClean="0"/>
              <a:t>шиномонтажный;</a:t>
            </a:r>
          </a:p>
          <a:p>
            <a:pPr>
              <a:buFontTx/>
              <a:buChar char="-"/>
            </a:pPr>
            <a:r>
              <a:rPr lang="ru-RU" sz="2400" i="1" smtClean="0"/>
              <a:t>кузовной;</a:t>
            </a:r>
          </a:p>
          <a:p>
            <a:pPr>
              <a:buFontTx/>
              <a:buChar char="-"/>
            </a:pPr>
            <a:r>
              <a:rPr lang="ru-RU" sz="2400" i="1" smtClean="0"/>
              <a:t>малярный и т.д.</a:t>
            </a:r>
            <a:endParaRPr lang="ru-RU" sz="2400" smtClean="0"/>
          </a:p>
          <a:p>
            <a:endParaRPr lang="ru-RU" smtClean="0"/>
          </a:p>
        </p:txBody>
      </p:sp>
      <p:pic>
        <p:nvPicPr>
          <p:cNvPr id="25604" name="Содержимое 4" descr="http://i.io.ua/img_su/large/0021/52/00215201_n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773238"/>
            <a:ext cx="3827462" cy="2600325"/>
          </a:xfrm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90000"/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4788024" y="4247257"/>
            <a:ext cx="4176464" cy="26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/>
              <a:t>Организация диагностики автомобилей	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5257800"/>
          </a:xfrm>
        </p:spPr>
        <p:txBody>
          <a:bodyPr/>
          <a:lstStyle/>
          <a:p>
            <a:r>
              <a:rPr lang="ru-RU" sz="2800" i="1" smtClean="0"/>
              <a:t>Для диагностики автомобилей организуются тупиковые посты или специализированные посты  поточных линий, оборудованные стендами с беговыми барабанами, оснащенные установками для имитации скоростных и нагрузочных режимов работы автомобилей.</a:t>
            </a:r>
          </a:p>
          <a:p>
            <a:pPr>
              <a:buFontTx/>
              <a:buNone/>
            </a:pPr>
            <a:endParaRPr lang="ru-RU" sz="4000" i="1" smtClean="0"/>
          </a:p>
        </p:txBody>
      </p:sp>
      <p:pic>
        <p:nvPicPr>
          <p:cNvPr id="26628" name="Рисунок 5" descr="5753_b_G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381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C:\Users\WINDOWS 7\AppData\Local\Microsoft\Windows\Temporary Internet Files\Content.Word\Зона диагн.jpe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500563" y="4292600"/>
            <a:ext cx="43910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3789363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800" i="1" smtClean="0"/>
              <a:t> </a:t>
            </a:r>
            <a:r>
              <a:rPr lang="ru-RU" sz="2800" i="1" smtClean="0"/>
              <a:t>Посты диагностики также оснащаются оборудованием и приборами для регистрации параметров, определяющих техническое состояние агрегатов, систем и механизмов автомобиля.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ru-RU" sz="2800" i="1" smtClean="0"/>
              <a:t>Работы по углубленной диагностике (Д-2) приборов, узлов и агрегатов, проводятся в цехах (отделениях) на специальном оборудовании.</a:t>
            </a:r>
            <a:br>
              <a:rPr lang="ru-RU" sz="2800" i="1" smtClean="0"/>
            </a:br>
            <a:endParaRPr lang="ru-RU" sz="2800" i="1" smtClean="0"/>
          </a:p>
        </p:txBody>
      </p:sp>
      <p:pic>
        <p:nvPicPr>
          <p:cNvPr id="27651" name="Рисунок 4" descr="5750_b_G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60800"/>
            <a:ext cx="2376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Содержимое 9" descr="5764_b_G700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4292600"/>
            <a:ext cx="2005012" cy="1658938"/>
          </a:xfrm>
        </p:spPr>
      </p:pic>
      <p:pic>
        <p:nvPicPr>
          <p:cNvPr id="27653" name="Рисунок 10" descr="5694_b_G700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948488" y="4292600"/>
            <a:ext cx="20875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1" descr="e250-07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r="38095"/>
          <a:stretch>
            <a:fillRect/>
          </a:stretch>
        </p:blipFill>
        <p:spPr bwMode="auto">
          <a:xfrm>
            <a:off x="2700338" y="3933825"/>
            <a:ext cx="2016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4000" i="1" smtClean="0"/>
              <a:t>Методы организации текущего ремонта автомобилей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b="1" i="1" smtClean="0"/>
              <a:t>Агрегатный метод </a:t>
            </a:r>
            <a:r>
              <a:rPr lang="ru-RU" i="1" smtClean="0"/>
              <a:t>заключается в замене неисправного агрегата (узла) новым или ранее отремонтированным из оборотного фонда.</a:t>
            </a:r>
          </a:p>
          <a:p>
            <a:r>
              <a:rPr lang="ru-RU" b="1" i="1" smtClean="0"/>
              <a:t>Индивидуальный метод </a:t>
            </a:r>
            <a:r>
              <a:rPr lang="ru-RU" i="1" smtClean="0"/>
              <a:t>заключается в постановке агрегатов (узлов), которые после снятия ремонтируют, т.е. они не обезличиваются, а устанавливаются на тот же автомобиль.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Контрольные вопросы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472113"/>
          </a:xfrm>
        </p:spPr>
        <p:txBody>
          <a:bodyPr/>
          <a:lstStyle/>
          <a:p>
            <a:pPr eaLnBrk="1" hangingPunct="1"/>
            <a:r>
              <a:rPr lang="ru-RU" i="1" smtClean="0"/>
              <a:t>1. Дать определение рабочего поста.</a:t>
            </a:r>
          </a:p>
          <a:p>
            <a:pPr eaLnBrk="1" hangingPunct="1"/>
            <a:r>
              <a:rPr lang="ru-RU" i="1" smtClean="0"/>
              <a:t>2. Дать определение рабочего места.</a:t>
            </a:r>
          </a:p>
          <a:p>
            <a:pPr eaLnBrk="1" hangingPunct="1"/>
            <a:r>
              <a:rPr lang="ru-RU" i="1" smtClean="0"/>
              <a:t>3. Как подразделяются посты по технологическому назначению, способу установки и расположению.</a:t>
            </a:r>
          </a:p>
          <a:p>
            <a:pPr eaLnBrk="1" hangingPunct="1"/>
            <a:r>
              <a:rPr lang="ru-RU" i="1" smtClean="0"/>
              <a:t>4. Перечислить методы проведения ТО.</a:t>
            </a:r>
          </a:p>
          <a:p>
            <a:pPr eaLnBrk="1" hangingPunct="1"/>
            <a:r>
              <a:rPr lang="ru-RU" i="1" smtClean="0"/>
              <a:t>5. Перечислить методы проведения ТР.</a:t>
            </a:r>
          </a:p>
          <a:p>
            <a:pPr eaLnBrk="1" hangingPunct="1"/>
            <a:r>
              <a:rPr lang="ru-RU" i="1" smtClean="0"/>
              <a:t>6. Перечислить методы проведения диагностики.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5000625"/>
          </a:xfrm>
        </p:spPr>
        <p:txBody>
          <a:bodyPr/>
          <a:lstStyle/>
          <a:p>
            <a:pPr eaLnBrk="1" hangingPunct="1"/>
            <a:r>
              <a:rPr lang="ru-RU" sz="2800" smtClean="0"/>
              <a:t>1. И.С. Туревский Техническое обслуживание автомобилей. Часть 2. ИД «ФОРУМ» - ИНФРА-М, 2007.- 69-70, 76-89, 106-120 с. </a:t>
            </a:r>
          </a:p>
          <a:p>
            <a:pPr eaLnBrk="1" hangingPunct="1"/>
            <a:r>
              <a:rPr lang="ru-RU" sz="2800" smtClean="0"/>
              <a:t>2. И.С. Туревский Техническое обслуживание автомобилей. Часть 2. ИД «ФОРУМ» - ИНФРА-М, 2007.- 96-99 с. Особенности организации ТО и ТР автомобилей на СТОА.</a:t>
            </a:r>
          </a:p>
          <a:p>
            <a:pPr eaLnBrk="1" hangingPunct="1"/>
            <a:r>
              <a:rPr lang="ru-RU" sz="2800" smtClean="0"/>
              <a:t>3. Выполнение пункта 2.10 индивидуального задания на курсовое проектирование «Выбор метода организации технологического процесса на проектируемом объекте».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Вопросы для повторения: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413" cy="5256212"/>
          </a:xfrm>
        </p:spPr>
        <p:txBody>
          <a:bodyPr/>
          <a:lstStyle/>
          <a:p>
            <a:pPr eaLnBrk="1" hangingPunct="1"/>
            <a:r>
              <a:rPr lang="ru-RU" i="1" smtClean="0"/>
              <a:t>1. Перечислить виды воздействий, предусмотренные положением о ТО и ремонте ПС АТ в РФ.</a:t>
            </a:r>
          </a:p>
          <a:p>
            <a:pPr eaLnBrk="1" hangingPunct="1"/>
            <a:r>
              <a:rPr lang="ru-RU" i="1" smtClean="0"/>
              <a:t>2. Чем отличаются эти виды воздействий, какова их главная функция?</a:t>
            </a:r>
          </a:p>
          <a:p>
            <a:pPr eaLnBrk="1" hangingPunct="1"/>
            <a:r>
              <a:rPr lang="ru-RU" i="1" smtClean="0"/>
              <a:t>3. Перечислить</a:t>
            </a:r>
            <a:r>
              <a:rPr lang="en-US" i="1" smtClean="0"/>
              <a:t> </a:t>
            </a:r>
            <a:r>
              <a:rPr lang="ru-RU" i="1" smtClean="0"/>
              <a:t>основания для постановки автомобиля в тот или иной вид обслуживания или ремонта.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smtClean="0">
                <a:solidFill>
                  <a:srgbClr val="000099"/>
                </a:solidFill>
              </a:rPr>
              <a:t>Факторы, влияющие на выбор метода облуживания и ремонта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000099"/>
                </a:solidFill>
              </a:rPr>
              <a:t>Сменная (суточная) программа по ТО данного вида.</a:t>
            </a:r>
          </a:p>
          <a:p>
            <a:pPr eaLnBrk="1" hangingPunct="1"/>
            <a:r>
              <a:rPr lang="ru-RU" sz="2800" i="1" smtClean="0">
                <a:solidFill>
                  <a:srgbClr val="000099"/>
                </a:solidFill>
              </a:rPr>
              <a:t>Количество и тип подвижного состава.</a:t>
            </a:r>
          </a:p>
          <a:p>
            <a:pPr eaLnBrk="1" hangingPunct="1"/>
            <a:r>
              <a:rPr lang="ru-RU" sz="2800" i="1" smtClean="0">
                <a:solidFill>
                  <a:srgbClr val="000099"/>
                </a:solidFill>
              </a:rPr>
              <a:t> Перечень и трудоемкость работ данного вида воздействия.</a:t>
            </a:r>
          </a:p>
          <a:p>
            <a:pPr eaLnBrk="1" hangingPunct="1"/>
            <a:r>
              <a:rPr lang="ru-RU" sz="2800" i="1" smtClean="0">
                <a:solidFill>
                  <a:srgbClr val="000099"/>
                </a:solidFill>
              </a:rPr>
              <a:t> Расчетное число постов.</a:t>
            </a:r>
          </a:p>
          <a:p>
            <a:pPr eaLnBrk="1" hangingPunct="1"/>
            <a:r>
              <a:rPr lang="ru-RU" sz="2800" i="1" smtClean="0">
                <a:solidFill>
                  <a:srgbClr val="000099"/>
                </a:solidFill>
              </a:rPr>
              <a:t> Режим работы автомобилей на линии.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425575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0099"/>
                </a:solidFill>
              </a:rPr>
              <a:t>Основные определения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ja-JP" sz="2000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ja-JP" b="1" i="1" smtClean="0">
                <a:solidFill>
                  <a:srgbClr val="FF0000"/>
                </a:solidFill>
              </a:rPr>
              <a:t>Рабочий пост </a:t>
            </a:r>
            <a:r>
              <a:rPr lang="ru-RU" altLang="ja-JP" i="1" smtClean="0"/>
              <a:t> - это участок производственной площади, предназначенный для размещения автомобиля и включающий  одно или несколько рабочих мест.</a:t>
            </a:r>
            <a:r>
              <a:rPr lang="ru-RU" altLang="ja-JP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ja-JP" b="1" i="1" smtClean="0">
                <a:solidFill>
                  <a:srgbClr val="FF0000"/>
                </a:solidFill>
              </a:rPr>
              <a:t>Рабочее место</a:t>
            </a:r>
            <a:r>
              <a:rPr lang="ru-RU" altLang="ja-JP" i="1" smtClean="0"/>
              <a:t> – это зона трудовой деятельности исполнителя, оснащенная необходимыми средствами и предметами труда, размещенными в определенном порядке.</a:t>
            </a:r>
            <a:r>
              <a:rPr lang="ru-RU" altLang="ja-JP" sz="2800" smtClean="0"/>
              <a:t> </a:t>
            </a:r>
            <a:endParaRPr lang="ru-RU" sz="280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8229600" cy="3455987"/>
          </a:xfrm>
        </p:spPr>
        <p:txBody>
          <a:bodyPr/>
          <a:lstStyle/>
          <a:p>
            <a:pPr eaLnBrk="1" hangingPunct="1"/>
            <a:r>
              <a:rPr lang="ru-RU" altLang="ja-JP" smtClean="0"/>
              <a:t> </a:t>
            </a:r>
            <a:r>
              <a:rPr lang="ru-RU" altLang="ja-JP" sz="2800" i="1" smtClean="0"/>
              <a:t>Рабочие посты размещают в зонах ТО и ТР или отдельных цехах и оснащают соответствующим оборудованием.</a:t>
            </a:r>
          </a:p>
          <a:p>
            <a:pPr eaLnBrk="1" hangingPunct="1"/>
            <a:r>
              <a:rPr lang="ru-RU" altLang="ja-JP" sz="2800" i="1" smtClean="0"/>
              <a:t>   Количество постов определяется трудоемкостью работ, количеством рабочих мест на каждом посту и уровнем использования рабочего времени поста.</a:t>
            </a:r>
            <a:endParaRPr lang="ru-RU" sz="2800" i="1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250825" y="333375"/>
            <a:ext cx="2665413" cy="2732088"/>
          </a:xfrm>
          <a:noFill/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987675" y="333375"/>
            <a:ext cx="2970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lum bright="-12000" contrast="36000"/>
          </a:blip>
          <a:srcRect/>
          <a:stretch>
            <a:fillRect/>
          </a:stretch>
        </p:blipFill>
        <p:spPr bwMode="auto">
          <a:xfrm>
            <a:off x="6011863" y="333375"/>
            <a:ext cx="29527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i="1" smtClean="0"/>
              <a:t>Классификация рабочих постов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ja-JP" i="1" smtClean="0"/>
              <a:t>     По технологическому назначению рабочие посты подразделяются на:</a:t>
            </a:r>
            <a:r>
              <a:rPr lang="ru-RU" altLang="ja-JP" sz="2400" i="1" smtClean="0"/>
              <a:t> </a:t>
            </a:r>
          </a:p>
          <a:p>
            <a:pPr eaLnBrk="1" hangingPunct="1"/>
            <a:r>
              <a:rPr lang="ru-RU" altLang="ja-JP" sz="4000" b="1" i="1" smtClean="0">
                <a:solidFill>
                  <a:srgbClr val="FF0000"/>
                </a:solidFill>
              </a:rPr>
              <a:t>универсальные;  </a:t>
            </a:r>
          </a:p>
          <a:p>
            <a:pPr eaLnBrk="1" hangingPunct="1"/>
            <a:r>
              <a:rPr lang="ru-RU" altLang="ja-JP" sz="4000" b="1" i="1" smtClean="0">
                <a:solidFill>
                  <a:srgbClr val="FF0000"/>
                </a:solidFill>
              </a:rPr>
              <a:t>специализированные; </a:t>
            </a:r>
          </a:p>
          <a:p>
            <a:pPr eaLnBrk="1" hangingPunct="1"/>
            <a:r>
              <a:rPr lang="ru-RU" altLang="ja-JP" sz="4000" b="1" i="1" smtClean="0">
                <a:solidFill>
                  <a:srgbClr val="FF0000"/>
                </a:solidFill>
              </a:rPr>
              <a:t>специальные.</a:t>
            </a:r>
            <a:r>
              <a:rPr lang="ru-RU" altLang="ja-JP" sz="4000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ja-JP" sz="2000" i="1" smtClean="0"/>
              <a:t>    </a:t>
            </a:r>
            <a:endParaRPr lang="ru-RU" sz="200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496300" cy="6335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ja-JP" sz="2800" i="1" smtClean="0"/>
              <a:t>      На </a:t>
            </a:r>
            <a:r>
              <a:rPr lang="ru-RU" altLang="ja-JP" sz="2800" b="1" i="1" smtClean="0">
                <a:solidFill>
                  <a:srgbClr val="FF0000"/>
                </a:solidFill>
              </a:rPr>
              <a:t>универсальном</a:t>
            </a:r>
            <a:r>
              <a:rPr lang="ru-RU" altLang="ja-JP" sz="2800" i="1" smtClean="0"/>
              <a:t> посту выполняют все или большинство операций данного вида воздействия.</a:t>
            </a:r>
          </a:p>
          <a:p>
            <a:pPr eaLnBrk="1" hangingPunct="1">
              <a:buFontTx/>
              <a:buNone/>
            </a:pPr>
            <a:r>
              <a:rPr lang="ru-RU" altLang="ja-JP" sz="2800" smtClean="0"/>
              <a:t>       </a:t>
            </a:r>
            <a:r>
              <a:rPr lang="ru-RU" altLang="ja-JP" sz="2800" i="1" smtClean="0"/>
              <a:t>На </a:t>
            </a:r>
            <a:r>
              <a:rPr lang="ru-RU" altLang="ja-JP" sz="2800" b="1" i="1" smtClean="0">
                <a:solidFill>
                  <a:srgbClr val="FF0000"/>
                </a:solidFill>
              </a:rPr>
              <a:t>специализированном</a:t>
            </a:r>
            <a:r>
              <a:rPr lang="ru-RU" altLang="ja-JP" sz="2800" i="1" smtClean="0"/>
              <a:t> посту реализуется типовой технологический процесс, например: пост смазочно-заправочных работ, пост контрольно-регулировочных операций, уборочно-моечных работ и т.д.</a:t>
            </a:r>
            <a:r>
              <a:rPr lang="ru-RU" altLang="ja-JP" sz="2800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ja-JP" sz="2800" i="1" smtClean="0"/>
              <a:t>        На </a:t>
            </a:r>
            <a:r>
              <a:rPr lang="ru-RU" altLang="ja-JP" sz="2800" b="1" i="1" smtClean="0">
                <a:solidFill>
                  <a:srgbClr val="FF0000"/>
                </a:solidFill>
              </a:rPr>
              <a:t>специальном</a:t>
            </a:r>
            <a:r>
              <a:rPr lang="ru-RU" altLang="ja-JP" sz="2800" i="1" smtClean="0"/>
              <a:t> посту организуются специфические  работы, например: санитарная обработка, измерение объема цистерн, монтаж-демонтаж узлов и агрегатов большегрузных автомобилей.</a:t>
            </a:r>
            <a:r>
              <a:rPr lang="ru-RU" altLang="ja-JP" sz="2400" smtClean="0"/>
              <a:t> </a:t>
            </a:r>
            <a:endParaRPr lang="ru-RU" sz="240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ja-JP" sz="2800" smtClean="0"/>
              <a:t> </a:t>
            </a:r>
            <a:r>
              <a:rPr lang="ru-RU" altLang="ja-JP" sz="2800" i="1" smtClean="0"/>
              <a:t>По способу  установки автомобиля,  посты могут быть </a:t>
            </a:r>
            <a:r>
              <a:rPr lang="ru-RU" altLang="ja-JP" sz="2800" b="1" i="1" smtClean="0">
                <a:solidFill>
                  <a:srgbClr val="FF0000"/>
                </a:solidFill>
              </a:rPr>
              <a:t>тупиковые</a:t>
            </a:r>
            <a:r>
              <a:rPr lang="ru-RU" altLang="ja-JP" sz="2800" i="1" smtClean="0"/>
              <a:t> и </a:t>
            </a:r>
            <a:r>
              <a:rPr lang="ru-RU" altLang="ja-JP" sz="2800" b="1" i="1" smtClean="0">
                <a:solidFill>
                  <a:srgbClr val="FF0000"/>
                </a:solidFill>
              </a:rPr>
              <a:t>проездные</a:t>
            </a:r>
            <a:r>
              <a:rPr lang="ru-RU" altLang="ja-JP" sz="2800" i="1" smtClean="0"/>
              <a:t>.</a:t>
            </a:r>
            <a:br>
              <a:rPr lang="ru-RU" altLang="ja-JP" sz="2800" i="1" smtClean="0"/>
            </a:br>
            <a:r>
              <a:rPr lang="ru-RU" altLang="ja-JP" sz="2800" i="1" smtClean="0"/>
              <a:t>  По расположению</a:t>
            </a:r>
            <a:r>
              <a:rPr lang="ru-RU" altLang="ja-JP" sz="2800" b="1" i="1" smtClean="0"/>
              <a:t>,</a:t>
            </a:r>
            <a:r>
              <a:rPr lang="ru-RU" altLang="ja-JP" sz="2800" i="1" smtClean="0"/>
              <a:t> посты подразделяются на </a:t>
            </a:r>
            <a:r>
              <a:rPr lang="ru-RU" altLang="ja-JP" sz="2800" b="1" i="1" smtClean="0">
                <a:solidFill>
                  <a:srgbClr val="FF0000"/>
                </a:solidFill>
              </a:rPr>
              <a:t>параллельные</a:t>
            </a:r>
            <a:r>
              <a:rPr lang="ru-RU" altLang="ja-JP" sz="2800" i="1" smtClean="0"/>
              <a:t> и </a:t>
            </a:r>
            <a:r>
              <a:rPr lang="ru-RU" altLang="ja-JP" sz="2800" b="1" i="1" smtClean="0">
                <a:solidFill>
                  <a:srgbClr val="FF0000"/>
                </a:solidFill>
              </a:rPr>
              <a:t>последовательные</a:t>
            </a:r>
            <a:r>
              <a:rPr lang="ru-RU" altLang="ja-JP" sz="2800" i="1" smtClean="0"/>
              <a:t>.</a:t>
            </a:r>
            <a:r>
              <a:rPr lang="ru-RU" sz="2800" i="1" smtClean="0"/>
              <a:t/>
            </a:r>
            <a:br>
              <a:rPr lang="ru-RU" sz="2800" i="1" smtClean="0"/>
            </a:br>
            <a:endParaRPr lang="ru-RU" sz="2800" i="1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060575"/>
            <a:ext cx="2620963" cy="1743075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060575"/>
            <a:ext cx="26209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060575"/>
            <a:ext cx="2603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5">
            <a:lum bright="-12000" contrast="72000"/>
          </a:blip>
          <a:srcRect/>
          <a:stretch>
            <a:fillRect/>
          </a:stretch>
        </p:blipFill>
        <p:spPr bwMode="auto">
          <a:xfrm>
            <a:off x="1331913" y="3933825"/>
            <a:ext cx="71278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796</Words>
  <Application>Microsoft Office PowerPoint</Application>
  <PresentationFormat>Экран (4:3)</PresentationFormat>
  <Paragraphs>117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ＭＳ Ｐゴシック</vt:lpstr>
      <vt:lpstr>Оформление по умолчанию</vt:lpstr>
      <vt:lpstr>Тема: Организация технологического процесса технического  обслуживания и текущего ремонта в автотранспортном предприятии</vt:lpstr>
      <vt:lpstr>Должны знать и уметь:</vt:lpstr>
      <vt:lpstr>Вопросы для повторения:</vt:lpstr>
      <vt:lpstr>Факторы, влияющие на выбор метода облуживания и ремонта</vt:lpstr>
      <vt:lpstr>Основные определения</vt:lpstr>
      <vt:lpstr>Слайд 6</vt:lpstr>
      <vt:lpstr>Классификация рабочих постов</vt:lpstr>
      <vt:lpstr>Слайд 8</vt:lpstr>
      <vt:lpstr> По способу  установки автомобиля,  посты могут быть тупиковые и проездные.   По расположению, посты подразделяются на параллельные и последовательные. </vt:lpstr>
      <vt:lpstr>Поточный метод</vt:lpstr>
      <vt:lpstr>Расположение автомобилей в зависимости от типа конвейера</vt:lpstr>
      <vt:lpstr>Потоки непрерывного и периодического действия</vt:lpstr>
      <vt:lpstr>Поток периодического действия (при скорости конвейера от 10 до 15 м/мин), применяются для проведения ТО-1 и ТО2.</vt:lpstr>
      <vt:lpstr>Необходимые условия для применения потока</vt:lpstr>
      <vt:lpstr>Преимущества и недостатки поточного метода обслуживания</vt:lpstr>
      <vt:lpstr>Метод универсальных постов</vt:lpstr>
      <vt:lpstr>Расположение автомобилей на универсальных постах</vt:lpstr>
      <vt:lpstr>Условия применение метода универсальных постов</vt:lpstr>
      <vt:lpstr>Преимущества и недостатки метода универсальных постов</vt:lpstr>
      <vt:lpstr>Методы проведения текущего ремонта автомобилей</vt:lpstr>
      <vt:lpstr> Для обеспечения выполнения ремонтно-восстановительных работ в АТП создаются следующие производственные цехи (отделения):</vt:lpstr>
      <vt:lpstr>Организация диагностики автомобилей </vt:lpstr>
      <vt:lpstr> Посты диагностики также оснащаются оборудованием и приборами для регистрации параметров, определяющих техническое состояние агрегатов, систем и механизмов автомобиля. Работы по углубленной диагностике (Д-2) приборов, узлов и агрегатов, проводятся в цехах (отделениях) на специальном оборудовании. </vt:lpstr>
      <vt:lpstr>Методы организации текущего ремонта автомобилей</vt:lpstr>
      <vt:lpstr>Контрольные вопросы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технологического процесса ТО и ТР</dc:title>
  <dc:creator>Portable</dc:creator>
  <cp:lastModifiedBy>Irina</cp:lastModifiedBy>
  <cp:revision>143</cp:revision>
  <dcterms:created xsi:type="dcterms:W3CDTF">2013-01-23T15:50:03Z</dcterms:created>
  <dcterms:modified xsi:type="dcterms:W3CDTF">2016-03-01T10:44:44Z</dcterms:modified>
</cp:coreProperties>
</file>