
<file path=[Content_Types].xml><?xml version="1.0" encoding="utf-8"?>
<Types xmlns="http://schemas.openxmlformats.org/package/2006/content-types"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iagrams/colors11.xml" ContentType="application/vnd.openxmlformats-officedocument.drawingml.diagramColors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diagrams/data11.xml" ContentType="application/vnd.openxmlformats-officedocument.drawingml.diagramData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notesSlides/notesSlide14.xml" ContentType="application/vnd.openxmlformats-officedocument.presentationml.notesSlide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9.xml" ContentType="application/vnd.openxmlformats-officedocument.presentationml.notesSlide+xml"/>
  <Override PartName="/ppt/diagrams/colors8.xml" ContentType="application/vnd.openxmlformats-officedocument.drawingml.diagramColors+xml"/>
  <Override PartName="/ppt/diagrams/drawing9.xml" ContentType="application/vnd.ms-office.drawingml.diagramDrawing+xml"/>
  <Override PartName="/ppt/notesSlides/notesSlide12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diagrams/colors6.xml" ContentType="application/vnd.openxmlformats-officedocument.drawingml.diagramColors+xml"/>
  <Override PartName="/ppt/diagrams/drawing7.xml" ContentType="application/vnd.ms-office.drawingml.diagramDrawing+xml"/>
  <Override PartName="/ppt/notesSlides/notesSlide10.xml" ContentType="application/vnd.openxmlformats-officedocument.presentationml.notesSlide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diagrams/colors4.xml" ContentType="application/vnd.openxmlformats-officedocument.drawingml.diagramColors+xml"/>
  <Override PartName="/ppt/diagrams/drawing5.xml" ContentType="application/vnd.ms-office.drawingml.diagramDrawing+xml"/>
  <Override PartName="/ppt/diagrams/quickStyle7.xml" ContentType="application/vnd.openxmlformats-officedocument.drawingml.diagramStyle+xml"/>
  <Override PartName="/ppt/diagrams/drawing10.xml" ContentType="application/vnd.ms-office.drawingml.diagramDrawing+xml"/>
  <Override PartName="/ppt/diagrams/layout11.xml" ContentType="application/vnd.openxmlformats-officedocument.drawingml.diagramLayout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diagrams/colors10.xml" ContentType="application/vnd.openxmlformats-officedocument.drawingml.diagramColors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ppt/diagrams/data9.xml" ContentType="application/vnd.openxmlformats-officedocument.drawingml.diagramData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notesSlides/notesSlide8.xml" ContentType="application/vnd.openxmlformats-officedocument.presentationml.notesSlide+xml"/>
  <Override PartName="/ppt/diagrams/colors7.xml" ContentType="application/vnd.openxmlformats-officedocument.drawingml.diagramColors+xml"/>
  <Override PartName="/ppt/diagrams/drawing8.xml" ContentType="application/vnd.ms-office.drawingml.diagramDrawing+xml"/>
  <Override PartName="/ppt/notesSlides/notesSlide11.xml" ContentType="application/vnd.openxmlformats-officedocument.presentationml.notesSlide+xml"/>
  <Override PartName="/ppt/diagrams/data3.xml" ContentType="application/vnd.openxmlformats-officedocument.drawingml.diagramData+xml"/>
  <Override PartName="/ppt/notesSlides/notesSlide6.xml" ContentType="application/vnd.openxmlformats-officedocument.presentationml.notesSlide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8" r:id="rId3"/>
    <p:sldId id="366" r:id="rId4"/>
    <p:sldId id="293" r:id="rId5"/>
    <p:sldId id="355" r:id="rId6"/>
    <p:sldId id="357" r:id="rId7"/>
    <p:sldId id="358" r:id="rId8"/>
    <p:sldId id="359" r:id="rId9"/>
    <p:sldId id="367" r:id="rId10"/>
    <p:sldId id="368" r:id="rId11"/>
    <p:sldId id="363" r:id="rId12"/>
    <p:sldId id="365" r:id="rId13"/>
    <p:sldId id="275" r:id="rId14"/>
    <p:sldId id="345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FCCCC"/>
    <a:srgbClr val="FFCC99"/>
    <a:srgbClr val="33CC33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81183" autoAdjust="0"/>
  </p:normalViewPr>
  <p:slideViewPr>
    <p:cSldViewPr>
      <p:cViewPr varScale="1">
        <p:scale>
          <a:sx n="59" d="100"/>
          <a:sy n="59" d="100"/>
        </p:scale>
        <p:origin x="-69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0DCF82F-3912-4B60-A2BA-4909FFA53E74}" type="doc">
      <dgm:prSet loTypeId="urn:microsoft.com/office/officeart/2005/8/layout/pyramid2" loCatId="pyramid" qsTypeId="urn:microsoft.com/office/officeart/2005/8/quickstyle/3d5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FE21DF1-6F03-40ED-B41B-1FD43AFC768E}" type="pres">
      <dgm:prSet presAssocID="{30DCF82F-3912-4B60-A2BA-4909FFA53E74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</dgm:ptLst>
  <dgm:cxnLst>
    <dgm:cxn modelId="{9ED1E23C-798C-4AD6-B289-05712F9E5D38}" type="presOf" srcId="{30DCF82F-3912-4B60-A2BA-4909FFA53E74}" destId="{3FE21DF1-6F03-40ED-B41B-1FD43AFC768E}" srcOrd="0" destOrd="0" presId="urn:microsoft.com/office/officeart/2005/8/layout/pyramid2"/>
  </dgm:cxnLst>
  <dgm:bg/>
  <dgm:whole>
    <a:ln w="38100">
      <a:noFill/>
    </a:ln>
  </dgm:whole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30DCF82F-3912-4B60-A2BA-4909FFA53E74}" type="doc">
      <dgm:prSet loTypeId="urn:microsoft.com/office/officeart/2005/8/layout/pyramid2" loCatId="pyramid" qsTypeId="urn:microsoft.com/office/officeart/2005/8/quickstyle/3d5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FE21DF1-6F03-40ED-B41B-1FD43AFC768E}" type="pres">
      <dgm:prSet presAssocID="{30DCF82F-3912-4B60-A2BA-4909FFA53E74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</dgm:ptLst>
  <dgm:cxnLst>
    <dgm:cxn modelId="{0A659E64-AFD8-4ED6-8F70-C32902F75B3A}" type="presOf" srcId="{30DCF82F-3912-4B60-A2BA-4909FFA53E74}" destId="{3FE21DF1-6F03-40ED-B41B-1FD43AFC768E}" srcOrd="0" destOrd="0" presId="urn:microsoft.com/office/officeart/2005/8/layout/pyramid2"/>
  </dgm:cxnLst>
  <dgm:bg/>
  <dgm:whole>
    <a:ln w="38100">
      <a:noFill/>
    </a:ln>
  </dgm:whole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30DCF82F-3912-4B60-A2BA-4909FFA53E74}" type="doc">
      <dgm:prSet loTypeId="urn:microsoft.com/office/officeart/2005/8/layout/pyramid2" loCatId="pyramid" qsTypeId="urn:microsoft.com/office/officeart/2005/8/quickstyle/3d5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FE21DF1-6F03-40ED-B41B-1FD43AFC768E}" type="pres">
      <dgm:prSet presAssocID="{30DCF82F-3912-4B60-A2BA-4909FFA53E74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</dgm:ptLst>
  <dgm:cxnLst>
    <dgm:cxn modelId="{DAF55451-6322-4965-B61B-FFC2BCAD433F}" type="presOf" srcId="{30DCF82F-3912-4B60-A2BA-4909FFA53E74}" destId="{3FE21DF1-6F03-40ED-B41B-1FD43AFC768E}" srcOrd="0" destOrd="0" presId="urn:microsoft.com/office/officeart/2005/8/layout/pyramid2"/>
  </dgm:cxnLst>
  <dgm:bg/>
  <dgm:whole>
    <a:ln w="38100">
      <a:noFill/>
    </a:ln>
  </dgm:whole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0DCF82F-3912-4B60-A2BA-4909FFA53E74}" type="doc">
      <dgm:prSet loTypeId="urn:microsoft.com/office/officeart/2005/8/layout/pyramid2" loCatId="pyramid" qsTypeId="urn:microsoft.com/office/officeart/2005/8/quickstyle/3d5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FE21DF1-6F03-40ED-B41B-1FD43AFC768E}" type="pres">
      <dgm:prSet presAssocID="{30DCF82F-3912-4B60-A2BA-4909FFA53E74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</dgm:ptLst>
  <dgm:cxnLst>
    <dgm:cxn modelId="{172CD008-A07C-493E-AE3A-DC871AAA3DA1}" type="presOf" srcId="{30DCF82F-3912-4B60-A2BA-4909FFA53E74}" destId="{3FE21DF1-6F03-40ED-B41B-1FD43AFC768E}" srcOrd="0" destOrd="0" presId="urn:microsoft.com/office/officeart/2005/8/layout/pyramid2"/>
  </dgm:cxnLst>
  <dgm:bg/>
  <dgm:whole>
    <a:ln w="38100">
      <a:noFill/>
    </a:ln>
  </dgm:whole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0DCF82F-3912-4B60-A2BA-4909FFA53E74}" type="doc">
      <dgm:prSet loTypeId="urn:microsoft.com/office/officeart/2005/8/layout/pyramid2" loCatId="pyramid" qsTypeId="urn:microsoft.com/office/officeart/2005/8/quickstyle/3d5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E496294-B6C7-485B-B2E2-14162D60801E}">
      <dgm:prSet custT="1"/>
      <dgm:spPr>
        <a:ln w="38100">
          <a:solidFill>
            <a:srgbClr val="00B0F0"/>
          </a:solidFill>
        </a:ln>
      </dgm:spPr>
      <dgm:t>
        <a:bodyPr/>
        <a:lstStyle/>
        <a:p>
          <a:pPr rtl="0"/>
          <a:r>
            <a:rPr lang="ru-RU" sz="1800" b="1" dirty="0" smtClean="0"/>
            <a:t>Формирование и развитие умения и навыков безопасного поведения. Воспитание устойчивой привычки соблюдать правила безопасности. </a:t>
          </a:r>
          <a:endParaRPr lang="ru-RU" sz="1800" b="1" dirty="0"/>
        </a:p>
      </dgm:t>
    </dgm:pt>
    <dgm:pt modelId="{910CE6E2-D16D-43DC-98E3-25805E8CCB00}" type="parTrans" cxnId="{472CB0DD-7792-41F8-8E42-1BDB27B6D0E8}">
      <dgm:prSet/>
      <dgm:spPr/>
      <dgm:t>
        <a:bodyPr/>
        <a:lstStyle/>
        <a:p>
          <a:endParaRPr lang="ru-RU"/>
        </a:p>
      </dgm:t>
    </dgm:pt>
    <dgm:pt modelId="{8E2CD58C-AA1D-406E-86B9-711FC172F16B}" type="sibTrans" cxnId="{472CB0DD-7792-41F8-8E42-1BDB27B6D0E8}">
      <dgm:prSet/>
      <dgm:spPr/>
      <dgm:t>
        <a:bodyPr/>
        <a:lstStyle/>
        <a:p>
          <a:endParaRPr lang="ru-RU"/>
        </a:p>
      </dgm:t>
    </dgm:pt>
    <dgm:pt modelId="{37753329-7B1C-44BA-8718-177FC600F9CC}">
      <dgm:prSet custT="1"/>
      <dgm:spPr>
        <a:ln w="38100">
          <a:solidFill>
            <a:srgbClr val="00B0F0"/>
          </a:solidFill>
        </a:ln>
      </dgm:spPr>
      <dgm:t>
        <a:bodyPr/>
        <a:lstStyle/>
        <a:p>
          <a:pPr rtl="0"/>
          <a:r>
            <a:rPr lang="ru-RU" sz="1800" b="1" dirty="0" smtClean="0"/>
            <a:t>Обеспечение консультативной помощи родителям о  соблюдении правил поведения на улицах и дорогах. </a:t>
          </a:r>
          <a:endParaRPr lang="ru-RU" sz="1800" b="1" dirty="0"/>
        </a:p>
      </dgm:t>
    </dgm:pt>
    <dgm:pt modelId="{C68284EE-3035-4CF9-BE75-51971FA22EB9}" type="parTrans" cxnId="{1264412E-0A5F-431D-8D66-53B93702B0DC}">
      <dgm:prSet/>
      <dgm:spPr/>
      <dgm:t>
        <a:bodyPr/>
        <a:lstStyle/>
        <a:p>
          <a:endParaRPr lang="ru-RU"/>
        </a:p>
      </dgm:t>
    </dgm:pt>
    <dgm:pt modelId="{29075379-56E1-4C40-83E6-2C7282C226AE}" type="sibTrans" cxnId="{1264412E-0A5F-431D-8D66-53B93702B0DC}">
      <dgm:prSet/>
      <dgm:spPr/>
      <dgm:t>
        <a:bodyPr/>
        <a:lstStyle/>
        <a:p>
          <a:endParaRPr lang="ru-RU"/>
        </a:p>
      </dgm:t>
    </dgm:pt>
    <dgm:pt modelId="{A7695F72-01DC-4073-8DA2-540F5D04173D}">
      <dgm:prSet custT="1"/>
      <dgm:spPr>
        <a:ln w="38100">
          <a:solidFill>
            <a:srgbClr val="00B0F0"/>
          </a:solidFill>
        </a:ln>
      </dgm:spPr>
      <dgm:t>
        <a:bodyPr/>
        <a:lstStyle/>
        <a:p>
          <a:pPr rtl="0"/>
          <a:r>
            <a:rPr lang="ru-RU" sz="1800" b="1" dirty="0" smtClean="0"/>
            <a:t> Повышение профессиональной компетентности педагогов в области обучения дошкольников правилам дорожного движения.</a:t>
          </a:r>
          <a:endParaRPr lang="ru-RU" sz="1800" b="1" dirty="0"/>
        </a:p>
      </dgm:t>
    </dgm:pt>
    <dgm:pt modelId="{805FFEB7-3924-44E5-BD0D-74CC2D5531A4}" type="parTrans" cxnId="{B28A26E8-B4D4-4507-8418-CFB5E7A14723}">
      <dgm:prSet/>
      <dgm:spPr/>
      <dgm:t>
        <a:bodyPr/>
        <a:lstStyle/>
        <a:p>
          <a:endParaRPr lang="ru-RU"/>
        </a:p>
      </dgm:t>
    </dgm:pt>
    <dgm:pt modelId="{1A2232DB-B420-45B9-A863-82C9789735B5}" type="sibTrans" cxnId="{B28A26E8-B4D4-4507-8418-CFB5E7A14723}">
      <dgm:prSet/>
      <dgm:spPr/>
      <dgm:t>
        <a:bodyPr/>
        <a:lstStyle/>
        <a:p>
          <a:endParaRPr lang="ru-RU"/>
        </a:p>
      </dgm:t>
    </dgm:pt>
    <dgm:pt modelId="{5EE0DD00-4AF3-4B72-8547-CA37B3CE293A}">
      <dgm:prSet custT="1"/>
      <dgm:spPr>
        <a:ln w="38100">
          <a:solidFill>
            <a:srgbClr val="00B0F0"/>
          </a:solidFill>
        </a:ln>
      </dgm:spPr>
      <dgm:t>
        <a:bodyPr/>
        <a:lstStyle/>
        <a:p>
          <a:pPr rtl="0"/>
          <a:r>
            <a:rPr kumimoji="0" 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ea typeface="Times New Roman" pitchFamily="18" charset="0"/>
              <a:cs typeface="Tahoma" pitchFamily="34" charset="0"/>
            </a:rPr>
            <a:t>Создание предметно – развивающей среды в ДОУ, направленной </a:t>
          </a:r>
          <a:r>
            <a:rPr lang="ru-RU" sz="1800" b="1" dirty="0" smtClean="0">
              <a:solidFill>
                <a:schemeClr val="tx1"/>
              </a:solidFill>
            </a:rPr>
            <a:t>на воспитание культуры безопасного поведения на дороге.</a:t>
          </a:r>
          <a:endParaRPr lang="ru-RU" sz="1800" b="1" dirty="0">
            <a:solidFill>
              <a:schemeClr val="tx1"/>
            </a:solidFill>
            <a:latin typeface="+mn-lt"/>
          </a:endParaRPr>
        </a:p>
      </dgm:t>
    </dgm:pt>
    <dgm:pt modelId="{8CA27752-B214-4D42-B4E0-D821CCB185C9}" type="parTrans" cxnId="{6CA19433-A462-4179-9553-8DCFF1EC3912}">
      <dgm:prSet/>
      <dgm:spPr/>
      <dgm:t>
        <a:bodyPr/>
        <a:lstStyle/>
        <a:p>
          <a:endParaRPr lang="ru-RU"/>
        </a:p>
      </dgm:t>
    </dgm:pt>
    <dgm:pt modelId="{D62AE4D7-3D2C-483A-8F45-4F10C7D6240C}" type="sibTrans" cxnId="{6CA19433-A462-4179-9553-8DCFF1EC3912}">
      <dgm:prSet/>
      <dgm:spPr/>
      <dgm:t>
        <a:bodyPr/>
        <a:lstStyle/>
        <a:p>
          <a:endParaRPr lang="ru-RU"/>
        </a:p>
      </dgm:t>
    </dgm:pt>
    <dgm:pt modelId="{0E694B13-EEEE-4075-9932-2396B4D22968}">
      <dgm:prSet custT="1"/>
      <dgm:spPr>
        <a:ln w="38100">
          <a:solidFill>
            <a:srgbClr val="00B0F0"/>
          </a:solidFill>
        </a:ln>
      </dgm:spPr>
      <dgm:t>
        <a:bodyPr/>
        <a:lstStyle/>
        <a:p>
          <a:pPr rtl="0"/>
          <a:r>
            <a:rPr kumimoji="0" 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ea typeface="Times New Roman" pitchFamily="18" charset="0"/>
              <a:cs typeface="Tahoma" pitchFamily="34" charset="0"/>
            </a:rPr>
            <a:t>Привлечение  к совместной работе</a:t>
          </a:r>
          <a:r>
            <a: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ea typeface="Times New Roman" pitchFamily="18" charset="0"/>
              <a:cs typeface="Tahoma" pitchFamily="34" charset="0"/>
            </a:rPr>
            <a:t> </a:t>
          </a:r>
          <a:r>
            <a:rPr kumimoji="0" 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ea typeface="Times New Roman" pitchFamily="18" charset="0"/>
              <a:cs typeface="Tahoma" pitchFamily="34" charset="0"/>
            </a:rPr>
            <a:t>по обучению детей дорожной азбуке общественные учреждения.</a:t>
          </a:r>
          <a:endParaRPr lang="ru-RU" sz="1800" b="1" dirty="0">
            <a:solidFill>
              <a:schemeClr val="tx1"/>
            </a:solidFill>
            <a:latin typeface="+mn-lt"/>
          </a:endParaRPr>
        </a:p>
      </dgm:t>
    </dgm:pt>
    <dgm:pt modelId="{6804AFFA-8C2D-4394-B099-6142B9F0C164}" type="parTrans" cxnId="{2E48F6CE-BED5-439C-9A20-141D10F205A0}">
      <dgm:prSet/>
      <dgm:spPr/>
      <dgm:t>
        <a:bodyPr/>
        <a:lstStyle/>
        <a:p>
          <a:endParaRPr lang="ru-RU"/>
        </a:p>
      </dgm:t>
    </dgm:pt>
    <dgm:pt modelId="{F8A96DA2-4115-416C-A452-50C3E2542665}" type="sibTrans" cxnId="{2E48F6CE-BED5-439C-9A20-141D10F205A0}">
      <dgm:prSet/>
      <dgm:spPr/>
      <dgm:t>
        <a:bodyPr/>
        <a:lstStyle/>
        <a:p>
          <a:endParaRPr lang="ru-RU"/>
        </a:p>
      </dgm:t>
    </dgm:pt>
    <dgm:pt modelId="{3FE21DF1-6F03-40ED-B41B-1FD43AFC768E}" type="pres">
      <dgm:prSet presAssocID="{30DCF82F-3912-4B60-A2BA-4909FFA53E74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FC36AD15-BB26-4E6C-AD06-585098A0EB0F}" type="pres">
      <dgm:prSet presAssocID="{30DCF82F-3912-4B60-A2BA-4909FFA53E74}" presName="pyramid" presStyleLbl="node1" presStyleIdx="0" presStyleCnt="1" custLinFactNeighborX="45657" custLinFactNeighborY="-1351"/>
      <dgm:spPr>
        <a:ln>
          <a:solidFill>
            <a:srgbClr val="FF0000"/>
          </a:solidFill>
        </a:ln>
      </dgm:spPr>
      <dgm:t>
        <a:bodyPr/>
        <a:lstStyle/>
        <a:p>
          <a:endParaRPr lang="ru-RU"/>
        </a:p>
      </dgm:t>
    </dgm:pt>
    <dgm:pt modelId="{2DFAA11E-61FA-4C96-AAEB-A80500AA36FD}" type="pres">
      <dgm:prSet presAssocID="{30DCF82F-3912-4B60-A2BA-4909FFA53E74}" presName="theList" presStyleCnt="0"/>
      <dgm:spPr/>
    </dgm:pt>
    <dgm:pt modelId="{11CF2753-DF5C-44CC-BC9C-C30397072A76}" type="pres">
      <dgm:prSet presAssocID="{5E496294-B6C7-485B-B2E2-14162D60801E}" presName="aNode" presStyleLbl="fgAcc1" presStyleIdx="0" presStyleCnt="5" custScaleX="172650" custScaleY="98294" custLinFactY="-20009" custLinFactNeighborX="57479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9453E5-6128-4D70-AC27-12704AED0C25}" type="pres">
      <dgm:prSet presAssocID="{5E496294-B6C7-485B-B2E2-14162D60801E}" presName="aSpace" presStyleCnt="0"/>
      <dgm:spPr/>
    </dgm:pt>
    <dgm:pt modelId="{E276339D-771D-4F78-9094-8066D38BAE41}" type="pres">
      <dgm:prSet presAssocID="{37753329-7B1C-44BA-8718-177FC600F9CC}" presName="aNode" presStyleLbl="fgAcc1" presStyleIdx="1" presStyleCnt="5" custScaleX="168804" custScaleY="107620" custLinFactNeighborX="25641" custLinFactNeighborY="-988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49E024-42E8-4ED7-A3B1-3ECE0B848CB5}" type="pres">
      <dgm:prSet presAssocID="{37753329-7B1C-44BA-8718-177FC600F9CC}" presName="aSpace" presStyleCnt="0"/>
      <dgm:spPr/>
    </dgm:pt>
    <dgm:pt modelId="{D42B4B03-467E-4E97-AD82-CA698CA6D8CA}" type="pres">
      <dgm:prSet presAssocID="{A7695F72-01DC-4073-8DA2-540F5D04173D}" presName="aNode" presStyleLbl="fgAcc1" presStyleIdx="2" presStyleCnt="5" custScaleX="168804" custScaleY="103734" custLinFactNeighborX="30968" custLinFactNeighborY="-123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FEFE66-CFAC-4DDF-A41E-1EB479261C41}" type="pres">
      <dgm:prSet presAssocID="{A7695F72-01DC-4073-8DA2-540F5D04173D}" presName="aSpace" presStyleCnt="0"/>
      <dgm:spPr/>
    </dgm:pt>
    <dgm:pt modelId="{0474DA0B-B68A-4C47-B2A3-20041485DB04}" type="pres">
      <dgm:prSet presAssocID="{5EE0DD00-4AF3-4B72-8547-CA37B3CE293A}" presName="aNode" presStyleLbl="fgAcc1" presStyleIdx="3" presStyleCnt="5" custScaleX="168804" custScaleY="103734" custLinFactY="10739" custLinFactNeighborX="19231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719FE5-93D8-43C5-880C-CA3025C38CEA}" type="pres">
      <dgm:prSet presAssocID="{5EE0DD00-4AF3-4B72-8547-CA37B3CE293A}" presName="aSpace" presStyleCnt="0"/>
      <dgm:spPr/>
    </dgm:pt>
    <dgm:pt modelId="{EB1EE672-3787-49CC-B59D-50D9900CF767}" type="pres">
      <dgm:prSet presAssocID="{0E694B13-EEEE-4075-9932-2396B4D22968}" presName="aNode" presStyleLbl="fgAcc1" presStyleIdx="4" presStyleCnt="5" custScaleX="168804" custScaleY="103734" custLinFactY="25446" custLinFactNeighborX="21368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34A30E-E6A1-458E-9EAE-777B062107BF}" type="pres">
      <dgm:prSet presAssocID="{0E694B13-EEEE-4075-9932-2396B4D22968}" presName="aSpace" presStyleCnt="0"/>
      <dgm:spPr/>
    </dgm:pt>
  </dgm:ptLst>
  <dgm:cxnLst>
    <dgm:cxn modelId="{6BBBF2F5-1843-491A-B85F-444463CA57DA}" type="presOf" srcId="{30DCF82F-3912-4B60-A2BA-4909FFA53E74}" destId="{3FE21DF1-6F03-40ED-B41B-1FD43AFC768E}" srcOrd="0" destOrd="0" presId="urn:microsoft.com/office/officeart/2005/8/layout/pyramid2"/>
    <dgm:cxn modelId="{B28A26E8-B4D4-4507-8418-CFB5E7A14723}" srcId="{30DCF82F-3912-4B60-A2BA-4909FFA53E74}" destId="{A7695F72-01DC-4073-8DA2-540F5D04173D}" srcOrd="2" destOrd="0" parTransId="{805FFEB7-3924-44E5-BD0D-74CC2D5531A4}" sibTransId="{1A2232DB-B420-45B9-A863-82C9789735B5}"/>
    <dgm:cxn modelId="{B594E768-EDC7-449A-B05D-4C892DFB57B1}" type="presOf" srcId="{37753329-7B1C-44BA-8718-177FC600F9CC}" destId="{E276339D-771D-4F78-9094-8066D38BAE41}" srcOrd="0" destOrd="0" presId="urn:microsoft.com/office/officeart/2005/8/layout/pyramid2"/>
    <dgm:cxn modelId="{472CB0DD-7792-41F8-8E42-1BDB27B6D0E8}" srcId="{30DCF82F-3912-4B60-A2BA-4909FFA53E74}" destId="{5E496294-B6C7-485B-B2E2-14162D60801E}" srcOrd="0" destOrd="0" parTransId="{910CE6E2-D16D-43DC-98E3-25805E8CCB00}" sibTransId="{8E2CD58C-AA1D-406E-86B9-711FC172F16B}"/>
    <dgm:cxn modelId="{2E48F6CE-BED5-439C-9A20-141D10F205A0}" srcId="{30DCF82F-3912-4B60-A2BA-4909FFA53E74}" destId="{0E694B13-EEEE-4075-9932-2396B4D22968}" srcOrd="4" destOrd="0" parTransId="{6804AFFA-8C2D-4394-B099-6142B9F0C164}" sibTransId="{F8A96DA2-4115-416C-A452-50C3E2542665}"/>
    <dgm:cxn modelId="{6CA19433-A462-4179-9553-8DCFF1EC3912}" srcId="{30DCF82F-3912-4B60-A2BA-4909FFA53E74}" destId="{5EE0DD00-4AF3-4B72-8547-CA37B3CE293A}" srcOrd="3" destOrd="0" parTransId="{8CA27752-B214-4D42-B4E0-D821CCB185C9}" sibTransId="{D62AE4D7-3D2C-483A-8F45-4F10C7D6240C}"/>
    <dgm:cxn modelId="{1A78B044-D195-4C27-A905-DFAF2FCB2B3F}" type="presOf" srcId="{5E496294-B6C7-485B-B2E2-14162D60801E}" destId="{11CF2753-DF5C-44CC-BC9C-C30397072A76}" srcOrd="0" destOrd="0" presId="urn:microsoft.com/office/officeart/2005/8/layout/pyramid2"/>
    <dgm:cxn modelId="{03A5B98F-B25E-44B0-991C-3F673D44E02F}" type="presOf" srcId="{5EE0DD00-4AF3-4B72-8547-CA37B3CE293A}" destId="{0474DA0B-B68A-4C47-B2A3-20041485DB04}" srcOrd="0" destOrd="0" presId="urn:microsoft.com/office/officeart/2005/8/layout/pyramid2"/>
    <dgm:cxn modelId="{D961B0A2-54C0-48F5-9FDD-14446AFCC9E1}" type="presOf" srcId="{0E694B13-EEEE-4075-9932-2396B4D22968}" destId="{EB1EE672-3787-49CC-B59D-50D9900CF767}" srcOrd="0" destOrd="0" presId="urn:microsoft.com/office/officeart/2005/8/layout/pyramid2"/>
    <dgm:cxn modelId="{1264412E-0A5F-431D-8D66-53B93702B0DC}" srcId="{30DCF82F-3912-4B60-A2BA-4909FFA53E74}" destId="{37753329-7B1C-44BA-8718-177FC600F9CC}" srcOrd="1" destOrd="0" parTransId="{C68284EE-3035-4CF9-BE75-51971FA22EB9}" sibTransId="{29075379-56E1-4C40-83E6-2C7282C226AE}"/>
    <dgm:cxn modelId="{247A8EBE-05B1-4AD9-9BC3-A82C1C3F2473}" type="presOf" srcId="{A7695F72-01DC-4073-8DA2-540F5D04173D}" destId="{D42B4B03-467E-4E97-AD82-CA698CA6D8CA}" srcOrd="0" destOrd="0" presId="urn:microsoft.com/office/officeart/2005/8/layout/pyramid2"/>
    <dgm:cxn modelId="{22857342-24BE-45B1-9DF1-BECC39A31704}" type="presParOf" srcId="{3FE21DF1-6F03-40ED-B41B-1FD43AFC768E}" destId="{FC36AD15-BB26-4E6C-AD06-585098A0EB0F}" srcOrd="0" destOrd="0" presId="urn:microsoft.com/office/officeart/2005/8/layout/pyramid2"/>
    <dgm:cxn modelId="{20ABFFD6-F4DE-4E2A-87A9-77BBB95D4EE9}" type="presParOf" srcId="{3FE21DF1-6F03-40ED-B41B-1FD43AFC768E}" destId="{2DFAA11E-61FA-4C96-AAEB-A80500AA36FD}" srcOrd="1" destOrd="0" presId="urn:microsoft.com/office/officeart/2005/8/layout/pyramid2"/>
    <dgm:cxn modelId="{C1E795E6-B5FE-47D7-8F03-522A9BFB2941}" type="presParOf" srcId="{2DFAA11E-61FA-4C96-AAEB-A80500AA36FD}" destId="{11CF2753-DF5C-44CC-BC9C-C30397072A76}" srcOrd="0" destOrd="0" presId="urn:microsoft.com/office/officeart/2005/8/layout/pyramid2"/>
    <dgm:cxn modelId="{D050516B-9E52-4EED-98B8-859E12056773}" type="presParOf" srcId="{2DFAA11E-61FA-4C96-AAEB-A80500AA36FD}" destId="{239453E5-6128-4D70-AC27-12704AED0C25}" srcOrd="1" destOrd="0" presId="urn:microsoft.com/office/officeart/2005/8/layout/pyramid2"/>
    <dgm:cxn modelId="{EC0592AC-6392-4697-B279-DD118DCF8043}" type="presParOf" srcId="{2DFAA11E-61FA-4C96-AAEB-A80500AA36FD}" destId="{E276339D-771D-4F78-9094-8066D38BAE41}" srcOrd="2" destOrd="0" presId="urn:microsoft.com/office/officeart/2005/8/layout/pyramid2"/>
    <dgm:cxn modelId="{FC72340F-423F-4AFE-A9FA-1666B6480768}" type="presParOf" srcId="{2DFAA11E-61FA-4C96-AAEB-A80500AA36FD}" destId="{7349E024-42E8-4ED7-A3B1-3ECE0B848CB5}" srcOrd="3" destOrd="0" presId="urn:microsoft.com/office/officeart/2005/8/layout/pyramid2"/>
    <dgm:cxn modelId="{AA01A9ED-F146-4CB2-B3E8-57AA947839EC}" type="presParOf" srcId="{2DFAA11E-61FA-4C96-AAEB-A80500AA36FD}" destId="{D42B4B03-467E-4E97-AD82-CA698CA6D8CA}" srcOrd="4" destOrd="0" presId="urn:microsoft.com/office/officeart/2005/8/layout/pyramid2"/>
    <dgm:cxn modelId="{91E97C7B-A01C-42D4-B565-39BED7B9CF9D}" type="presParOf" srcId="{2DFAA11E-61FA-4C96-AAEB-A80500AA36FD}" destId="{DEFEFE66-CFAC-4DDF-A41E-1EB479261C41}" srcOrd="5" destOrd="0" presId="urn:microsoft.com/office/officeart/2005/8/layout/pyramid2"/>
    <dgm:cxn modelId="{996C0E82-6B63-4085-A2EF-A05472D55CA8}" type="presParOf" srcId="{2DFAA11E-61FA-4C96-AAEB-A80500AA36FD}" destId="{0474DA0B-B68A-4C47-B2A3-20041485DB04}" srcOrd="6" destOrd="0" presId="urn:microsoft.com/office/officeart/2005/8/layout/pyramid2"/>
    <dgm:cxn modelId="{3139C61F-7F8C-4236-9351-34BAA0112B8C}" type="presParOf" srcId="{2DFAA11E-61FA-4C96-AAEB-A80500AA36FD}" destId="{95719FE5-93D8-43C5-880C-CA3025C38CEA}" srcOrd="7" destOrd="0" presId="urn:microsoft.com/office/officeart/2005/8/layout/pyramid2"/>
    <dgm:cxn modelId="{A5A217BC-2C9B-408E-927E-CC61A2EE97D3}" type="presParOf" srcId="{2DFAA11E-61FA-4C96-AAEB-A80500AA36FD}" destId="{EB1EE672-3787-49CC-B59D-50D9900CF767}" srcOrd="8" destOrd="0" presId="urn:microsoft.com/office/officeart/2005/8/layout/pyramid2"/>
    <dgm:cxn modelId="{2EA8BB20-C4FF-4DC7-B699-F58A5397074B}" type="presParOf" srcId="{2DFAA11E-61FA-4C96-AAEB-A80500AA36FD}" destId="{A034A30E-E6A1-458E-9EAE-777B062107BF}" srcOrd="9" destOrd="0" presId="urn:microsoft.com/office/officeart/2005/8/layout/pyramid2"/>
  </dgm:cxnLst>
  <dgm:bg/>
  <dgm:whole>
    <a:ln w="38100">
      <a:noFill/>
    </a:ln>
  </dgm:whole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0DCF82F-3912-4B60-A2BA-4909FFA53E74}" type="doc">
      <dgm:prSet loTypeId="urn:microsoft.com/office/officeart/2005/8/layout/pyramid2" loCatId="pyramid" qsTypeId="urn:microsoft.com/office/officeart/2005/8/quickstyle/3d5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FE21DF1-6F03-40ED-B41B-1FD43AFC768E}" type="pres">
      <dgm:prSet presAssocID="{30DCF82F-3912-4B60-A2BA-4909FFA53E74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</dgm:ptLst>
  <dgm:cxnLst>
    <dgm:cxn modelId="{F1C61288-2D8C-4839-8825-06D9FD9C205A}" type="presOf" srcId="{30DCF82F-3912-4B60-A2BA-4909FFA53E74}" destId="{3FE21DF1-6F03-40ED-B41B-1FD43AFC768E}" srcOrd="0" destOrd="0" presId="urn:microsoft.com/office/officeart/2005/8/layout/pyramid2"/>
  </dgm:cxnLst>
  <dgm:bg/>
  <dgm:whole>
    <a:ln w="38100">
      <a:noFill/>
    </a:ln>
  </dgm:whole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0DCF82F-3912-4B60-A2BA-4909FFA53E74}" type="doc">
      <dgm:prSet loTypeId="urn:microsoft.com/office/officeart/2005/8/layout/pyramid2" loCatId="pyramid" qsTypeId="urn:microsoft.com/office/officeart/2005/8/quickstyle/3d5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FE21DF1-6F03-40ED-B41B-1FD43AFC768E}" type="pres">
      <dgm:prSet presAssocID="{30DCF82F-3912-4B60-A2BA-4909FFA53E74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</dgm:ptLst>
  <dgm:cxnLst>
    <dgm:cxn modelId="{17FAD518-A913-46EE-B0FD-F338F50E8194}" type="presOf" srcId="{30DCF82F-3912-4B60-A2BA-4909FFA53E74}" destId="{3FE21DF1-6F03-40ED-B41B-1FD43AFC768E}" srcOrd="0" destOrd="0" presId="urn:microsoft.com/office/officeart/2005/8/layout/pyramid2"/>
  </dgm:cxnLst>
  <dgm:bg/>
  <dgm:whole>
    <a:ln w="38100">
      <a:noFill/>
    </a:ln>
  </dgm:whole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0DCF82F-3912-4B60-A2BA-4909FFA53E74}" type="doc">
      <dgm:prSet loTypeId="urn:microsoft.com/office/officeart/2005/8/layout/pyramid2" loCatId="pyramid" qsTypeId="urn:microsoft.com/office/officeart/2005/8/quickstyle/3d5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FE21DF1-6F03-40ED-B41B-1FD43AFC768E}" type="pres">
      <dgm:prSet presAssocID="{30DCF82F-3912-4B60-A2BA-4909FFA53E74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</dgm:ptLst>
  <dgm:cxnLst>
    <dgm:cxn modelId="{8A263A8E-5E58-4ACE-AD27-67290DF8EEEE}" type="presOf" srcId="{30DCF82F-3912-4B60-A2BA-4909FFA53E74}" destId="{3FE21DF1-6F03-40ED-B41B-1FD43AFC768E}" srcOrd="0" destOrd="0" presId="urn:microsoft.com/office/officeart/2005/8/layout/pyramid2"/>
  </dgm:cxnLst>
  <dgm:bg/>
  <dgm:whole>
    <a:ln w="38100">
      <a:noFill/>
    </a:ln>
  </dgm:whole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0DCF82F-3912-4B60-A2BA-4909FFA53E74}" type="doc">
      <dgm:prSet loTypeId="urn:microsoft.com/office/officeart/2005/8/layout/pyramid2" loCatId="pyramid" qsTypeId="urn:microsoft.com/office/officeart/2005/8/quickstyle/3d5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FE21DF1-6F03-40ED-B41B-1FD43AFC768E}" type="pres">
      <dgm:prSet presAssocID="{30DCF82F-3912-4B60-A2BA-4909FFA53E74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</dgm:ptLst>
  <dgm:cxnLst>
    <dgm:cxn modelId="{B3A601B1-42A0-4277-81AD-8F2AEEC4293C}" type="presOf" srcId="{30DCF82F-3912-4B60-A2BA-4909FFA53E74}" destId="{3FE21DF1-6F03-40ED-B41B-1FD43AFC768E}" srcOrd="0" destOrd="0" presId="urn:microsoft.com/office/officeart/2005/8/layout/pyramid2"/>
  </dgm:cxnLst>
  <dgm:bg/>
  <dgm:whole>
    <a:ln w="38100">
      <a:noFill/>
    </a:ln>
  </dgm:whole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0DCF82F-3912-4B60-A2BA-4909FFA53E74}" type="doc">
      <dgm:prSet loTypeId="urn:microsoft.com/office/officeart/2005/8/layout/pyramid2" loCatId="pyramid" qsTypeId="urn:microsoft.com/office/officeart/2005/8/quickstyle/3d5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FE21DF1-6F03-40ED-B41B-1FD43AFC768E}" type="pres">
      <dgm:prSet presAssocID="{30DCF82F-3912-4B60-A2BA-4909FFA53E74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</dgm:ptLst>
  <dgm:cxnLst>
    <dgm:cxn modelId="{FED062FF-8DA2-4179-A704-700FDAA58F53}" type="presOf" srcId="{30DCF82F-3912-4B60-A2BA-4909FFA53E74}" destId="{3FE21DF1-6F03-40ED-B41B-1FD43AFC768E}" srcOrd="0" destOrd="0" presId="urn:microsoft.com/office/officeart/2005/8/layout/pyramid2"/>
  </dgm:cxnLst>
  <dgm:bg/>
  <dgm:whole>
    <a:ln w="38100">
      <a:noFill/>
    </a:ln>
  </dgm:whole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30DCF82F-3912-4B60-A2BA-4909FFA53E74}" type="doc">
      <dgm:prSet loTypeId="urn:microsoft.com/office/officeart/2005/8/layout/pyramid2" loCatId="pyramid" qsTypeId="urn:microsoft.com/office/officeart/2005/8/quickstyle/3d5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FE21DF1-6F03-40ED-B41B-1FD43AFC768E}" type="pres">
      <dgm:prSet presAssocID="{30DCF82F-3912-4B60-A2BA-4909FFA53E74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</dgm:ptLst>
  <dgm:cxnLst>
    <dgm:cxn modelId="{BE19DF59-AE18-4277-94E4-4F6DBC2AB590}" type="presOf" srcId="{30DCF82F-3912-4B60-A2BA-4909FFA53E74}" destId="{3FE21DF1-6F03-40ED-B41B-1FD43AFC768E}" srcOrd="0" destOrd="0" presId="urn:microsoft.com/office/officeart/2005/8/layout/pyramid2"/>
  </dgm:cxnLst>
  <dgm:bg/>
  <dgm:whole>
    <a:ln w="38100">
      <a:noFill/>
    </a:ln>
  </dgm:whole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C36AD15-BB26-4E6C-AD06-585098A0EB0F}">
      <dsp:nvSpPr>
        <dsp:cNvPr id="0" name=""/>
        <dsp:cNvSpPr/>
      </dsp:nvSpPr>
      <dsp:spPr>
        <a:xfrm>
          <a:off x="2808312" y="0"/>
          <a:ext cx="5328591" cy="5328591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solidFill>
            <a:srgbClr val="FF0000"/>
          </a:solidFill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CF2753-DF5C-44CC-BC9C-C30397072A76}">
      <dsp:nvSpPr>
        <dsp:cNvPr id="0" name=""/>
        <dsp:cNvSpPr/>
      </dsp:nvSpPr>
      <dsp:spPr>
        <a:xfrm>
          <a:off x="2157024" y="296030"/>
          <a:ext cx="5979879" cy="72222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rgbClr val="00B0F0"/>
          </a:solidFill>
          <a:prstDash val="solid"/>
        </a:ln>
        <a:effectLst/>
        <a:sp3d z="5715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Формирование и развитие умения и навыков безопасного поведения. Воспитание устойчивой привычки соблюдать правила безопасности. </a:t>
          </a:r>
          <a:endParaRPr lang="ru-RU" sz="1800" b="1" kern="1200" dirty="0"/>
        </a:p>
      </dsp:txBody>
      <dsp:txXfrm>
        <a:off x="2157024" y="296030"/>
        <a:ext cx="5979879" cy="722227"/>
      </dsp:txXfrm>
    </dsp:sp>
    <dsp:sp modelId="{E276339D-771D-4F78-9094-8066D38BAE41}">
      <dsp:nvSpPr>
        <dsp:cNvPr id="0" name=""/>
        <dsp:cNvSpPr/>
      </dsp:nvSpPr>
      <dsp:spPr>
        <a:xfrm>
          <a:off x="2290234" y="1258139"/>
          <a:ext cx="5846669" cy="79075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rgbClr val="00B0F0"/>
          </a:solidFill>
          <a:prstDash val="solid"/>
        </a:ln>
        <a:effectLst/>
        <a:sp3d z="5715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Обеспечение консультативной помощи родителям о  соблюдении правил поведения на улицах и дорогах. </a:t>
          </a:r>
          <a:endParaRPr lang="ru-RU" sz="1800" b="1" kern="1200" dirty="0"/>
        </a:p>
      </dsp:txBody>
      <dsp:txXfrm>
        <a:off x="2290234" y="1258139"/>
        <a:ext cx="5846669" cy="790751"/>
      </dsp:txXfrm>
    </dsp:sp>
    <dsp:sp modelId="{D42B4B03-467E-4E97-AD82-CA698CA6D8CA}">
      <dsp:nvSpPr>
        <dsp:cNvPr id="0" name=""/>
        <dsp:cNvSpPr/>
      </dsp:nvSpPr>
      <dsp:spPr>
        <a:xfrm>
          <a:off x="2290234" y="2220246"/>
          <a:ext cx="5846669" cy="76219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rgbClr val="00B0F0"/>
          </a:solidFill>
          <a:prstDash val="solid"/>
        </a:ln>
        <a:effectLst/>
        <a:sp3d z="5715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 Повышение профессиональной компетентности педагогов в области обучения дошкольников правилам дорожного движения.</a:t>
          </a:r>
          <a:endParaRPr lang="ru-RU" sz="1800" b="1" kern="1200" dirty="0"/>
        </a:p>
      </dsp:txBody>
      <dsp:txXfrm>
        <a:off x="2290234" y="2220246"/>
        <a:ext cx="5846669" cy="762198"/>
      </dsp:txXfrm>
    </dsp:sp>
    <dsp:sp modelId="{0474DA0B-B68A-4C47-B2A3-20041485DB04}">
      <dsp:nvSpPr>
        <dsp:cNvPr id="0" name=""/>
        <dsp:cNvSpPr/>
      </dsp:nvSpPr>
      <dsp:spPr>
        <a:xfrm>
          <a:off x="2290234" y="3256360"/>
          <a:ext cx="5846669" cy="76219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rgbClr val="00B0F0"/>
          </a:solidFill>
          <a:prstDash val="solid"/>
        </a:ln>
        <a:effectLst/>
        <a:sp3d z="5715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18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ea typeface="Times New Roman" pitchFamily="18" charset="0"/>
              <a:cs typeface="Tahoma" pitchFamily="34" charset="0"/>
            </a:rPr>
            <a:t>Создание предметно – развивающей среды в ДОУ, направленной </a:t>
          </a:r>
          <a:r>
            <a:rPr lang="ru-RU" sz="1800" b="1" kern="1200" dirty="0" smtClean="0">
              <a:solidFill>
                <a:schemeClr val="tx1"/>
              </a:solidFill>
            </a:rPr>
            <a:t>на воспитание культуры безопасного поведения на дороге.</a:t>
          </a:r>
          <a:endParaRPr lang="ru-RU" sz="1800" b="1" kern="1200" dirty="0">
            <a:solidFill>
              <a:schemeClr val="tx1"/>
            </a:solidFill>
            <a:latin typeface="+mn-lt"/>
          </a:endParaRPr>
        </a:p>
      </dsp:txBody>
      <dsp:txXfrm>
        <a:off x="2290234" y="3256360"/>
        <a:ext cx="5846669" cy="762198"/>
      </dsp:txXfrm>
    </dsp:sp>
    <dsp:sp modelId="{EB1EE672-3787-49CC-B59D-50D9900CF767}">
      <dsp:nvSpPr>
        <dsp:cNvPr id="0" name=""/>
        <dsp:cNvSpPr/>
      </dsp:nvSpPr>
      <dsp:spPr>
        <a:xfrm>
          <a:off x="2290234" y="4218466"/>
          <a:ext cx="5846669" cy="76219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rgbClr val="00B0F0"/>
          </a:solidFill>
          <a:prstDash val="solid"/>
        </a:ln>
        <a:effectLst/>
        <a:sp3d z="5715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18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ea typeface="Times New Roman" pitchFamily="18" charset="0"/>
              <a:cs typeface="Tahoma" pitchFamily="34" charset="0"/>
            </a:rPr>
            <a:t>Привлечение  к совместной работе</a:t>
          </a:r>
          <a:r>
            <a:rPr kumimoji="0" lang="en-US" sz="18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ea typeface="Times New Roman" pitchFamily="18" charset="0"/>
              <a:cs typeface="Tahoma" pitchFamily="34" charset="0"/>
            </a:rPr>
            <a:t> </a:t>
          </a:r>
          <a:r>
            <a:rPr kumimoji="0" lang="ru-RU" sz="18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ea typeface="Times New Roman" pitchFamily="18" charset="0"/>
              <a:cs typeface="Tahoma" pitchFamily="34" charset="0"/>
            </a:rPr>
            <a:t>по обучению детей дорожной азбуке общественные учреждения.</a:t>
          </a:r>
          <a:endParaRPr lang="ru-RU" sz="1800" b="1" kern="1200" dirty="0">
            <a:solidFill>
              <a:schemeClr val="tx1"/>
            </a:solidFill>
            <a:latin typeface="+mn-lt"/>
          </a:endParaRPr>
        </a:p>
      </dsp:txBody>
      <dsp:txXfrm>
        <a:off x="2290234" y="4218466"/>
        <a:ext cx="5846669" cy="762198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E95290-3E4F-4807-8B56-B918C4C9467A}" type="datetimeFigureOut">
              <a:rPr lang="ru-RU" smtClean="0"/>
              <a:pPr/>
              <a:t>18.03.2016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75F69B-E592-493B-8CA8-BFD12D8EE2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845766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Приоритетной  темой моей работы является «ИСПОЛЬЗОВАНИЕ ИННОВАЦИОННЫХ ТЕХНОЛОГИЙ В ОБУЧЕНИИ ДОШКОЛЬНИКОВ ПРАВИЛАМ ПОВЕДЕНИЯ НА ДОРОГЕ»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75F69B-E592-493B-8CA8-BFD12D8EE270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Представила открытое интегрированное занятие с детьми старшего дошкольного возраста «Азбука безопасности»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 муниципальном семинаре «Использование инновационных технологий в обучении дошкольников правилам поведения на дороге» Показала открытое интегрированное занятие с детьми подготовительной группы «Помнить правила движения все должны без исключения»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75F69B-E592-493B-8CA8-BFD12D8EE270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Изучение ПДД находит отражение в разных видах организованной деятельности: изобразительной, художественно-речевой, театрализованной, экскурсии.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75F69B-E592-493B-8CA8-BFD12D8EE270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своей работе использовала различные педагогические технологии: игровые, ИКТ, ТРИЗ, личностно-ориентированные, технологии развивающего обучения.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75F69B-E592-493B-8CA8-BFD12D8EE270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Для более успешных результатов в работе с дошкольниками по ПДД посильную помощь мне оказывали родители, для которых я определила следующие формы работы 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анкетирование родителей;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памятки, буклеты-обращения к родителям о необходимости соблюдения ПДД, стенгазеты, информационные листы;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папки-передвижки, в которых содержится материал о правилах дорожного движения, альбомы; 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родительские собрания (“Ребенок и дорога”, « Безопасность на дороге», “Дисциплина на улице - залог безопасности пешеходов”),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« Ребенок в городе один». 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встречи-беседы родителей с инспектором ГИБДД (“Роль семьи в профилактике дорожно-транспортного травматизма”), 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конкурсы, викторины и развлечения по ПДД с участием детей и родителей.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привлечение родителей к участию в занятиях, беседах, экскурсиях к перекрестку,  изготовлению пособий и оборудования для сюжетно-ролевых игр, к выполнению домашних заданий детей совместно с родителями.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75F69B-E592-493B-8CA8-BFD12D8EE270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Спасибо</a:t>
            </a:r>
            <a:r>
              <a:rPr lang="ru-RU" baseline="0" dirty="0" smtClean="0"/>
              <a:t> за внимание!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75F69B-E592-493B-8CA8-BFD12D8EE270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Перед собой и родителями я поставила цель: </a:t>
            </a:r>
            <a:b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75F69B-E592-493B-8CA8-BFD12D8EE270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Большое количество дорожно-транспортных происшествий на улицах городов определило актуальность выбранной мной темы. Статистика утверждает, что очень часто причиной дорожно-транспортных происшествий является именно дети. Приводят к этому элементарное незнание основ правил дорожного движения, и безучастное отношение взрослых к поведению детей на проезжей части.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Незнание правил дорожного движения;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незнание правил безопасного поведения на проезжей части;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нарушение правил посадки в автобус, троллейбус;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невнимательность и недисциплинированность на улице;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различные игры на тротуаре и проезжей части дороги.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75F69B-E592-493B-8CA8-BFD12D8EE270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Мы определили и поставили перед собой следующие задачи: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Формирование и развитие умения и навыков безопасного поведения. Воспитание устойчивой привычки соблюдать правила безопасности. 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Обеспечение консультативной помощи родителям о  соблюдении правил поведения на улицах и дорогах. 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Повышение профессиональной компетентности педагогов в области обучения дошкольников правилам дорожного движения. 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Создание предметно – развивающей среды в ДОУ, направленной на воспитание культуры безопасного поведения на дороге. 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Привлечение  к совместной работе по обучению детей дорожной азбуке общественные учреждения. </a:t>
            </a:r>
          </a:p>
          <a:p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75F69B-E592-493B-8CA8-BFD12D8EE270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Вместе с родителями мы создали развивающую предметно-пространственную среду в группе. Тщательно продуманная среда развития, сама побуждает детей к исследованию, активности, проявлению инициативы и творчества.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75F69B-E592-493B-8CA8-BFD12D8EE270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Работы по обучению дошкольников правилам дорожного движения я планировала в сотрудничестве с инспекторами ГИБДД. На таких занятиях дети с большим интересом включались в игры и беседы, старались показать свои знания и учились правильно действовать в различных ситуациях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75F69B-E592-493B-8CA8-BFD12D8EE270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работе с дошкольниками по данной теме нам оказывали помощь отряды ЮИД школы №1 и 3, а так же учащиеся профильного класса ГИБДД – ГАИ школы № 11 г. Серпухова.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75F69B-E592-493B-8CA8-BFD12D8EE270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Мой педагогический  опыт по  обучению  детей  ПДД был представлен: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Межрегиональный семинар «Совершенствование работы по изучению правил дорожного движения в дошкольных образовательных учреждениях». Я провела открытое интегрированное занятие с детьми среднего дошкольного возраста «Правила движения  достойны уважения»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75F69B-E592-493B-8CA8-BFD12D8EE270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 муниципальном  конкурсе «Воспитатель года – 2013»</a:t>
            </a:r>
            <a:b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Представила открытое интегрированное занятие с детьми старшего дошкольного возраста «Азбука безопасности»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75F69B-E592-493B-8CA8-BFD12D8EE270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E82C-3540-409F-B793-33A8A4C48F33}" type="datetimeFigureOut">
              <a:rPr lang="ru-RU" smtClean="0"/>
              <a:pPr/>
              <a:t>18.03.2016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16CE-E9CC-4F43-B810-B8C33AA7FA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E82C-3540-409F-B793-33A8A4C48F33}" type="datetimeFigureOut">
              <a:rPr lang="ru-RU" smtClean="0"/>
              <a:pPr/>
              <a:t>18.03.2016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16CE-E9CC-4F43-B810-B8C33AA7FA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E82C-3540-409F-B793-33A8A4C48F33}" type="datetimeFigureOut">
              <a:rPr lang="ru-RU" smtClean="0"/>
              <a:pPr/>
              <a:t>18.03.2016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16CE-E9CC-4F43-B810-B8C33AA7FA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E82C-3540-409F-B793-33A8A4C48F33}" type="datetimeFigureOut">
              <a:rPr lang="ru-RU" smtClean="0"/>
              <a:pPr/>
              <a:t>18.03.2016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16CE-E9CC-4F43-B810-B8C33AA7FA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E82C-3540-409F-B793-33A8A4C48F33}" type="datetimeFigureOut">
              <a:rPr lang="ru-RU" smtClean="0"/>
              <a:pPr/>
              <a:t>18.03.2016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16CE-E9CC-4F43-B810-B8C33AA7FA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E82C-3540-409F-B793-33A8A4C48F33}" type="datetimeFigureOut">
              <a:rPr lang="ru-RU" smtClean="0"/>
              <a:pPr/>
              <a:t>18.03.2016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16CE-E9CC-4F43-B810-B8C33AA7FA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E82C-3540-409F-B793-33A8A4C48F33}" type="datetimeFigureOut">
              <a:rPr lang="ru-RU" smtClean="0"/>
              <a:pPr/>
              <a:t>18.03.2016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16CE-E9CC-4F43-B810-B8C33AA7FA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E82C-3540-409F-B793-33A8A4C48F33}" type="datetimeFigureOut">
              <a:rPr lang="ru-RU" smtClean="0"/>
              <a:pPr/>
              <a:t>18.03.2016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16CE-E9CC-4F43-B810-B8C33AA7FA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E82C-3540-409F-B793-33A8A4C48F33}" type="datetimeFigureOut">
              <a:rPr lang="ru-RU" smtClean="0"/>
              <a:pPr/>
              <a:t>18.03.2016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16CE-E9CC-4F43-B810-B8C33AA7FA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E82C-3540-409F-B793-33A8A4C48F33}" type="datetimeFigureOut">
              <a:rPr lang="ru-RU" smtClean="0"/>
              <a:pPr/>
              <a:t>18.03.2016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16CE-E9CC-4F43-B810-B8C33AA7FA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E82C-3540-409F-B793-33A8A4C48F33}" type="datetimeFigureOut">
              <a:rPr lang="ru-RU" smtClean="0"/>
              <a:pPr/>
              <a:t>18.03.2016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16CE-E9CC-4F43-B810-B8C33AA7FA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EFE82C-3540-409F-B793-33A8A4C48F33}" type="datetimeFigureOut">
              <a:rPr lang="ru-RU" smtClean="0"/>
              <a:pPr/>
              <a:t>18.03.2016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AE16CE-E9CC-4F43-B810-B8C33AA7FA8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10" Type="http://schemas.openxmlformats.org/officeDocument/2006/relationships/image" Target="../media/image28.jpeg"/><Relationship Id="rId4" Type="http://schemas.openxmlformats.org/officeDocument/2006/relationships/diagramLayout" Target="../diagrams/layout8.xml"/><Relationship Id="rId9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33.jpe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12" Type="http://schemas.openxmlformats.org/officeDocument/2006/relationships/image" Target="../media/image3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11" Type="http://schemas.openxmlformats.org/officeDocument/2006/relationships/image" Target="../media/image31.jpeg"/><Relationship Id="rId5" Type="http://schemas.openxmlformats.org/officeDocument/2006/relationships/diagramQuickStyle" Target="../diagrams/quickStyle9.xml"/><Relationship Id="rId15" Type="http://schemas.openxmlformats.org/officeDocument/2006/relationships/image" Target="../media/image35.jpeg"/><Relationship Id="rId10" Type="http://schemas.openxmlformats.org/officeDocument/2006/relationships/image" Target="../media/image30.jpeg"/><Relationship Id="rId4" Type="http://schemas.openxmlformats.org/officeDocument/2006/relationships/diagramLayout" Target="../diagrams/layout9.xml"/><Relationship Id="rId9" Type="http://schemas.openxmlformats.org/officeDocument/2006/relationships/image" Target="../media/image29.jpeg"/><Relationship Id="rId1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5.pn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11" Type="http://schemas.openxmlformats.org/officeDocument/2006/relationships/image" Target="../media/image43.png"/><Relationship Id="rId5" Type="http://schemas.openxmlformats.org/officeDocument/2006/relationships/diagramQuickStyle" Target="../diagrams/quickStyle11.xml"/><Relationship Id="rId10" Type="http://schemas.openxmlformats.org/officeDocument/2006/relationships/image" Target="../media/image42.jpeg"/><Relationship Id="rId4" Type="http://schemas.openxmlformats.org/officeDocument/2006/relationships/diagramLayout" Target="../diagrams/layout11.xml"/><Relationship Id="rId9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7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3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11" Type="http://schemas.openxmlformats.org/officeDocument/2006/relationships/image" Target="../media/image11.png"/><Relationship Id="rId5" Type="http://schemas.openxmlformats.org/officeDocument/2006/relationships/diagramQuickStyle" Target="../diagrams/quickStyle4.xml"/><Relationship Id="rId10" Type="http://schemas.openxmlformats.org/officeDocument/2006/relationships/image" Target="../media/image10.png"/><Relationship Id="rId4" Type="http://schemas.openxmlformats.org/officeDocument/2006/relationships/diagramLayout" Target="../diagrams/layout4.xml"/><Relationship Id="rId9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8.jpe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11" Type="http://schemas.openxmlformats.org/officeDocument/2006/relationships/image" Target="../media/image16.jpeg"/><Relationship Id="rId5" Type="http://schemas.openxmlformats.org/officeDocument/2006/relationships/diagramQuickStyle" Target="../diagrams/quickStyle5.xml"/><Relationship Id="rId10" Type="http://schemas.openxmlformats.org/officeDocument/2006/relationships/image" Target="../media/image15.jpeg"/><Relationship Id="rId4" Type="http://schemas.openxmlformats.org/officeDocument/2006/relationships/diagramLayout" Target="../diagrams/layout5.xml"/><Relationship Id="rId9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10" Type="http://schemas.openxmlformats.org/officeDocument/2006/relationships/image" Target="../media/image24.jpeg"/><Relationship Id="rId4" Type="http://schemas.openxmlformats.org/officeDocument/2006/relationships/diagramLayout" Target="../diagrams/layout6.xml"/><Relationship Id="rId9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10" Type="http://schemas.openxmlformats.org/officeDocument/2006/relationships/image" Target="../media/image26.jpeg"/><Relationship Id="rId4" Type="http://schemas.openxmlformats.org/officeDocument/2006/relationships/diagramLayout" Target="../diagrams/layout7.xml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1202"/>
            <a:ext cx="9323512" cy="688825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rgbClr val="FFC000"/>
            </a:solidFill>
            <a:miter lim="800000"/>
            <a:headEnd/>
            <a:tailEnd/>
          </a:ln>
        </p:spPr>
      </p:pic>
      <p:sp>
        <p:nvSpPr>
          <p:cNvPr id="5" name="Скругленный прямоугольник 4"/>
          <p:cNvSpPr/>
          <p:nvPr/>
        </p:nvSpPr>
        <p:spPr>
          <a:xfrm>
            <a:off x="571472" y="260648"/>
            <a:ext cx="8104984" cy="6597352"/>
          </a:xfrm>
          <a:prstGeom prst="round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obliqueBottomLeft"/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0" y="-171400"/>
            <a:ext cx="755576" cy="70294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8604448" y="-171400"/>
            <a:ext cx="720080" cy="70294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755576" y="-171400"/>
            <a:ext cx="8568952" cy="64807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Picture 3" descr="D:\Фото разное №2\134CANON\IMG_484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2643" flipH="1">
            <a:off x="496306" y="105852"/>
            <a:ext cx="3832103" cy="49602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16" name="Прямоугольник 15"/>
          <p:cNvSpPr/>
          <p:nvPr/>
        </p:nvSpPr>
        <p:spPr>
          <a:xfrm>
            <a:off x="4572000" y="0"/>
            <a:ext cx="4572000" cy="3662541"/>
          </a:xfrm>
          <a:prstGeom prst="rect">
            <a:avLst/>
          </a:prstGeom>
          <a:solidFill>
            <a:srgbClr val="FFCCCC"/>
          </a:solidFill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Below"/>
            <a:lightRig rig="harsh" dir="t">
              <a:rot lat="0" lon="0" rev="3000000"/>
            </a:lightRig>
          </a:scene3d>
          <a:sp3d extrusionH="254000" contourW="19050">
            <a:bevelT w="82550" h="44450" prst="convex"/>
            <a:bevelB w="82550" h="44450" prst="angle"/>
            <a:contourClr>
              <a:srgbClr val="FFFFFF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endParaRPr lang="ru-RU" sz="2800" b="1" dirty="0" smtClean="0">
              <a:solidFill>
                <a:srgbClr val="FF0000"/>
              </a:solidFill>
              <a:latin typeface="Arial Black" pitchFamily="34" charset="0"/>
            </a:endParaRP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Arial Black" pitchFamily="34" charset="0"/>
              </a:rPr>
              <a:t>«</a:t>
            </a:r>
            <a:r>
              <a:rPr lang="ru-RU" sz="2400" b="1" dirty="0" smtClean="0">
                <a:solidFill>
                  <a:srgbClr val="FF0000"/>
                </a:solidFill>
                <a:latin typeface="Arial Black" pitchFamily="34" charset="0"/>
              </a:rPr>
              <a:t>ИСПОЛЬЗОВАНИЕ ИННОВАЦИОННЫХ ТЕХНОЛОГИЙ </a:t>
            </a:r>
            <a:br>
              <a:rPr lang="ru-RU" sz="2400" b="1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ru-RU" sz="2400" b="1" dirty="0" smtClean="0">
                <a:solidFill>
                  <a:srgbClr val="FF0000"/>
                </a:solidFill>
                <a:latin typeface="Arial Black" pitchFamily="34" charset="0"/>
              </a:rPr>
              <a:t>В ОБУЧЕНИИ ДОШКОЛЬНИКОВ ПРАВИЛАМ ПОВЕДЕНИЯ</a:t>
            </a:r>
            <a:br>
              <a:rPr lang="ru-RU" sz="2400" b="1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ru-RU" sz="2400" b="1" dirty="0" smtClean="0">
                <a:solidFill>
                  <a:srgbClr val="FF0000"/>
                </a:solidFill>
                <a:latin typeface="Arial Black" pitchFamily="34" charset="0"/>
              </a:rPr>
              <a:t> НА ДОРОГЕ»</a:t>
            </a:r>
          </a:p>
          <a:p>
            <a:pPr algn="ctr"/>
            <a:endParaRPr lang="ru-RU" sz="3200" b="1" dirty="0" smtClean="0">
              <a:ln w="10541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8988">
            <a:off x="1961738" y="2630337"/>
            <a:ext cx="3564851" cy="2908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Рисунок 16" descr="C:\Users\user\Desktop\ПДД  фото сентябрь 2014\4 ПДД 03.09.2014 ДОУ5 г.Пущино  (3)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73147">
            <a:off x="5583151" y="3288514"/>
            <a:ext cx="2786082" cy="208749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9" name="Прямоугольник 18"/>
          <p:cNvSpPr/>
          <p:nvPr/>
        </p:nvSpPr>
        <p:spPr>
          <a:xfrm>
            <a:off x="0" y="5429264"/>
            <a:ext cx="892971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cs typeface="Aharoni" pitchFamily="2" charset="-79"/>
              </a:rPr>
              <a:t>МБДОУ  ЦРР – </a:t>
            </a:r>
            <a:r>
              <a:rPr lang="ru-RU" sz="2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cs typeface="Aharoni" pitchFamily="2" charset="-79"/>
              </a:rPr>
              <a:t>д</a:t>
            </a:r>
            <a:r>
              <a:rPr lang="ru-RU" sz="2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cs typeface="Aharoni" pitchFamily="2" charset="-79"/>
              </a:rPr>
              <a:t> /с №5 «</a:t>
            </a:r>
            <a:r>
              <a:rPr lang="ru-RU" sz="2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cs typeface="Aharoni" pitchFamily="2" charset="-79"/>
              </a:rPr>
              <a:t>Дюймовочка</a:t>
            </a:r>
            <a:r>
              <a:rPr lang="ru-RU" sz="2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cs typeface="Aharoni" pitchFamily="2" charset="-79"/>
              </a:rPr>
              <a:t>» </a:t>
            </a:r>
          </a:p>
          <a:p>
            <a:pPr algn="ctr"/>
            <a:r>
              <a:rPr lang="ru-RU" sz="2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cs typeface="Aharoni" pitchFamily="2" charset="-79"/>
              </a:rPr>
              <a:t>городской округ Пущино  </a:t>
            </a:r>
          </a:p>
          <a:p>
            <a:pPr algn="ctr"/>
            <a:r>
              <a:rPr lang="ru-RU" sz="2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cs typeface="Aharoni" pitchFamily="2" charset="-79"/>
              </a:rPr>
              <a:t>опыт работы   воспитателя  Ваниной А.А.</a:t>
            </a:r>
            <a:endParaRPr lang="ru-RU" sz="2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 pitchFamily="34" charset="0"/>
              <a:cs typeface="Aharoni" pitchFamily="2" charset="-79"/>
            </a:endParaRPr>
          </a:p>
        </p:txBody>
      </p:sp>
    </p:spTree>
  </p:cSld>
  <p:clrMapOvr>
    <a:masterClrMapping/>
  </p:clrMapOvr>
  <p:transition spd="slow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="" xmlns:p14="http://schemas.microsoft.com/office/powerpoint/2010/main" val="1568263534"/>
              </p:ext>
            </p:extLst>
          </p:nvPr>
        </p:nvGraphicFramePr>
        <p:xfrm>
          <a:off x="395536" y="1268760"/>
          <a:ext cx="8136904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169032" y="-146274"/>
            <a:ext cx="9313032" cy="7004274"/>
          </a:xfrm>
          <a:prstGeom prst="rect">
            <a:avLst/>
          </a:prstGeom>
          <a:noFill/>
          <a:ln w="9525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sp>
        <p:nvSpPr>
          <p:cNvPr id="6" name="Скругленный прямоугольник 5"/>
          <p:cNvSpPr/>
          <p:nvPr/>
        </p:nvSpPr>
        <p:spPr>
          <a:xfrm>
            <a:off x="319612" y="0"/>
            <a:ext cx="8335744" cy="638132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76200"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obliqueBottomLeft"/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 typeface="Courier New" pitchFamily="49" charset="0"/>
              <a:buChar char="o"/>
            </a:pPr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479635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83568" y="260648"/>
            <a:ext cx="7560840" cy="304698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Муниципальный семинар</a:t>
            </a:r>
            <a:r>
              <a:rPr lang="ru-RU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2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«Использование инновационных технологий в обучении дошкольников правилам поведения на дороге» </a:t>
            </a:r>
          </a:p>
          <a:p>
            <a:pPr algn="ctr"/>
            <a:r>
              <a:rPr lang="ru-RU" sz="2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Открытое интегрированное занятие </a:t>
            </a:r>
            <a:br>
              <a:rPr lang="ru-RU" sz="2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2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 детьми подготовительной группы </a:t>
            </a:r>
            <a:br>
              <a:rPr lang="ru-RU" sz="2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2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«Помнить правила движения все должны без исключения»</a:t>
            </a:r>
            <a:endParaRPr lang="ru-RU" sz="2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7" name="Рисунок 16" descr="C:\Users\user\Desktop\Семинар ПДД (6)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44008" y="3501008"/>
            <a:ext cx="3361576" cy="27043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 descr="F:\Награды Насти\DSCF7260.JPG"/>
          <p:cNvPicPr/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284985"/>
            <a:ext cx="2203698" cy="29531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15652453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="" xmlns:p14="http://schemas.microsoft.com/office/powerpoint/2010/main" val="3582832945"/>
              </p:ext>
            </p:extLst>
          </p:nvPr>
        </p:nvGraphicFramePr>
        <p:xfrm>
          <a:off x="395536" y="1268760"/>
          <a:ext cx="8136904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169032" y="-146274"/>
            <a:ext cx="9313032" cy="7004274"/>
          </a:xfrm>
          <a:prstGeom prst="rect">
            <a:avLst/>
          </a:prstGeom>
          <a:noFill/>
          <a:ln w="76200">
            <a:solidFill>
              <a:schemeClr val="accent5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6" name="Скругленный прямоугольник 5"/>
          <p:cNvSpPr/>
          <p:nvPr/>
        </p:nvSpPr>
        <p:spPr>
          <a:xfrm>
            <a:off x="395536" y="476672"/>
            <a:ext cx="8136904" cy="5904656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obliqueBottomLeft"/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 descr="F:\Праздник ПДД- фото\Изображение 014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563909">
            <a:off x="5788779" y="777514"/>
            <a:ext cx="2687735" cy="199937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1" name="Рисунок 10" descr="C:\Users\User\Desktop\Конференция ПДД\фот-ки от 19.03.10\IMG_3063.jpg"/>
          <p:cNvPicPr/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82742">
            <a:off x="726580" y="862049"/>
            <a:ext cx="2631708" cy="197393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/>
        </p:spPr>
      </p:pic>
      <p:pic>
        <p:nvPicPr>
          <p:cNvPr id="12" name="Рисунок 11" descr="I:\фото для Ларисы Алексеевны\ПДД\ПДД 2011г.май\IMG_4608.JPG"/>
          <p:cNvPicPr/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992" y="571480"/>
            <a:ext cx="2195658" cy="164687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/>
        </p:spPr>
      </p:pic>
      <p:pic>
        <p:nvPicPr>
          <p:cNvPr id="13" name="Рисунок 12" descr="J:\ПРОГРАММЫ МОИ\Фот-ки рабочие\экскурсии\подг.гр2008г горизонт\IMG_4694.jpg"/>
          <p:cNvPicPr/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2" y="4000504"/>
            <a:ext cx="2714934" cy="203599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/>
        </p:spPr>
      </p:pic>
      <p:pic>
        <p:nvPicPr>
          <p:cNvPr id="14" name="Рисунок 13"/>
          <p:cNvPicPr/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75091">
            <a:off x="2595781" y="2450614"/>
            <a:ext cx="2803168" cy="210216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/>
        </p:spPr>
      </p:pic>
      <p:pic>
        <p:nvPicPr>
          <p:cNvPr id="15" name="Рисунок 14" descr="C:\Users\user\AppData\Local\Temp\Rar$DI10.622\Месячник по ПДД  август-сентябрь 2014 (14).jpg"/>
          <p:cNvPicPr/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857620" y="4357694"/>
            <a:ext cx="2571768" cy="200026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6" name="Рисунок 15" descr="Летний праздник DSCF2121"/>
          <p:cNvPicPr/>
          <p:nvPr/>
        </p:nvPicPr>
        <p:blipFill>
          <a:blip r:embed="rId15" cstate="print"/>
          <a:srcRect/>
          <a:stretch>
            <a:fillRect/>
          </a:stretch>
        </p:blipFill>
        <p:spPr bwMode="auto">
          <a:xfrm rot="478607">
            <a:off x="5908104" y="3174493"/>
            <a:ext cx="2644570" cy="193774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7" name="Рисунок 16"/>
          <p:cNvPicPr/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75091">
            <a:off x="2748181" y="2603014"/>
            <a:ext cx="2803168" cy="210216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/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C36AD15-BB26-4E6C-AD06-585098A0EB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graphicEl>
                                              <a:dgm id="{FC36AD15-BB26-4E6C-AD06-585098A0EB0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graphicEl>
                                              <a:dgm id="{FC36AD15-BB26-4E6C-AD06-585098A0EB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graphicEl>
                                              <a:dgm id="{FC36AD15-BB26-4E6C-AD06-585098A0EB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276339D-771D-4F78-9094-8066D38BAE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graphicEl>
                                              <a:dgm id="{E276339D-771D-4F78-9094-8066D38BAE4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graphicEl>
                                              <a:dgm id="{E276339D-771D-4F78-9094-8066D38BAE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graphicEl>
                                              <a:dgm id="{E276339D-771D-4F78-9094-8066D38BAE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/>
        </p:bldSub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69032" y="-146274"/>
            <a:ext cx="9313032" cy="7004274"/>
          </a:xfrm>
          <a:prstGeom prst="rect">
            <a:avLst/>
          </a:prstGeom>
          <a:noFill/>
          <a:ln w="76200">
            <a:solidFill>
              <a:schemeClr val="accent5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3" name="Скругленный прямоугольник 2"/>
          <p:cNvSpPr/>
          <p:nvPr/>
        </p:nvSpPr>
        <p:spPr>
          <a:xfrm>
            <a:off x="0" y="0"/>
            <a:ext cx="8494062" cy="6858000"/>
          </a:xfrm>
          <a:prstGeom prst="roundRect">
            <a:avLst/>
          </a:prstGeom>
          <a:solidFill>
            <a:srgbClr val="00B050"/>
          </a:solidFill>
          <a:ln w="76200">
            <a:solidFill>
              <a:srgbClr val="FFFF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obliqueBottomLeft"/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Kaiti Std R" pitchFamily="18" charset="-128"/>
              <a:ea typeface="Adobe Kaiti Std R" pitchFamily="18" charset="-128"/>
            </a:endParaRPr>
          </a:p>
          <a:p>
            <a:pPr algn="just"/>
            <a:endParaRPr lang="ru-RU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Kaiti Std R" pitchFamily="18" charset="-128"/>
              <a:ea typeface="Adobe Kaiti Std R" pitchFamily="18" charset="-128"/>
            </a:endParaRPr>
          </a:p>
          <a:p>
            <a:pPr algn="just"/>
            <a:endParaRPr lang="ru-RU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Kaiti Std R" pitchFamily="18" charset="-128"/>
              <a:ea typeface="Adobe Kaiti Std R" pitchFamily="18" charset="-128"/>
            </a:endParaRPr>
          </a:p>
          <a:p>
            <a:pPr algn="just"/>
            <a:endParaRPr lang="ru-RU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Kaiti Std R" pitchFamily="18" charset="-128"/>
              <a:ea typeface="Adobe Kaiti Std R" pitchFamily="18" charset="-128"/>
            </a:endParaRPr>
          </a:p>
          <a:p>
            <a:pPr algn="just"/>
            <a:endParaRPr lang="ru-RU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Kaiti Std R" pitchFamily="18" charset="-128"/>
              <a:ea typeface="Adobe Kaiti Std R" pitchFamily="18" charset="-128"/>
            </a:endParaRPr>
          </a:p>
          <a:p>
            <a:pPr algn="just"/>
            <a:endParaRPr lang="ru-RU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Kaiti Std R" pitchFamily="18" charset="-128"/>
              <a:ea typeface="Adobe Kaiti Std R" pitchFamily="18" charset="-128"/>
            </a:endParaRPr>
          </a:p>
          <a:p>
            <a:pPr algn="just"/>
            <a:endParaRPr lang="ru-RU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Kaiti Std R" pitchFamily="18" charset="-128"/>
              <a:ea typeface="Adobe Kaiti Std R" pitchFamily="18" charset="-128"/>
            </a:endParaRPr>
          </a:p>
          <a:p>
            <a:pPr algn="just"/>
            <a:endParaRPr lang="ru-RU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Kaiti Std R" pitchFamily="18" charset="-128"/>
              <a:ea typeface="Adobe Kaiti Std R" pitchFamily="18" charset="-128"/>
            </a:endParaRPr>
          </a:p>
          <a:p>
            <a:pPr algn="just"/>
            <a:endParaRPr lang="ru-RU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Kaiti Std R" pitchFamily="18" charset="-128"/>
              <a:ea typeface="Adobe Kaiti Std R" pitchFamily="18" charset="-128"/>
            </a:endParaRPr>
          </a:p>
          <a:p>
            <a:pPr algn="just"/>
            <a:endParaRPr lang="ru-RU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Kaiti Std R" pitchFamily="18" charset="-128"/>
              <a:ea typeface="Adobe Kaiti Std R" pitchFamily="18" charset="-128"/>
            </a:endParaRPr>
          </a:p>
          <a:p>
            <a:pPr algn="just"/>
            <a:endParaRPr lang="ru-RU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Kaiti Std R" pitchFamily="18" charset="-128"/>
              <a:ea typeface="Adobe Kaiti Std R" pitchFamily="18" charset="-128"/>
            </a:endParaRPr>
          </a:p>
          <a:p>
            <a:pPr algn="just"/>
            <a:endParaRPr lang="ru-RU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Kaiti Std R" pitchFamily="18" charset="-128"/>
              <a:ea typeface="Adobe Kaiti Std R" pitchFamily="18" charset="-128"/>
            </a:endParaRPr>
          </a:p>
          <a:p>
            <a:pPr algn="just"/>
            <a:endParaRPr lang="ru-RU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 pitchFamily="34" charset="0"/>
            </a:endParaRPr>
          </a:p>
          <a:p>
            <a:pPr algn="just"/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9" name="Рисунок 8" descr="C:\Users\user\AppData\Local\Temp\Rar$DI06.246\Месячник по ПДД  август-сентябрь 2014 (13)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224" y="357166"/>
            <a:ext cx="3059168" cy="22221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C:\Users\user\AppData\Local\Temp\Rar$DI31.556\Месячник по ПДД  август-сентябрь 2014 (5)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005498">
            <a:off x="492588" y="2809559"/>
            <a:ext cx="2867562" cy="22135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F:\Семинар ПДД 2014\IMG_4597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79474">
            <a:off x="5286380" y="3000372"/>
            <a:ext cx="3070981" cy="22860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C:\Users\user\Desktop\Семинар ПДД (15)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57752" y="285728"/>
            <a:ext cx="2928958" cy="22145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 descr="C:\Users\user\Desktop\DSCF8463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57488" y="4357694"/>
            <a:ext cx="3071834" cy="22860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="" xmlns:p14="http://schemas.microsoft.com/office/powerpoint/2010/main" val="3582832945"/>
              </p:ext>
            </p:extLst>
          </p:nvPr>
        </p:nvGraphicFramePr>
        <p:xfrm>
          <a:off x="395536" y="1268760"/>
          <a:ext cx="8136904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169032" y="-146274"/>
            <a:ext cx="9313032" cy="7004274"/>
          </a:xfrm>
          <a:prstGeom prst="rect">
            <a:avLst/>
          </a:prstGeom>
          <a:noFill/>
          <a:ln w="9525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sp>
        <p:nvSpPr>
          <p:cNvPr id="6" name="Скругленный прямоугольник 5"/>
          <p:cNvSpPr/>
          <p:nvPr/>
        </p:nvSpPr>
        <p:spPr>
          <a:xfrm>
            <a:off x="395536" y="476672"/>
            <a:ext cx="8136904" cy="590465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76200"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obliqueBottomLeft"/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 typeface="Courier New" pitchFamily="49" charset="0"/>
              <a:buChar char="o"/>
            </a:pPr>
            <a:r>
              <a:rPr lang="ru-RU" b="1" dirty="0" smtClean="0">
                <a:ea typeface="Calibri" pitchFamily="34" charset="0"/>
                <a:cs typeface="Times New Roman" pitchFamily="18" charset="0"/>
              </a:rPr>
              <a:t>  </a:t>
            </a: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  <a:ea typeface="Calibri" pitchFamily="34" charset="0"/>
                <a:cs typeface="Times New Roman" pitchFamily="18" charset="0"/>
              </a:rPr>
              <a:t>анкетирование родителей ;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 typeface="Courier New" pitchFamily="49" charset="0"/>
              <a:buChar char="o"/>
            </a:pP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  <a:ea typeface="Calibri" pitchFamily="34" charset="0"/>
                <a:cs typeface="Times New Roman" pitchFamily="18" charset="0"/>
              </a:rPr>
              <a:t> памятки, буклеты-обращения к родителям о необходимости соблюдения ПДД, стенгазеты, информационные листы;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 typeface="Courier New" pitchFamily="49" charset="0"/>
              <a:buChar char="o"/>
            </a:pP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  <a:ea typeface="Calibri" pitchFamily="34" charset="0"/>
                <a:cs typeface="Times New Roman" pitchFamily="18" charset="0"/>
              </a:rPr>
              <a:t>  папки-передвижки, в которых содержится материал о правилах дорожного движения, альбомы,;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 typeface="Courier New" pitchFamily="49" charset="0"/>
              <a:buChar char="o"/>
            </a:pP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  <a:ea typeface="Calibri" pitchFamily="34" charset="0"/>
                <a:cs typeface="Times New Roman" pitchFamily="18" charset="0"/>
              </a:rPr>
              <a:t>  родительские собрания (“Ребенок и дорога”, « Безопасность на дороге», “Дисциплина на улице - залог безопасности пешеходов”),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  <a:ea typeface="Calibri" pitchFamily="34" charset="0"/>
                <a:cs typeface="Times New Roman" pitchFamily="18" charset="0"/>
              </a:rPr>
              <a:t>« Ребенок в городе один».</a:t>
            </a:r>
            <a:endParaRPr lang="ru-RU" sz="1000" b="1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 typeface="Courier New" pitchFamily="49" charset="0"/>
              <a:buChar char="o"/>
            </a:pP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  <a:ea typeface="Calibri" pitchFamily="34" charset="0"/>
                <a:cs typeface="Times New Roman" pitchFamily="18" charset="0"/>
              </a:rPr>
              <a:t> встречи-беседы родителей с инспектором ГИБДД (“Роль семьи в профилактике дорожно-транспортного травматизма”, “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 typeface="Courier New" pitchFamily="49" charset="0"/>
              <a:buChar char="o"/>
            </a:pP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  <a:ea typeface="Calibri" pitchFamily="34" charset="0"/>
                <a:cs typeface="Times New Roman" pitchFamily="18" charset="0"/>
              </a:rPr>
              <a:t>  конкурсы, викторины и развлечения по ПДД с участием детей и родителей</a:t>
            </a: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 typeface="Courier New" pitchFamily="49" charset="0"/>
              <a:buChar char="o"/>
            </a:pP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п</a:t>
            </a: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  <a:ea typeface="Calibri" pitchFamily="34" charset="0"/>
                <a:cs typeface="Times New Roman" pitchFamily="18" charset="0"/>
              </a:rPr>
              <a:t>ривлечение родителей к участию в занятиях, беседах, экскурсиях к перекрестку,  изготовлению пособий и оборудования для сюжетно-ролевых игр, к выполнению домашних заданий детей совместно с родителями.</a:t>
            </a:r>
            <a:endParaRPr lang="ru-RU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14348" y="476672"/>
            <a:ext cx="750099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cap="none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 </a:t>
            </a:r>
            <a:r>
              <a:rPr lang="ru-RU" sz="2400" b="1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сотрудничестве  семьей использовала   </a:t>
            </a:r>
            <a:r>
              <a:rPr lang="ru-RU" sz="2400" b="1" cap="none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разнообразные  формы </a:t>
            </a:r>
            <a:r>
              <a:rPr lang="ru-RU" sz="2400" b="1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работы</a:t>
            </a:r>
            <a:endParaRPr lang="ru-RU" sz="2400" b="1" cap="none" spc="50" dirty="0">
              <a:ln w="11430"/>
              <a:solidFill>
                <a:srgbClr val="FFFF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Блок-схема: узел 8"/>
          <p:cNvSpPr/>
          <p:nvPr/>
        </p:nvSpPr>
        <p:spPr>
          <a:xfrm>
            <a:off x="755576" y="1340768"/>
            <a:ext cx="144016" cy="144016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Блок-схема: узел 9"/>
          <p:cNvSpPr/>
          <p:nvPr/>
        </p:nvSpPr>
        <p:spPr>
          <a:xfrm>
            <a:off x="755576" y="4581128"/>
            <a:ext cx="144016" cy="144016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1" name="Блок-схема: узел 10"/>
          <p:cNvSpPr/>
          <p:nvPr/>
        </p:nvSpPr>
        <p:spPr>
          <a:xfrm>
            <a:off x="755576" y="4077072"/>
            <a:ext cx="144016" cy="144016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2" name="Блок-схема: узел 11"/>
          <p:cNvSpPr/>
          <p:nvPr/>
        </p:nvSpPr>
        <p:spPr>
          <a:xfrm>
            <a:off x="755576" y="3501008"/>
            <a:ext cx="144016" cy="144016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Блок-схема: узел 12"/>
          <p:cNvSpPr/>
          <p:nvPr/>
        </p:nvSpPr>
        <p:spPr>
          <a:xfrm>
            <a:off x="755576" y="2708920"/>
            <a:ext cx="144016" cy="144016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   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5" name="Блок-схема: узел 14"/>
          <p:cNvSpPr/>
          <p:nvPr/>
        </p:nvSpPr>
        <p:spPr>
          <a:xfrm>
            <a:off x="755576" y="2132856"/>
            <a:ext cx="144016" cy="144016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6" name="Блок-схема: узел 15"/>
          <p:cNvSpPr/>
          <p:nvPr/>
        </p:nvSpPr>
        <p:spPr>
          <a:xfrm>
            <a:off x="755576" y="1556792"/>
            <a:ext cx="144016" cy="144016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="" xmlns:p14="http://schemas.microsoft.com/office/powerpoint/2010/main" val="3582832945"/>
              </p:ext>
            </p:extLst>
          </p:nvPr>
        </p:nvGraphicFramePr>
        <p:xfrm>
          <a:off x="395536" y="1268760"/>
          <a:ext cx="8136904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169032" y="-146274"/>
            <a:ext cx="9313032" cy="7004274"/>
          </a:xfrm>
          <a:prstGeom prst="rect">
            <a:avLst/>
          </a:prstGeom>
          <a:noFill/>
          <a:ln w="76200">
            <a:solidFill>
              <a:schemeClr val="accent5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6" name="Скругленный прямоугольник 5"/>
          <p:cNvSpPr/>
          <p:nvPr/>
        </p:nvSpPr>
        <p:spPr>
          <a:xfrm>
            <a:off x="395536" y="476672"/>
            <a:ext cx="8136904" cy="5904656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obliqueBottomLeft"/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 descr="H:\Фото к семинару\Фото   к отчету 069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0876117">
            <a:off x="710577" y="948307"/>
            <a:ext cx="2983717" cy="23299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Рисунок 18" descr="H:\Фото к семинару\ФОТО - ЛЕТО- 2009г. 065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581264">
            <a:off x="4975146" y="825585"/>
            <a:ext cx="2903753" cy="24246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Рисунок 19"/>
          <p:cNvPicPr/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0748" y="3254466"/>
            <a:ext cx="3658865" cy="27450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C36AD15-BB26-4E6C-AD06-585098A0EB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graphicEl>
                                              <a:dgm id="{FC36AD15-BB26-4E6C-AD06-585098A0EB0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graphicEl>
                                              <a:dgm id="{FC36AD15-BB26-4E6C-AD06-585098A0EB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graphicEl>
                                              <a:dgm id="{FC36AD15-BB26-4E6C-AD06-585098A0EB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276339D-771D-4F78-9094-8066D38BAE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graphicEl>
                                              <a:dgm id="{E276339D-771D-4F78-9094-8066D38BAE4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graphicEl>
                                              <a:dgm id="{E276339D-771D-4F78-9094-8066D38BAE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graphicEl>
                                              <a:dgm id="{E276339D-771D-4F78-9094-8066D38BAE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/>
        </p:bldSub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="" xmlns:p14="http://schemas.microsoft.com/office/powerpoint/2010/main" val="3582832945"/>
              </p:ext>
            </p:extLst>
          </p:nvPr>
        </p:nvGraphicFramePr>
        <p:xfrm>
          <a:off x="395536" y="1268760"/>
          <a:ext cx="8136904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169032" y="-146274"/>
            <a:ext cx="9313032" cy="7004274"/>
          </a:xfrm>
          <a:prstGeom prst="rect">
            <a:avLst/>
          </a:prstGeom>
          <a:noFill/>
          <a:ln w="76200">
            <a:solidFill>
              <a:schemeClr val="accent5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6" name="Скругленный прямоугольник 5"/>
          <p:cNvSpPr/>
          <p:nvPr/>
        </p:nvSpPr>
        <p:spPr>
          <a:xfrm>
            <a:off x="179512" y="214288"/>
            <a:ext cx="8674590" cy="6047534"/>
          </a:xfrm>
          <a:prstGeom prst="roundRect">
            <a:avLst>
              <a:gd name="adj" fmla="val 2656"/>
            </a:avLst>
          </a:prstGeom>
          <a:solidFill>
            <a:schemeClr val="bg2"/>
          </a:solidFill>
          <a:ln w="76200">
            <a:solidFill>
              <a:srgbClr val="C0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obliqueBottomLeft"/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endParaRPr lang="ru-RU" sz="1100" b="1" i="1" dirty="0" smtClean="0">
              <a:solidFill>
                <a:schemeClr val="tx1"/>
              </a:solidFill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endParaRPr lang="ru-RU" sz="1100" dirty="0" smtClean="0">
              <a:solidFill>
                <a:schemeClr val="tx1"/>
              </a:solidFill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endParaRPr lang="ru-RU" sz="1100" dirty="0" smtClean="0">
              <a:solidFill>
                <a:schemeClr val="tx1"/>
              </a:solidFill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endParaRPr lang="ru-RU" sz="1100" dirty="0" smtClean="0">
              <a:solidFill>
                <a:schemeClr val="tx1"/>
              </a:solidFill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endParaRPr lang="ru-RU" sz="1100" dirty="0" smtClean="0">
              <a:solidFill>
                <a:schemeClr val="tx1"/>
              </a:solidFill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endParaRPr lang="ru-RU" sz="1100" dirty="0">
              <a:solidFill>
                <a:schemeClr val="tx1"/>
              </a:solidFill>
              <a:latin typeface="Times New Roman"/>
              <a:ea typeface="Times New Roman"/>
            </a:endParaRPr>
          </a:p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Цель: </a:t>
            </a:r>
            <a:b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Воспитать из сегодняшних дошкольников грамотных и     </a:t>
            </a:r>
            <a:b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дисциплинированных участников дорожного движения.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ctr">
              <a:spcAft>
                <a:spcPts val="0"/>
              </a:spcAft>
            </a:pPr>
            <a:endParaRPr lang="ru-RU" sz="1050" dirty="0" smtClean="0">
              <a:solidFill>
                <a:schemeClr val="tx1"/>
              </a:solidFill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endParaRPr lang="ru-RU" sz="1050" dirty="0" smtClean="0">
              <a:solidFill>
                <a:schemeClr val="tx1"/>
              </a:solidFill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endParaRPr lang="ru-RU" sz="1050" dirty="0" smtClean="0">
              <a:solidFill>
                <a:schemeClr val="tx1"/>
              </a:solidFill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endParaRPr lang="ru-RU" sz="1050" dirty="0">
              <a:solidFill>
                <a:schemeClr val="tx1"/>
              </a:solidFill>
              <a:latin typeface="Times New Roman"/>
              <a:ea typeface="Times New Roman"/>
            </a:endParaRPr>
          </a:p>
          <a:p>
            <a:pPr algn="just"/>
            <a:r>
              <a:rPr lang="en-US" dirty="0">
                <a:solidFill>
                  <a:schemeClr val="tx1"/>
                </a:solidFill>
                <a:latin typeface="Times New Roman"/>
                <a:ea typeface="Times New Roman"/>
              </a:rPr>
              <a:t> </a:t>
            </a:r>
            <a:r>
              <a:rPr lang="ru-RU" dirty="0" smtClean="0"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  <a:endParaRPr lang="ru-RU" dirty="0">
              <a:solidFill>
                <a:schemeClr val="tx1"/>
              </a:solidFill>
              <a:effectLst/>
              <a:latin typeface="Times New Roman"/>
              <a:ea typeface="Times New Roman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143380"/>
            <a:ext cx="2882900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 descr="G:\фот-ки ПДД\b45504595360.jpg"/>
          <p:cNvPicPr/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9349">
            <a:off x="1350532" y="835823"/>
            <a:ext cx="1705751" cy="13036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="" xmlns:p14="http://schemas.microsoft.com/office/powerpoint/2010/main" val="2363299131"/>
              </p:ext>
            </p:extLst>
          </p:nvPr>
        </p:nvGraphicFramePr>
        <p:xfrm>
          <a:off x="395536" y="1268760"/>
          <a:ext cx="8136904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357222" y="-146274"/>
            <a:ext cx="9313032" cy="7004274"/>
          </a:xfrm>
          <a:prstGeom prst="rect">
            <a:avLst/>
          </a:prstGeom>
          <a:noFill/>
          <a:ln w="76200">
            <a:solidFill>
              <a:schemeClr val="accent5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6" name="Скругленный прямоугольник 5"/>
          <p:cNvSpPr/>
          <p:nvPr/>
        </p:nvSpPr>
        <p:spPr>
          <a:xfrm>
            <a:off x="0" y="0"/>
            <a:ext cx="8858312" cy="6286544"/>
          </a:xfrm>
          <a:prstGeom prst="roundRect">
            <a:avLst>
              <a:gd name="adj" fmla="val 13204"/>
            </a:avLst>
          </a:prstGeom>
          <a:solidFill>
            <a:srgbClr val="FFFF00"/>
          </a:solidFill>
          <a:ln w="76200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obliqueBottomLeft"/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r>
              <a:rPr lang="ru-RU" sz="2800" b="1" dirty="0" smtClean="0">
                <a:solidFill>
                  <a:srgbClr val="00B050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     </a:t>
            </a:r>
            <a:r>
              <a:rPr lang="ru-RU" sz="2800" b="1" dirty="0" smtClean="0">
                <a:solidFill>
                  <a:srgbClr val="C00000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АКТУАЛЬНОСТЬ ВЫБРАННОЙ ТЕМЫ</a:t>
            </a:r>
          </a:p>
          <a:p>
            <a:pPr lvl="0" algn="ctr"/>
            <a:endParaRPr lang="ru-RU" sz="2800" b="1" dirty="0">
              <a:solidFill>
                <a:srgbClr val="00B050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sz="2800" b="1" dirty="0" smtClean="0">
                <a:solidFill>
                  <a:srgbClr val="7030A0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Незнание правил дорожного движения;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sz="2800" b="1" dirty="0" smtClean="0">
                <a:solidFill>
                  <a:srgbClr val="7030A0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Незнание правил безопасного поведения на проезжей части;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sz="2800" b="1" dirty="0" smtClean="0">
                <a:solidFill>
                  <a:srgbClr val="7030A0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Нарушение правил посадки в автобус, троллейбус;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sz="2800" b="1" dirty="0" smtClean="0">
                <a:solidFill>
                  <a:srgbClr val="7030A0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Невнимательность и недисциплинированность на улице;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sz="2800" b="1" dirty="0" smtClean="0">
                <a:solidFill>
                  <a:srgbClr val="7030A0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Различные игры на тротуаре и проезжей части дороги</a:t>
            </a:r>
            <a:br>
              <a:rPr lang="ru-RU" sz="2800" b="1" dirty="0" smtClean="0">
                <a:solidFill>
                  <a:srgbClr val="7030A0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</a:br>
            <a:r>
              <a:rPr lang="ru-RU" sz="2800" b="1" dirty="0" smtClean="0">
                <a:solidFill>
                  <a:srgbClr val="7030A0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/>
            </a:r>
            <a:br>
              <a:rPr lang="ru-RU" sz="2800" b="1" dirty="0" smtClean="0">
                <a:solidFill>
                  <a:srgbClr val="7030A0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</a:br>
            <a:endParaRPr lang="ru-RU" sz="2800" dirty="0" smtClean="0">
              <a:solidFill>
                <a:srgbClr val="7030A0"/>
              </a:solidFill>
              <a:latin typeface="Cambria" pitchFamily="18" charset="0"/>
              <a:cs typeface="Arial" pitchFamily="34" charset="0"/>
            </a:endParaRPr>
          </a:p>
          <a:p>
            <a:pPr lvl="0"/>
            <a:endParaRPr lang="ru-RU" sz="2800" dirty="0">
              <a:solidFill>
                <a:srgbClr val="33CC33"/>
              </a:solidFill>
              <a:latin typeface="Arial Black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51720" y="13407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042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138450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69032" y="-146274"/>
            <a:ext cx="9313032" cy="7004274"/>
          </a:xfrm>
          <a:prstGeom prst="rect">
            <a:avLst/>
          </a:prstGeom>
          <a:solidFill>
            <a:srgbClr val="00B050"/>
          </a:solidFill>
          <a:ln w="7620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7" name="Скругленный прямоугольник 6"/>
          <p:cNvSpPr/>
          <p:nvPr/>
        </p:nvSpPr>
        <p:spPr>
          <a:xfrm>
            <a:off x="0" y="214290"/>
            <a:ext cx="8858280" cy="6357982"/>
          </a:xfrm>
          <a:prstGeom prst="roundRect">
            <a:avLst/>
          </a:prstGeom>
          <a:solidFill>
            <a:srgbClr val="00B050"/>
          </a:solidFill>
          <a:ln w="76200">
            <a:solidFill>
              <a:srgbClr val="00B05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obliqueBottomLeft"/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0" name="Схема 9"/>
          <p:cNvGraphicFramePr/>
          <p:nvPr>
            <p:extLst>
              <p:ext uri="{D42A27DB-BD31-4B8C-83A1-F6EECF244321}">
                <p14:modId xmlns="" xmlns:p14="http://schemas.microsoft.com/office/powerpoint/2010/main" val="128887515"/>
              </p:ext>
            </p:extLst>
          </p:nvPr>
        </p:nvGraphicFramePr>
        <p:xfrm>
          <a:off x="395536" y="1124744"/>
          <a:ext cx="8136904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1560" y="1916832"/>
            <a:ext cx="1745319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539552" y="404664"/>
            <a:ext cx="8280920" cy="92333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</a:rPr>
              <a:t>Перед нами стояли задачи</a:t>
            </a:r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</a:rPr>
              <a:t>: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="" xmlns:p14="http://schemas.microsoft.com/office/powerpoint/2010/main" val="3582832945"/>
              </p:ext>
            </p:extLst>
          </p:nvPr>
        </p:nvGraphicFramePr>
        <p:xfrm>
          <a:off x="395536" y="1268760"/>
          <a:ext cx="8136904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357222" y="-146274"/>
            <a:ext cx="9313032" cy="7004274"/>
          </a:xfrm>
          <a:prstGeom prst="rect">
            <a:avLst/>
          </a:prstGeom>
          <a:noFill/>
          <a:ln w="76200">
            <a:solidFill>
              <a:schemeClr val="accent5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6" name="Скругленный прямоугольник 5"/>
          <p:cNvSpPr/>
          <p:nvPr/>
        </p:nvSpPr>
        <p:spPr>
          <a:xfrm>
            <a:off x="0" y="0"/>
            <a:ext cx="8858312" cy="6286544"/>
          </a:xfrm>
          <a:prstGeom prst="roundRect">
            <a:avLst>
              <a:gd name="adj" fmla="val 13204"/>
            </a:avLst>
          </a:prstGeom>
          <a:solidFill>
            <a:srgbClr val="FFFF00"/>
          </a:solidFill>
          <a:ln w="76200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obliqueBottomLeft"/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r>
              <a:rPr lang="ru-RU" sz="2800" b="1" dirty="0" smtClean="0">
                <a:solidFill>
                  <a:srgbClr val="00B050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     </a:t>
            </a:r>
            <a:r>
              <a:rPr lang="ru-RU" sz="2000" b="1" dirty="0" smtClean="0">
                <a:solidFill>
                  <a:srgbClr val="00B050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РАЗВИВАЮЩАЯ  ПРЕДМЕТНО –ПРОСТРАНСТВЕННАЯ СРЕДА</a:t>
            </a:r>
            <a:endParaRPr lang="ru-RU" sz="2000" dirty="0">
              <a:solidFill>
                <a:srgbClr val="00B050"/>
              </a:solidFill>
              <a:latin typeface="Cambria" pitchFamily="18" charset="0"/>
              <a:cs typeface="Arial" pitchFamily="34" charset="0"/>
            </a:endParaRPr>
          </a:p>
          <a:p>
            <a:pPr lvl="0"/>
            <a:endParaRPr lang="ru-RU" sz="2800" dirty="0">
              <a:solidFill>
                <a:srgbClr val="33CC33"/>
              </a:solidFill>
              <a:latin typeface="Arial Black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51720" y="13407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042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Рисунок 11" descr="C:\Users\user\Desktop\2 ПДД (2)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575990">
            <a:off x="5438444" y="1389049"/>
            <a:ext cx="3126187" cy="2086191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71311">
            <a:off x="1063209" y="3788605"/>
            <a:ext cx="2981515" cy="227536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26" y="857232"/>
            <a:ext cx="2408456" cy="310532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" name="Рисунок 15" descr="C:\Users\user\Desktop\Семинар ПДД (17).JPG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675568">
            <a:off x="4771901" y="3784617"/>
            <a:ext cx="3143272" cy="235745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8" name="Рисунок 17" descr="C:\Users\user\Desktop\Семинар ПДД (14).JPG"/>
          <p:cNvPicPr/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rot="20988542">
            <a:off x="180205" y="1159915"/>
            <a:ext cx="2834563" cy="2289781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="" xmlns:p14="http://schemas.microsoft.com/office/powerpoint/2010/main" val="3582832945"/>
              </p:ext>
            </p:extLst>
          </p:nvPr>
        </p:nvGraphicFramePr>
        <p:xfrm>
          <a:off x="395536" y="1268760"/>
          <a:ext cx="8136904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169032" y="-146274"/>
            <a:ext cx="9313032" cy="7004274"/>
          </a:xfrm>
          <a:prstGeom prst="rect">
            <a:avLst/>
          </a:prstGeom>
          <a:noFill/>
          <a:ln w="76200">
            <a:solidFill>
              <a:schemeClr val="accent5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6" name="Скругленный прямоугольник 5"/>
          <p:cNvSpPr/>
          <p:nvPr/>
        </p:nvSpPr>
        <p:spPr>
          <a:xfrm>
            <a:off x="357158" y="214290"/>
            <a:ext cx="8279780" cy="6190408"/>
          </a:xfrm>
          <a:prstGeom prst="roundRect">
            <a:avLst/>
          </a:prstGeom>
          <a:solidFill>
            <a:srgbClr val="00B050"/>
          </a:solidFill>
          <a:ln w="76200">
            <a:solidFill>
              <a:srgbClr val="00B050"/>
            </a:solidFill>
          </a:ln>
          <a:effectLst>
            <a:glow rad="228600">
              <a:schemeClr val="accent3">
                <a:lumMod val="75000"/>
                <a:alpha val="40000"/>
              </a:schemeClr>
            </a:glow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obliqueBottomLeft"/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Интересные  занятия с  инспекторами ГИБДД</a:t>
            </a:r>
          </a:p>
          <a:p>
            <a:pPr algn="ctr"/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  <a:p>
            <a:pPr algn="ctr"/>
            <a:endParaRPr lang="ru-RU" sz="24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  <a:p>
            <a:pPr algn="ctr"/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ru-RU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ru-RU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ru-RU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ru-RU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ru-RU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ru-RU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ru-RU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ru-RU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4232">
            <a:off x="268836" y="1097443"/>
            <a:ext cx="2694156" cy="20206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13" name="Рисунок 12" descr="F:\DSCF2180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21005305">
            <a:off x="473284" y="3764193"/>
            <a:ext cx="3278265" cy="24636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Рисунок 18" descr="F:\Семинар ПДД 2014\ФОТО - 2011г. Разное 001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231340">
            <a:off x="2928923" y="2167850"/>
            <a:ext cx="2935285" cy="22234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4" descr="I:\фото для Ларисы Алексеевны\2 ГБДД\IMG_4804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694" y="1142984"/>
            <a:ext cx="2667290" cy="20002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15" name="Picture 2" descr="D:\Новая папка\ВСЕ документы\ВСЕ О ПДД\ФОТО к ПАСПОРТУ ПДД\IMG_4806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6" y="4071942"/>
            <a:ext cx="2929519" cy="21971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69032" y="-146274"/>
            <a:ext cx="9313032" cy="7004274"/>
          </a:xfrm>
          <a:prstGeom prst="rect">
            <a:avLst/>
          </a:prstGeom>
          <a:noFill/>
          <a:ln w="76200">
            <a:solidFill>
              <a:schemeClr val="accent5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3" name="Скругленный прямоугольник 2"/>
          <p:cNvSpPr/>
          <p:nvPr/>
        </p:nvSpPr>
        <p:spPr>
          <a:xfrm>
            <a:off x="0" y="0"/>
            <a:ext cx="8494062" cy="6858000"/>
          </a:xfrm>
          <a:prstGeom prst="roundRect">
            <a:avLst/>
          </a:prstGeom>
          <a:solidFill>
            <a:srgbClr val="FF0000"/>
          </a:solidFill>
          <a:ln w="76200">
            <a:solidFill>
              <a:srgbClr val="FFFF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obliqueBottomLeft"/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Kaiti Std R" pitchFamily="18" charset="-128"/>
              <a:ea typeface="Adobe Kaiti Std R" pitchFamily="18" charset="-128"/>
            </a:endParaRPr>
          </a:p>
          <a:p>
            <a:pPr algn="just"/>
            <a:endParaRPr lang="ru-RU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Kaiti Std R" pitchFamily="18" charset="-128"/>
              <a:ea typeface="Adobe Kaiti Std R" pitchFamily="18" charset="-128"/>
            </a:endParaRPr>
          </a:p>
          <a:p>
            <a:pPr algn="just"/>
            <a:endParaRPr lang="ru-RU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Kaiti Std R" pitchFamily="18" charset="-128"/>
              <a:ea typeface="Adobe Kaiti Std R" pitchFamily="18" charset="-128"/>
            </a:endParaRPr>
          </a:p>
          <a:p>
            <a:pPr algn="just"/>
            <a:endParaRPr lang="ru-RU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Kaiti Std R" pitchFamily="18" charset="-128"/>
              <a:ea typeface="Adobe Kaiti Std R" pitchFamily="18" charset="-128"/>
            </a:endParaRPr>
          </a:p>
          <a:p>
            <a:pPr algn="just"/>
            <a:endParaRPr lang="ru-RU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Kaiti Std R" pitchFamily="18" charset="-128"/>
              <a:ea typeface="Adobe Kaiti Std R" pitchFamily="18" charset="-128"/>
            </a:endParaRPr>
          </a:p>
          <a:p>
            <a:pPr algn="just"/>
            <a:endParaRPr lang="ru-RU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Kaiti Std R" pitchFamily="18" charset="-128"/>
              <a:ea typeface="Adobe Kaiti Std R" pitchFamily="18" charset="-128"/>
            </a:endParaRPr>
          </a:p>
          <a:p>
            <a:pPr algn="just"/>
            <a:endParaRPr lang="ru-RU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Kaiti Std R" pitchFamily="18" charset="-128"/>
              <a:ea typeface="Adobe Kaiti Std R" pitchFamily="18" charset="-128"/>
            </a:endParaRPr>
          </a:p>
          <a:p>
            <a:pPr algn="just"/>
            <a:endParaRPr lang="ru-RU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Kaiti Std R" pitchFamily="18" charset="-128"/>
              <a:ea typeface="Adobe Kaiti Std R" pitchFamily="18" charset="-128"/>
            </a:endParaRPr>
          </a:p>
          <a:p>
            <a:pPr algn="just"/>
            <a:endParaRPr lang="ru-RU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Kaiti Std R" pitchFamily="18" charset="-128"/>
              <a:ea typeface="Adobe Kaiti Std R" pitchFamily="18" charset="-128"/>
            </a:endParaRPr>
          </a:p>
          <a:p>
            <a:pPr algn="just"/>
            <a:endParaRPr lang="ru-RU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Kaiti Std R" pitchFamily="18" charset="-128"/>
              <a:ea typeface="Adobe Kaiti Std R" pitchFamily="18" charset="-128"/>
            </a:endParaRPr>
          </a:p>
          <a:p>
            <a:pPr algn="just"/>
            <a:endParaRPr lang="ru-RU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Kaiti Std R" pitchFamily="18" charset="-128"/>
              <a:ea typeface="Adobe Kaiti Std R" pitchFamily="18" charset="-128"/>
            </a:endParaRPr>
          </a:p>
          <a:p>
            <a:pPr algn="just"/>
            <a:endParaRPr lang="ru-RU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Kaiti Std R" pitchFamily="18" charset="-128"/>
              <a:ea typeface="Adobe Kaiti Std R" pitchFamily="18" charset="-128"/>
            </a:endParaRPr>
          </a:p>
          <a:p>
            <a:pPr algn="just"/>
            <a:endParaRPr lang="ru-RU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 pitchFamily="34" charset="0"/>
            </a:endParaRPr>
          </a:p>
          <a:p>
            <a:pPr algn="just"/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42910" y="357166"/>
            <a:ext cx="75724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spc="50" dirty="0" smtClean="0">
                <a:ln w="11430"/>
                <a:solidFill>
                  <a:srgbClr val="7030A0"/>
                </a:solidFill>
                <a:latin typeface="Arial Black" pitchFamily="34" charset="0"/>
              </a:rPr>
              <a:t>Вместе с отрядом ЮИД  школы и юными инспекторами кадетского класса учим детей безопасному поведению на дороге 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961042">
            <a:off x="533122" y="1623128"/>
            <a:ext cx="3286148" cy="22676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6" descr="I:\фото ПДД ШКОЛА\103CANON\IMG_003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652017">
            <a:off x="4705042" y="1647261"/>
            <a:ext cx="3312368" cy="24842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 descr="F:\Семинар ПДД 2014\Фото ПДД 2014 ноябрь\DSCF567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5786" y="4000504"/>
            <a:ext cx="3214710" cy="23574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 descr="F:\зеленый огонек\Фото - ПДД\фото№1\Изображение 024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00562" y="4071942"/>
            <a:ext cx="3071834" cy="22860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="" xmlns:p14="http://schemas.microsoft.com/office/powerpoint/2010/main" val="3582832945"/>
              </p:ext>
            </p:extLst>
          </p:nvPr>
        </p:nvGraphicFramePr>
        <p:xfrm>
          <a:off x="395536" y="1268760"/>
          <a:ext cx="8136904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169032" y="-146274"/>
            <a:ext cx="9313032" cy="7004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Скругленный прямоугольник 5"/>
          <p:cNvSpPr/>
          <p:nvPr/>
        </p:nvSpPr>
        <p:spPr>
          <a:xfrm>
            <a:off x="0" y="0"/>
            <a:ext cx="8820472" cy="6741368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Courier New" pitchFamily="49" charset="0"/>
              <a:buChar char="o"/>
            </a:pPr>
            <a:endParaRPr lang="ru-RU" sz="1600" b="1" dirty="0" smtClean="0">
              <a:solidFill>
                <a:srgbClr val="FFFF00"/>
              </a:solidFill>
              <a:latin typeface="Arial Black" pitchFamily="34" charset="0"/>
              <a:ea typeface="Calibri" pitchFamily="34" charset="0"/>
              <a:cs typeface="Times New Roman" pitchFamily="18" charset="0"/>
            </a:endParaRPr>
          </a:p>
          <a:p>
            <a:pPr marL="342900" lvl="0" indent="-3429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FFFF0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   </a:t>
            </a: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FFFF0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    </a:t>
            </a:r>
          </a:p>
          <a:p>
            <a:pPr marL="342900" lvl="0" indent="-3429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FFFF0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      </a:t>
            </a:r>
          </a:p>
          <a:p>
            <a:pPr marL="342900" lvl="0" indent="-3429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FFFF0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     </a:t>
            </a:r>
          </a:p>
          <a:p>
            <a:pPr marL="342900" lvl="0" indent="-34290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000" b="1" dirty="0" smtClean="0">
              <a:solidFill>
                <a:srgbClr val="FFFF00"/>
              </a:solidFill>
              <a:latin typeface="Arial Black" pitchFamily="34" charset="0"/>
              <a:ea typeface="Calibri" pitchFamily="34" charset="0"/>
              <a:cs typeface="Times New Roman" pitchFamily="18" charset="0"/>
            </a:endParaRPr>
          </a:p>
          <a:p>
            <a:pPr marL="342900" lvl="0" indent="-3429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FFFF0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342900" lvl="0" indent="-34290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000" b="1" dirty="0" smtClean="0">
              <a:solidFill>
                <a:srgbClr val="FFFF00"/>
              </a:solidFill>
              <a:latin typeface="Arial Black" pitchFamily="34" charset="0"/>
              <a:ea typeface="Calibri" pitchFamily="34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  <a:ea typeface="Calibri" pitchFamily="34" charset="0"/>
                <a:cs typeface="Times New Roman" pitchFamily="18" charset="0"/>
              </a:rPr>
              <a:t>                                                </a:t>
            </a:r>
            <a:endParaRPr lang="ru-RU" sz="2000" b="1" dirty="0" smtClean="0">
              <a:solidFill>
                <a:schemeClr val="accent4">
                  <a:lumMod val="75000"/>
                </a:schemeClr>
              </a:solidFill>
              <a:ea typeface="Calibri" pitchFamily="34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Font typeface="Courier New" pitchFamily="49" charset="0"/>
              <a:buChar char="o"/>
            </a:pPr>
            <a:endParaRPr lang="ru-RU" b="1" dirty="0" smtClean="0">
              <a:solidFill>
                <a:schemeClr val="accent4">
                  <a:lumMod val="75000"/>
                </a:schemeClr>
              </a:solidFill>
              <a:ea typeface="Calibri" pitchFamily="34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Font typeface="Courier New" pitchFamily="49" charset="0"/>
              <a:buChar char="o"/>
            </a:pPr>
            <a:endParaRPr lang="ru-RU" b="1" dirty="0" smtClean="0">
              <a:solidFill>
                <a:schemeClr val="accent4">
                  <a:lumMod val="75000"/>
                </a:schemeClr>
              </a:solidFill>
              <a:ea typeface="Calibri" pitchFamily="34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Font typeface="Courier New" pitchFamily="49" charset="0"/>
              <a:buChar char="o"/>
            </a:pPr>
            <a:endParaRPr lang="ru-RU" b="1" dirty="0" smtClean="0">
              <a:solidFill>
                <a:schemeClr val="accent4">
                  <a:lumMod val="75000"/>
                </a:schemeClr>
              </a:solidFill>
              <a:ea typeface="Calibri" pitchFamily="34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Font typeface="Courier New" pitchFamily="49" charset="0"/>
              <a:buChar char="o"/>
            </a:pPr>
            <a:endParaRPr lang="ru-RU" b="1" dirty="0" smtClean="0">
              <a:solidFill>
                <a:schemeClr val="accent4">
                  <a:lumMod val="75000"/>
                </a:schemeClr>
              </a:solidFill>
              <a:ea typeface="Calibri" pitchFamily="34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Font typeface="Courier New" pitchFamily="49" charset="0"/>
              <a:buChar char="o"/>
            </a:pPr>
            <a:endParaRPr lang="ru-RU" b="1" dirty="0" smtClean="0">
              <a:solidFill>
                <a:schemeClr val="accent4">
                  <a:lumMod val="75000"/>
                </a:schemeClr>
              </a:solidFill>
              <a:ea typeface="Calibri" pitchFamily="34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FFFF0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                                </a:t>
            </a:r>
            <a:endParaRPr lang="ru-RU" b="1" dirty="0" smtClean="0">
              <a:solidFill>
                <a:schemeClr val="accent4">
                  <a:lumMod val="75000"/>
                </a:schemeClr>
              </a:solidFill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00034" y="214290"/>
            <a:ext cx="7992888" cy="41549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lvl="0" algn="ctr"/>
            <a:r>
              <a:rPr lang="ru-RU" sz="2400" b="1" cap="none" spc="0" dirty="0" smtClean="0">
                <a:ln w="11430"/>
                <a:solidFill>
                  <a:srgbClr val="00B05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  <a:ea typeface="Calibri" pitchFamily="34" charset="0"/>
                <a:cs typeface="Times New Roman" pitchFamily="18" charset="0"/>
              </a:rPr>
              <a:t>Мой педагогический  опыт </a:t>
            </a:r>
            <a:br>
              <a:rPr lang="ru-RU" sz="2400" b="1" cap="none" spc="0" dirty="0" smtClean="0">
                <a:ln w="11430"/>
                <a:solidFill>
                  <a:srgbClr val="00B05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2400" b="1" cap="none" spc="0" dirty="0" smtClean="0">
                <a:ln w="11430"/>
                <a:solidFill>
                  <a:srgbClr val="00B05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  <a:ea typeface="Calibri" pitchFamily="34" charset="0"/>
                <a:cs typeface="Times New Roman" pitchFamily="18" charset="0"/>
              </a:rPr>
              <a:t>по  обучению  детей  ПДД был п</a:t>
            </a:r>
            <a:r>
              <a:rPr lang="ru-RU" sz="2400" b="1" dirty="0" smtClean="0">
                <a:ln w="11430"/>
                <a:solidFill>
                  <a:srgbClr val="00B05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  <a:ea typeface="Calibri" pitchFamily="34" charset="0"/>
                <a:cs typeface="Times New Roman" pitchFamily="18" charset="0"/>
              </a:rPr>
              <a:t>редставлен</a:t>
            </a:r>
            <a:endParaRPr lang="ru-RU" sz="2400" b="1" cap="none" spc="0" dirty="0" smtClean="0">
              <a:ln w="11430"/>
              <a:solidFill>
                <a:srgbClr val="00B05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Book Antiqua" pitchFamily="18" charset="0"/>
              <a:ea typeface="Calibri" pitchFamily="34" charset="0"/>
              <a:cs typeface="Times New Roman" pitchFamily="18" charset="0"/>
            </a:endParaRPr>
          </a:p>
          <a:p>
            <a:pPr lvl="0" algn="ctr"/>
            <a:endParaRPr lang="ru-RU" sz="2400" b="1" cap="none" spc="0" dirty="0" smtClean="0">
              <a:ln w="11430"/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lvl="0"/>
            <a:r>
              <a:rPr lang="ru-RU" sz="2400" b="1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Межрегиональный семинар «Совершенствование работы по изучению правил дорожного движения в дошкольных образовательных учреждениях»</a:t>
            </a:r>
          </a:p>
          <a:p>
            <a:pPr lvl="0"/>
            <a:endParaRPr lang="ru-RU" sz="2400" b="1" dirty="0">
              <a:ln w="11430"/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lvl="0" algn="ctr"/>
            <a:r>
              <a:rPr lang="ru-RU" sz="2400" b="1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Открытое интегрированное занятие с детьми среднего дошкольного возраста </a:t>
            </a:r>
            <a:br>
              <a:rPr lang="ru-RU" sz="2400" b="1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2400" b="1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«Правила движения  достойны уважения» </a:t>
            </a:r>
            <a:endParaRPr lang="ru-RU" sz="2400" b="1" dirty="0">
              <a:ln w="11430"/>
              <a:solidFill>
                <a:srgbClr val="00206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lvl="0" algn="ctr"/>
            <a:endParaRPr lang="ru-RU" sz="2400" b="1" cap="none" spc="0" dirty="0">
              <a:ln w="11430"/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0" name="Рисунок 9" descr="F:\DSC_4333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72000" y="4149079"/>
            <a:ext cx="3024336" cy="23762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 descr="F:\Награды Насти\DSCF7269.JPG"/>
          <p:cNvPicPr/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018951"/>
            <a:ext cx="1903730" cy="26365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C36AD15-BB26-4E6C-AD06-585098A0EB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graphicEl>
                                              <a:dgm id="{FC36AD15-BB26-4E6C-AD06-585098A0EB0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graphicEl>
                                              <a:dgm id="{FC36AD15-BB26-4E6C-AD06-585098A0EB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graphicEl>
                                              <a:dgm id="{FC36AD15-BB26-4E6C-AD06-585098A0EB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276339D-771D-4F78-9094-8066D38BAE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graphicEl>
                                              <a:dgm id="{E276339D-771D-4F78-9094-8066D38BAE4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graphicEl>
                                              <a:dgm id="{E276339D-771D-4F78-9094-8066D38BAE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graphicEl>
                                              <a:dgm id="{E276339D-771D-4F78-9094-8066D38BAE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/>
        </p:bldSub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="" xmlns:p14="http://schemas.microsoft.com/office/powerpoint/2010/main" val="1568263534"/>
              </p:ext>
            </p:extLst>
          </p:nvPr>
        </p:nvGraphicFramePr>
        <p:xfrm>
          <a:off x="395536" y="1268760"/>
          <a:ext cx="8136904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169032" y="-146274"/>
            <a:ext cx="9313032" cy="7004274"/>
          </a:xfrm>
          <a:prstGeom prst="rect">
            <a:avLst/>
          </a:prstGeom>
          <a:noFill/>
          <a:ln w="9525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sp>
        <p:nvSpPr>
          <p:cNvPr id="6" name="Скругленный прямоугольник 5"/>
          <p:cNvSpPr/>
          <p:nvPr/>
        </p:nvSpPr>
        <p:spPr>
          <a:xfrm>
            <a:off x="395536" y="260648"/>
            <a:ext cx="8352928" cy="6408712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obliqueBottomLeft"/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 typeface="Courier New" pitchFamily="49" charset="0"/>
              <a:buChar char="o"/>
            </a:pP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820375"/>
            <a:ext cx="4896544" cy="403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11560" y="476672"/>
            <a:ext cx="7941464" cy="350865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 Муниципальный конкурс </a:t>
            </a:r>
            <a:br>
              <a:rPr lang="ru-RU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 «Воспитатель года»</a:t>
            </a:r>
            <a:br>
              <a:rPr lang="ru-RU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Открытое интегрированное занятие с детьми старшего дошкольного возраста </a:t>
            </a:r>
            <a:br>
              <a:rPr lang="ru-RU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«Азбука безопасности»</a:t>
            </a:r>
          </a:p>
          <a:p>
            <a:pPr marL="914400" indent="-914400" algn="ctr">
              <a:buAutoNum type="arabicPlain" startAt="2013"/>
            </a:pP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9" name="Рисунок 8" descr="F:\Награды Насти\DSCF7266.JPG"/>
          <p:cNvPicPr/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140968"/>
            <a:ext cx="2304256" cy="33843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15652453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3274</TotalTime>
  <Words>843</Words>
  <Application>Microsoft Office PowerPoint</Application>
  <PresentationFormat>Экран (4:3)</PresentationFormat>
  <Paragraphs>161</Paragraphs>
  <Slides>14</Slides>
  <Notes>14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Слайд 1</vt:lpstr>
      <vt:lpstr>Слайд 2</vt:lpstr>
      <vt:lpstr>3</vt:lpstr>
      <vt:lpstr>Слайд 4</vt:lpstr>
      <vt:lpstr>3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1</cp:lastModifiedBy>
  <cp:revision>367</cp:revision>
  <dcterms:created xsi:type="dcterms:W3CDTF">2012-03-25T17:41:30Z</dcterms:created>
  <dcterms:modified xsi:type="dcterms:W3CDTF">2016-03-18T10:10:14Z</dcterms:modified>
</cp:coreProperties>
</file>