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341" r:id="rId3"/>
    <p:sldId id="342" r:id="rId4"/>
    <p:sldId id="344" r:id="rId5"/>
    <p:sldId id="355" r:id="rId6"/>
    <p:sldId id="356" r:id="rId7"/>
    <p:sldId id="347" r:id="rId8"/>
    <p:sldId id="343" r:id="rId9"/>
    <p:sldId id="348" r:id="rId10"/>
    <p:sldId id="349" r:id="rId11"/>
    <p:sldId id="350" r:id="rId12"/>
    <p:sldId id="257" r:id="rId13"/>
    <p:sldId id="352" r:id="rId14"/>
    <p:sldId id="353" r:id="rId15"/>
    <p:sldId id="354" r:id="rId16"/>
    <p:sldId id="351" r:id="rId17"/>
    <p:sldId id="345" r:id="rId18"/>
    <p:sldId id="34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3399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913C6-7627-40F7-884B-961EAB20740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06439-DAC4-4DB5-8D16-D5CA4CCCE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06439-DAC4-4DB5-8D16-D5CA4CCCE67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566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57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04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72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33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288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44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840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390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044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05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14729-7B70-498D-A71C-06526C5CC4D6}" type="datetimeFigureOut">
              <a:rPr lang="ru-RU" smtClean="0"/>
              <a:pPr/>
              <a:t>06.02.2016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3764-28FB-4A66-8F7C-4648328CED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5351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44824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по теме: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«Развитие познавательных интересов посредством использования развивающей игровой технологии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В. В. Воскобовича «Сказочные лабиринты игры»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Шатравко Оксана Александровна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</a:rPr>
              <a:t>Воспитатель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766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МБДОУ г. Мурманска № 122 </a:t>
            </a:r>
          </a:p>
        </p:txBody>
      </p:sp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648071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3635896" y="5589240"/>
            <a:ext cx="51125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Создание  предметно- развивающей среды  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24744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54013" algn="just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924944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447675" algn="just"/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6084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2400" dirty="0" smtClean="0"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14908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tabLst>
                <a:tab pos="187325" algn="l"/>
                <a:tab pos="541338" algn="l"/>
                <a:tab pos="709613" algn="l"/>
              </a:tabLst>
            </a:pP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24744"/>
            <a:ext cx="5112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Коврограф  «Ларчик»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8" name="Picture 4" descr="C:\Users\Ира\Desktop\АНЯ КОНКУРС\9 Воскобович пособия без детей 3 фото\IMG_20140127_123624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15338" b="24523"/>
          <a:stretch>
            <a:fillRect/>
          </a:stretch>
        </p:blipFill>
        <p:spPr bwMode="auto">
          <a:xfrm>
            <a:off x="251519" y="1772816"/>
            <a:ext cx="5165791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572000" y="2708920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0722" name="Picture 2" descr="http://xn--86-1lcqu.xn--p1ai/wa-data/public/shop/products/22/02/222/images/1583/1583.9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996952"/>
            <a:ext cx="2736304" cy="345418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648071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3635896" y="5589240"/>
            <a:ext cx="51125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26064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Создание  предметно- развивающей среды  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24744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54013" algn="just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924944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447675" algn="just"/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6084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2400" dirty="0" smtClean="0"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14908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tabLst>
                <a:tab pos="187325" algn="l"/>
                <a:tab pos="541338" algn="l"/>
                <a:tab pos="709613" algn="l"/>
              </a:tabLst>
            </a:pP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2474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1124744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22" name="Picture 3" descr="C:\Users\Ира\Desktop\АНЯ КОНКУРС\9 Воскобович пособия без детей 3 фото\IMG_20140127_12135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3528" y="1268760"/>
            <a:ext cx="4104456" cy="2410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" descr="C:\Users\Ира\Desktop\АНЯ КОНКУРС\9 Воскобович пособия без детей 3 фото\IMG_20140127_120000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95536" y="4077072"/>
            <a:ext cx="3993428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4" descr="C:\Users\Ира\Desktop\АНЯ КОНКУРС\9 Воскобович пособия без детей 3 фото\IMG_20140127_113034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7357" r="12471"/>
          <a:stretch>
            <a:fillRect/>
          </a:stretch>
        </p:blipFill>
        <p:spPr bwMode="auto">
          <a:xfrm>
            <a:off x="4788024" y="1268760"/>
            <a:ext cx="3960440" cy="2278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5" descr="C:\Users\Ира\Desktop\АНЯ КОНКУРС\9 Воскобович пособия без детей 3 фото\IMG_20140127_115948.jpg"/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4860032" y="3861048"/>
            <a:ext cx="3923928" cy="2627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6539">
            <a:off x="3529329" y="2820640"/>
            <a:ext cx="1678592" cy="158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6336704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pic>
        <p:nvPicPr>
          <p:cNvPr id="15" name="Picture 2" descr="C:\Users\Ирина\Desktop\РОДИТЕЛЬСКОЕ СОБРАНИЕ\5. семинар январь Условия реализации адаптивной программы детей с ОВЗ (январь)\DSC087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25462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Ирина\Desktop\РОДИТЕЛЬСКОЕ СОБРАНИЕ\5. семинар январь Условия реализации адаптивной программы детей с ОВЗ (январь)\DSC0871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75"/>
          <a:stretch/>
        </p:blipFill>
        <p:spPr bwMode="auto">
          <a:xfrm>
            <a:off x="4932040" y="980728"/>
            <a:ext cx="3995767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Ирина\Desktop\РОДИТЕЛЬСКОЕ СОБРАНИЕ\5. семинар январь Условия реализации адаптивной программы детей с ОВЗ (январь)\DSC087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410445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547664" y="260648"/>
            <a:ext cx="5472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Городской  семинар</a:t>
            </a:r>
            <a:endParaRPr lang="ru-RU" sz="4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2" name="Picture 2" descr="C:\Users\Альфа\Desktop\Презинтация В гостях у Нептуна-копия\Новая папка\DSC08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3789040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3281" y="2924944"/>
            <a:ext cx="14978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6336704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Конструктор</a:t>
            </a: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«Чудо-соты» </a:t>
            </a:r>
          </a:p>
          <a:p>
            <a:pPr algn="ctr">
              <a:defRPr/>
            </a:pPr>
            <a:r>
              <a:rPr lang="ru-RU" sz="2000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</a:rPr>
              <a:t>- это  многовариантная  игра для изучения геометрических фигур, для развития пространственного мышления, воображения и зрительного восприятия</a:t>
            </a:r>
            <a:endParaRPr lang="ru-RU" sz="2000" kern="10" spc="30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</a:endParaRPr>
          </a:p>
        </p:txBody>
      </p:sp>
      <p:pic>
        <p:nvPicPr>
          <p:cNvPr id="12" name="Picture 2" descr="C:\Users\Альфа\Desktop\ф1\DSC087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1988840"/>
            <a:ext cx="2736304" cy="16934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3" descr="C:\Users\Альфа\Desktop\ф1\DSC087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89040"/>
            <a:ext cx="41967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26" name="Picture 2" descr="C:\Users\Альфа\Desktop\ПОСЛЕДНИИ РАБОТЫ\101MSDCF\DSC087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861048"/>
            <a:ext cx="3744416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6336704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Интеллектуальный тренажёр «</a:t>
            </a:r>
            <a:r>
              <a:rPr lang="ru-RU" sz="4000" b="1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Игровизор</a:t>
            </a: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ctr">
              <a:defRPr/>
            </a:pPr>
            <a:r>
              <a:rPr lang="ru-RU" sz="2000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</a:rPr>
              <a:t>- развивает мелкую моторику, точность движений, способствует развитию интеллектуальной культуры, умению учиться</a:t>
            </a:r>
            <a:endParaRPr lang="ru-RU" sz="2000" kern="10" spc="30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</a:endParaRPr>
          </a:p>
        </p:txBody>
      </p:sp>
      <p:pic>
        <p:nvPicPr>
          <p:cNvPr id="9" name="Picture 3" descr="C:\Users\Альфа\Desktop\ф1\DSC08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664148" cy="17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Picture 6" descr="C:\Users\Альфа\Desktop\ф1\DSC087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74412"/>
            <a:ext cx="4680198" cy="312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" name="Picture 2" descr="C:\Users\Альфа\Desktop\ПОСЛЕДНИИ РАБОТЫ\101MSDCF\DSC08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276872"/>
            <a:ext cx="2520280" cy="43182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0"/>
            <a:ext cx="6336704" cy="908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Кораблик</a:t>
            </a: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«Брызг - Брызг»</a:t>
            </a:r>
          </a:p>
          <a:p>
            <a:pPr algn="ctr">
              <a:defRPr/>
            </a:pPr>
            <a:r>
              <a:rPr lang="ru-RU" sz="2000" b="1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</a:rPr>
              <a:t> - с его помощью можно решать разнообразные </a:t>
            </a:r>
          </a:p>
          <a:p>
            <a:pPr algn="ctr">
              <a:defRPr/>
            </a:pPr>
            <a:r>
              <a:rPr lang="ru-RU" sz="2000" b="1" kern="10" spc="30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</a:rPr>
              <a:t>логико - математические задачи</a:t>
            </a:r>
            <a:endParaRPr lang="ru-RU" sz="2000" b="1" kern="10" spc="30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</a:endParaRPr>
          </a:p>
        </p:txBody>
      </p:sp>
      <p:pic>
        <p:nvPicPr>
          <p:cNvPr id="8" name="Picture 2" descr="C:\Users\Альфа\Desktop\ф1\DSC08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3" name="Picture 4" descr="C:\Users\Альфа\Desktop\Презинтация В гостях у Нептуна-копия\Новая папка\DSC08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373098"/>
            <a:ext cx="4536753" cy="308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0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332656"/>
            <a:ext cx="633670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268760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886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064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Результаты педагогической оценки</a:t>
            </a:r>
            <a:endParaRPr lang="ru-RU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844824"/>
            <a:ext cx="21602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ОКТЯБРЬ  2015 г. 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1844824"/>
            <a:ext cx="216024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990000"/>
                </a:solidFill>
              </a:rPr>
              <a:t>МАЙ  2015 г.</a:t>
            </a:r>
            <a:endParaRPr lang="ru-RU" sz="2000" b="1" dirty="0">
              <a:solidFill>
                <a:srgbClr val="990000"/>
              </a:solidFill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611560" y="3789040"/>
            <a:ext cx="864096" cy="864099"/>
            <a:chOff x="3707904" y="3950664"/>
            <a:chExt cx="2592288" cy="1606067"/>
          </a:xfrm>
        </p:grpSpPr>
        <p:sp>
          <p:nvSpPr>
            <p:cNvPr id="15" name="Овал 14"/>
            <p:cNvSpPr/>
            <p:nvPr/>
          </p:nvSpPr>
          <p:spPr>
            <a:xfrm>
              <a:off x="3707904" y="5155215"/>
              <a:ext cx="2592288" cy="401516"/>
            </a:xfrm>
            <a:prstGeom prst="ellipse">
              <a:avLst/>
            </a:prstGeom>
            <a:gradFill>
              <a:gsLst>
                <a:gs pos="0">
                  <a:srgbClr val="79FF4F"/>
                </a:gs>
                <a:gs pos="50000">
                  <a:srgbClr val="00C400"/>
                </a:gs>
                <a:gs pos="100000">
                  <a:srgbClr val="008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923928" y="4884792"/>
              <a:ext cx="2160240" cy="404257"/>
            </a:xfrm>
            <a:prstGeom prst="ellipse">
              <a:avLst/>
            </a:prstGeom>
            <a:gradFill>
              <a:gsLst>
                <a:gs pos="0">
                  <a:srgbClr val="33CC33"/>
                </a:gs>
                <a:gs pos="50000">
                  <a:srgbClr val="00CC00"/>
                </a:gs>
                <a:gs pos="100000">
                  <a:srgbClr val="008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139952" y="4486018"/>
              <a:ext cx="1728192" cy="401515"/>
            </a:xfrm>
            <a:prstGeom prst="ellipse">
              <a:avLst/>
            </a:prstGeom>
            <a:gradFill>
              <a:gsLst>
                <a:gs pos="0">
                  <a:srgbClr val="33CC33"/>
                </a:gs>
                <a:gs pos="50000">
                  <a:srgbClr val="00A800"/>
                </a:gs>
                <a:gs pos="100000">
                  <a:srgbClr val="008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4355976" y="4218341"/>
              <a:ext cx="1296144" cy="267677"/>
            </a:xfrm>
            <a:prstGeom prst="ellipse">
              <a:avLst/>
            </a:prstGeom>
            <a:gradFill>
              <a:gsLst>
                <a:gs pos="0">
                  <a:srgbClr val="33CC33"/>
                </a:gs>
                <a:gs pos="50000">
                  <a:srgbClr val="00B000"/>
                </a:gs>
                <a:gs pos="100000">
                  <a:srgbClr val="008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4572000" y="3950664"/>
              <a:ext cx="864096" cy="267677"/>
            </a:xfrm>
            <a:prstGeom prst="ellipse">
              <a:avLst/>
            </a:prstGeom>
            <a:gradFill>
              <a:gsLst>
                <a:gs pos="0">
                  <a:srgbClr val="33CC33"/>
                </a:gs>
                <a:gs pos="50000">
                  <a:srgbClr val="00A800"/>
                </a:gs>
                <a:gs pos="100000">
                  <a:srgbClr val="008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1" name="Группа 17"/>
          <p:cNvGrpSpPr/>
          <p:nvPr/>
        </p:nvGrpSpPr>
        <p:grpSpPr>
          <a:xfrm>
            <a:off x="1619672" y="2564904"/>
            <a:ext cx="864096" cy="2088232"/>
            <a:chOff x="5395592" y="2689998"/>
            <a:chExt cx="2632793" cy="2395186"/>
          </a:xfrm>
        </p:grpSpPr>
        <p:sp>
          <p:nvSpPr>
            <p:cNvPr id="22" name="Овал 21"/>
            <p:cNvSpPr/>
            <p:nvPr/>
          </p:nvSpPr>
          <p:spPr>
            <a:xfrm>
              <a:off x="5395592" y="4509120"/>
              <a:ext cx="2632793" cy="576064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99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5571111" y="4077073"/>
              <a:ext cx="2281754" cy="576064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5746631" y="3717032"/>
              <a:ext cx="1921716" cy="504055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22151" y="3284984"/>
              <a:ext cx="1602179" cy="504055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097671" y="3020367"/>
              <a:ext cx="1210633" cy="336623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273190" y="2689998"/>
              <a:ext cx="877598" cy="229823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2771800" y="3284984"/>
            <a:ext cx="792088" cy="1368153"/>
            <a:chOff x="5357660" y="3180097"/>
            <a:chExt cx="2298480" cy="2193119"/>
          </a:xfrm>
        </p:grpSpPr>
        <p:grpSp>
          <p:nvGrpSpPr>
            <p:cNvPr id="29" name="Группа 17"/>
            <p:cNvGrpSpPr/>
            <p:nvPr/>
          </p:nvGrpSpPr>
          <p:grpSpPr>
            <a:xfrm>
              <a:off x="5357660" y="3388964"/>
              <a:ext cx="2298480" cy="1984252"/>
              <a:chOff x="5573684" y="3100932"/>
              <a:chExt cx="2298480" cy="1984252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5573684" y="4509121"/>
                <a:ext cx="2298480" cy="576063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rgbClr val="FF3F3F"/>
                  </a:gs>
                  <a:gs pos="100000">
                    <a:srgbClr val="D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5750493" y="4077072"/>
                <a:ext cx="1944867" cy="576063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rgbClr val="FF3F3F"/>
                  </a:gs>
                  <a:gs pos="100000">
                    <a:srgbClr val="D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5927296" y="3717033"/>
                <a:ext cx="1591255" cy="50405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rgbClr val="FF3F3F"/>
                  </a:gs>
                  <a:gs pos="100000">
                    <a:srgbClr val="D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6104102" y="3414235"/>
                <a:ext cx="1237643" cy="37480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rgbClr val="FF3F3F"/>
                  </a:gs>
                  <a:gs pos="100000">
                    <a:srgbClr val="D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6280911" y="3100932"/>
                <a:ext cx="884031" cy="313303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rgbClr val="FF3F3F"/>
                  </a:gs>
                  <a:gs pos="100000">
                    <a:srgbClr val="D00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6241693" y="3180097"/>
              <a:ext cx="530418" cy="208868"/>
            </a:xfrm>
            <a:prstGeom prst="ellipse">
              <a:avLst/>
            </a:pr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rgbClr val="FF3F3F"/>
                </a:gs>
                <a:gs pos="100000">
                  <a:srgbClr val="D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683568" y="4653136"/>
            <a:ext cx="720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8000"/>
                </a:solidFill>
              </a:rPr>
              <a:t>10 %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4653136"/>
            <a:ext cx="936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0099"/>
                </a:solidFill>
              </a:rPr>
              <a:t>55 %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699792" y="4653136"/>
            <a:ext cx="100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35 %</a:t>
            </a:r>
            <a:endParaRPr lang="ru-RU" dirty="0"/>
          </a:p>
        </p:txBody>
      </p:sp>
      <p:grpSp>
        <p:nvGrpSpPr>
          <p:cNvPr id="39" name="Группа 38"/>
          <p:cNvGrpSpPr/>
          <p:nvPr/>
        </p:nvGrpSpPr>
        <p:grpSpPr>
          <a:xfrm>
            <a:off x="5436096" y="2708920"/>
            <a:ext cx="1008112" cy="2004406"/>
            <a:chOff x="5004048" y="2561475"/>
            <a:chExt cx="3024336" cy="2387131"/>
          </a:xfrm>
        </p:grpSpPr>
        <p:grpSp>
          <p:nvGrpSpPr>
            <p:cNvPr id="40" name="Группа 17"/>
            <p:cNvGrpSpPr/>
            <p:nvPr/>
          </p:nvGrpSpPr>
          <p:grpSpPr>
            <a:xfrm>
              <a:off x="5004048" y="2708920"/>
              <a:ext cx="3024336" cy="2239686"/>
              <a:chOff x="5220072" y="2420888"/>
              <a:chExt cx="3024336" cy="2239686"/>
            </a:xfrm>
          </p:grpSpPr>
          <p:sp>
            <p:nvSpPr>
              <p:cNvPr id="42" name="Овал 41"/>
              <p:cNvSpPr/>
              <p:nvPr/>
            </p:nvSpPr>
            <p:spPr>
              <a:xfrm>
                <a:off x="5220072" y="4084510"/>
                <a:ext cx="3024336" cy="576064"/>
              </a:xfrm>
              <a:prstGeom prst="ellipse">
                <a:avLst/>
              </a:prstGeom>
              <a:gradFill>
                <a:gsLst>
                  <a:gs pos="0">
                    <a:srgbClr val="79FF4F"/>
                  </a:gs>
                  <a:gs pos="50000">
                    <a:srgbClr val="00C400"/>
                  </a:gs>
                  <a:gs pos="100000">
                    <a:srgbClr val="008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5436096" y="3645561"/>
                <a:ext cx="2448270" cy="575527"/>
              </a:xfrm>
              <a:prstGeom prst="ellipse">
                <a:avLst/>
              </a:prstGeom>
              <a:gradFill>
                <a:gsLst>
                  <a:gs pos="0">
                    <a:srgbClr val="33CC33"/>
                  </a:gs>
                  <a:gs pos="50000">
                    <a:srgbClr val="00CC00"/>
                  </a:gs>
                  <a:gs pos="100000">
                    <a:srgbClr val="008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Овал 43"/>
              <p:cNvSpPr/>
              <p:nvPr/>
            </p:nvSpPr>
            <p:spPr>
              <a:xfrm>
                <a:off x="5724128" y="3284984"/>
                <a:ext cx="1800200" cy="504056"/>
              </a:xfrm>
              <a:prstGeom prst="ellipse">
                <a:avLst/>
              </a:prstGeom>
              <a:gradFill>
                <a:gsLst>
                  <a:gs pos="0">
                    <a:srgbClr val="33CC33"/>
                  </a:gs>
                  <a:gs pos="50000">
                    <a:srgbClr val="00A800"/>
                  </a:gs>
                  <a:gs pos="100000">
                    <a:srgbClr val="008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5" name="Овал 44"/>
              <p:cNvSpPr/>
              <p:nvPr/>
            </p:nvSpPr>
            <p:spPr>
              <a:xfrm>
                <a:off x="5940152" y="2924944"/>
                <a:ext cx="1368152" cy="432048"/>
              </a:xfrm>
              <a:prstGeom prst="ellipse">
                <a:avLst/>
              </a:prstGeom>
              <a:gradFill>
                <a:gsLst>
                  <a:gs pos="0">
                    <a:srgbClr val="33CC33"/>
                  </a:gs>
                  <a:gs pos="50000">
                    <a:srgbClr val="00B000"/>
                  </a:gs>
                  <a:gs pos="100000">
                    <a:srgbClr val="008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6084168" y="2636912"/>
                <a:ext cx="1080120" cy="360040"/>
              </a:xfrm>
              <a:prstGeom prst="ellipse">
                <a:avLst/>
              </a:prstGeom>
              <a:gradFill>
                <a:gsLst>
                  <a:gs pos="0">
                    <a:srgbClr val="33CC33"/>
                  </a:gs>
                  <a:gs pos="50000">
                    <a:srgbClr val="00A800"/>
                  </a:gs>
                  <a:gs pos="100000">
                    <a:srgbClr val="008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6228184" y="2420888"/>
                <a:ext cx="792088" cy="288032"/>
              </a:xfrm>
              <a:prstGeom prst="ellipse">
                <a:avLst/>
              </a:prstGeom>
              <a:gradFill>
                <a:gsLst>
                  <a:gs pos="0">
                    <a:srgbClr val="33CC33"/>
                  </a:gs>
                  <a:gs pos="50000">
                    <a:srgbClr val="00A400"/>
                  </a:gs>
                  <a:gs pos="100000">
                    <a:srgbClr val="008000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1" name="Овал 40"/>
            <p:cNvSpPr/>
            <p:nvPr/>
          </p:nvSpPr>
          <p:spPr>
            <a:xfrm>
              <a:off x="6084168" y="2561475"/>
              <a:ext cx="648072" cy="219453"/>
            </a:xfrm>
            <a:prstGeom prst="ellipse">
              <a:avLst/>
            </a:prstGeom>
            <a:gradFill>
              <a:gsLst>
                <a:gs pos="0">
                  <a:srgbClr val="33CC33"/>
                </a:gs>
                <a:gs pos="50000">
                  <a:srgbClr val="009E00"/>
                </a:gs>
                <a:gs pos="100000">
                  <a:srgbClr val="008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17"/>
          <p:cNvGrpSpPr/>
          <p:nvPr/>
        </p:nvGrpSpPr>
        <p:grpSpPr>
          <a:xfrm>
            <a:off x="6660232" y="3314321"/>
            <a:ext cx="864096" cy="1410823"/>
            <a:chOff x="5220072" y="2689997"/>
            <a:chExt cx="2632793" cy="2395186"/>
          </a:xfrm>
        </p:grpSpPr>
        <p:sp>
          <p:nvSpPr>
            <p:cNvPr id="51" name="Овал 50"/>
            <p:cNvSpPr/>
            <p:nvPr/>
          </p:nvSpPr>
          <p:spPr>
            <a:xfrm>
              <a:off x="5220072" y="4509119"/>
              <a:ext cx="2632793" cy="576064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99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5364087" y="4077071"/>
              <a:ext cx="2313258" cy="576064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5580113" y="3717032"/>
              <a:ext cx="1921713" cy="504056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5724128" y="3284984"/>
              <a:ext cx="1602179" cy="504056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5940151" y="3002411"/>
              <a:ext cx="1210636" cy="354578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6084168" y="2689997"/>
              <a:ext cx="891099" cy="306955"/>
            </a:xfrm>
            <a:prstGeom prst="ellipse">
              <a:avLst/>
            </a:prstGeom>
            <a:gradFill>
              <a:gsLst>
                <a:gs pos="0">
                  <a:srgbClr val="00FFFF"/>
                </a:gs>
                <a:gs pos="50000">
                  <a:srgbClr val="0066FF"/>
                </a:gs>
                <a:gs pos="100000">
                  <a:srgbClr val="00009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Овал 60"/>
          <p:cNvSpPr/>
          <p:nvPr/>
        </p:nvSpPr>
        <p:spPr>
          <a:xfrm>
            <a:off x="7812360" y="4526545"/>
            <a:ext cx="576064" cy="198599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F3F3F"/>
              </a:gs>
              <a:gs pos="100000">
                <a:srgbClr val="D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5364088" y="472514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54 %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660232" y="4690304"/>
            <a:ext cx="648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46 </a:t>
            </a:r>
            <a:r>
              <a:rPr lang="ru-RU" b="1" dirty="0" smtClean="0">
                <a:solidFill>
                  <a:srgbClr val="000099"/>
                </a:solidFill>
              </a:rPr>
              <a:t>%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7740352" y="4725144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FF0000"/>
                </a:solidFill>
              </a:rPr>
              <a:t>0</a:t>
            </a:r>
            <a:r>
              <a:rPr lang="ru-RU" b="1" dirty="0" smtClean="0">
                <a:solidFill>
                  <a:srgbClr val="FF0000"/>
                </a:solidFill>
              </a:rPr>
              <a:t>%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9" name="Овал 68"/>
          <p:cNvSpPr/>
          <p:nvPr/>
        </p:nvSpPr>
        <p:spPr>
          <a:xfrm>
            <a:off x="1331640" y="5373216"/>
            <a:ext cx="432048" cy="216024"/>
          </a:xfrm>
          <a:prstGeom prst="ellipse">
            <a:avLst/>
          </a:prstGeom>
          <a:gradFill>
            <a:gsLst>
              <a:gs pos="0">
                <a:srgbClr val="33CC33"/>
              </a:gs>
              <a:gs pos="50000">
                <a:srgbClr val="009E00"/>
              </a:gs>
              <a:gs pos="100000">
                <a:srgbClr val="008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1907704" y="530120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8000"/>
                </a:solidFill>
              </a:rPr>
              <a:t>ВЫСОКИЙ УРОВЕНЬ</a:t>
            </a:r>
            <a:endParaRPr lang="ru-RU" dirty="0"/>
          </a:p>
        </p:txBody>
      </p:sp>
      <p:sp>
        <p:nvSpPr>
          <p:cNvPr id="71" name="Овал 70"/>
          <p:cNvSpPr/>
          <p:nvPr/>
        </p:nvSpPr>
        <p:spPr>
          <a:xfrm>
            <a:off x="1763688" y="5805264"/>
            <a:ext cx="432048" cy="216024"/>
          </a:xfrm>
          <a:prstGeom prst="ellipse">
            <a:avLst/>
          </a:prstGeom>
          <a:gradFill>
            <a:gsLst>
              <a:gs pos="0">
                <a:srgbClr val="00FFFF"/>
              </a:gs>
              <a:gs pos="50000">
                <a:srgbClr val="0066FF"/>
              </a:gs>
              <a:gs pos="100000">
                <a:srgbClr val="0000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411761" y="5733256"/>
            <a:ext cx="3219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СРЕДНИЙ УРОВЕНЬ</a:t>
            </a:r>
            <a:endParaRPr lang="ru-RU" dirty="0"/>
          </a:p>
        </p:txBody>
      </p:sp>
      <p:sp>
        <p:nvSpPr>
          <p:cNvPr id="73" name="Овал 72"/>
          <p:cNvSpPr/>
          <p:nvPr/>
        </p:nvSpPr>
        <p:spPr>
          <a:xfrm>
            <a:off x="2267744" y="6237312"/>
            <a:ext cx="432048" cy="216024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rgbClr val="FF3F3F"/>
              </a:gs>
              <a:gs pos="100000">
                <a:srgbClr val="D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2843809" y="6165304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НИЗКИЙ УРОВЕНЬ</a:t>
            </a:r>
            <a:endParaRPr lang="ru-RU" dirty="0"/>
          </a:p>
        </p:txBody>
      </p:sp>
      <p:sp>
        <p:nvSpPr>
          <p:cNvPr id="75" name="Овал 74"/>
          <p:cNvSpPr/>
          <p:nvPr/>
        </p:nvSpPr>
        <p:spPr>
          <a:xfrm>
            <a:off x="1907704" y="2708920"/>
            <a:ext cx="288032" cy="216024"/>
          </a:xfrm>
          <a:prstGeom prst="ellipse">
            <a:avLst/>
          </a:prstGeom>
          <a:gradFill>
            <a:gsLst>
              <a:gs pos="0">
                <a:srgbClr val="00FFFF"/>
              </a:gs>
              <a:gs pos="50000">
                <a:srgbClr val="0066FF"/>
              </a:gs>
              <a:gs pos="100000">
                <a:srgbClr val="00009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0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332656"/>
            <a:ext cx="633670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260648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11" name="Облако 10"/>
          <p:cNvSpPr/>
          <p:nvPr/>
        </p:nvSpPr>
        <p:spPr>
          <a:xfrm rot="21020339">
            <a:off x="1190013" y="231720"/>
            <a:ext cx="7121882" cy="4062978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dist="38100" dir="2760000" sx="83000" sy="83000" algn="bl" rotWithShape="0">
              <a:srgbClr val="FFFF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21010844">
            <a:off x="1912780" y="833086"/>
            <a:ext cx="5286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Игры В. Воскобовича – это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с нарушением зрения. </a:t>
            </a:r>
            <a:endParaRPr lang="ru-RU" sz="2400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1027" name="Picture 3" descr="C:\Users\Альфа\Desktop\101MSDCF\DSC096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376264" cy="28010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8" name="Picture 4" descr="C:\Users\Альфа\Desktop\101MSDCF\DSC096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59" y="3789040"/>
            <a:ext cx="3131841" cy="2880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0" y="0"/>
            <a:ext cx="9252520" cy="687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WordArt 4"/>
          <p:cNvSpPr>
            <a:spLocks noChangeArrowheads="1" noChangeShapeType="1" noTextEdit="1"/>
          </p:cNvSpPr>
          <p:nvPr/>
        </p:nvSpPr>
        <p:spPr bwMode="auto">
          <a:xfrm>
            <a:off x="1547664" y="332656"/>
            <a:ext cx="633670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06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 </a:t>
            </a:r>
            <a:endParaRPr lang="ru-RU" sz="206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32656"/>
            <a:ext cx="4589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02834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fs00.infourok.ru/images/doc/267/272028/img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396536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0907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827584" y="1052736"/>
            <a:ext cx="7128792" cy="4176464"/>
          </a:xfrm>
          <a:prstGeom prst="flowChartPunchedTape">
            <a:avLst/>
          </a:prstGeom>
          <a:ln w="12700">
            <a:solidFill>
              <a:srgbClr val="00009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20928358">
            <a:off x="550282" y="1937435"/>
            <a:ext cx="74877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Главная цель: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построение педагогического процесса, способствующего  развитию познавательных интересов посредством развивающих игр</a:t>
            </a:r>
          </a:p>
        </p:txBody>
      </p:sp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648071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3635896" y="5589240"/>
            <a:ext cx="51125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404664"/>
            <a:ext cx="3426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Задачи:  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941168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54013" algn="just"/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5013176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447675" algn="just"/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4725144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2400" dirty="0" smtClean="0"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14908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tabLst>
                <a:tab pos="187325" algn="l"/>
                <a:tab pos="541338" algn="l"/>
                <a:tab pos="709613" algn="l"/>
              </a:tabLst>
            </a:pPr>
            <a:r>
              <a:rPr lang="ru-RU" sz="2000" dirty="0" smtClean="0"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3568" y="1268760"/>
            <a:ext cx="7920880" cy="936104"/>
          </a:xfrm>
          <a:prstGeom prst="flowChartAlternateProcess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познавательный интерес, желание и потребность узнавать  новое посредством использования развивающих игр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83568" y="2564904"/>
            <a:ext cx="7920880" cy="1008112"/>
          </a:xfrm>
          <a:prstGeom prst="flowChartAlternateProcess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36575" indent="-536575"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воображение, креативность мышления </a:t>
            </a:r>
          </a:p>
          <a:p>
            <a:pPr marL="536575" indent="-536575" algn="ctr"/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(умение гибко, оригинально мыслить)</a:t>
            </a:r>
            <a:endParaRPr lang="ru-RU" sz="2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683568" y="4077072"/>
            <a:ext cx="7920880" cy="1224136"/>
          </a:xfrm>
          <a:prstGeom prst="flowChartAlternateProcess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r>
              <a:rPr lang="ru-RU"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Способствовать развитию сенсорной сферы, тонкой моторики рук, пространственного мышления, умения сравнивать, анализировать, сопоставлять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6539">
            <a:off x="-13809" y="2379503"/>
            <a:ext cx="1374489" cy="129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125963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316944" cy="15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07904" y="404664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Тьюторский семинар  в  Санкт - Петербурге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766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льфа\Desktop\2016-01-24 семинар\семинар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3672408" cy="26642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027" name="Picture 3" descr="C:\Users\Альфа\Desktop\2016-01-24 семинар\сертификат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708920"/>
            <a:ext cx="2462830" cy="3528392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028" name="Picture 4" descr="C:\Users\Альфа\Desktop\2016-01-24 семинар\тьютор 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6762" y="2636912"/>
            <a:ext cx="2399818" cy="367240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766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26875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endParaRPr lang="ru-RU" sz="28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3140968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Три основных  принципа :</a:t>
            </a:r>
            <a:endParaRPr lang="ru-RU" sz="36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764704"/>
            <a:ext cx="83592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7325" algn="ctr">
              <a:defRPr/>
            </a:pPr>
            <a:r>
              <a:rPr lang="ru-RU" sz="32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Игровые  педагогические технологии  -  </a:t>
            </a:r>
            <a:r>
              <a:rPr lang="ru-RU" sz="3200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latin typeface="Monotype Corsiva" pitchFamily="66" charset="0"/>
              </a:rPr>
              <a:t>это различные педагогические  игры , которые имеют  чётко  поставленную  цель обучения  и соответствующий  ей  результат</a:t>
            </a:r>
            <a:endParaRPr lang="ru-RU" sz="3200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827584" y="3933056"/>
            <a:ext cx="648072" cy="2880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827584" y="4437112"/>
            <a:ext cx="648072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827584" y="4869160"/>
            <a:ext cx="648072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3861048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latin typeface="Monotype Corsiva" pitchFamily="66" charset="0"/>
              </a:rPr>
              <a:t>ИНТЕРЕС</a:t>
            </a:r>
            <a:endParaRPr lang="ru-RU" sz="2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429309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latin typeface="Monotype Corsiva" pitchFamily="66" charset="0"/>
              </a:rPr>
              <a:t>ПОЗНАНИЕ</a:t>
            </a:r>
            <a:endParaRPr lang="ru-RU" sz="2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479715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latin typeface="Monotype Corsiva" pitchFamily="66" charset="0"/>
              </a:rPr>
              <a:t>ТВОРЧЕСТВО</a:t>
            </a:r>
            <a:endParaRPr lang="ru-RU" sz="2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1.imgbb.ru/user/154/1540877/201505/831be3438b6d38e330e0feb288b72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08920"/>
            <a:ext cx="1248139" cy="936104"/>
          </a:xfrm>
          <a:prstGeom prst="rect">
            <a:avLst/>
          </a:prstGeom>
          <a:noFill/>
        </p:spPr>
      </p:pic>
      <p:sp>
        <p:nvSpPr>
          <p:cNvPr id="55" name="Скругленный прямоугольник 54"/>
          <p:cNvSpPr/>
          <p:nvPr/>
        </p:nvSpPr>
        <p:spPr>
          <a:xfrm>
            <a:off x="827584" y="5589240"/>
            <a:ext cx="2052736" cy="792088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766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126875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endParaRPr lang="ru-RU" sz="28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3861048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4293096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7664" y="479715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latin typeface="Monotype Corsiva" pitchFamily="66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907704" y="548680"/>
            <a:ext cx="5240076" cy="5292692"/>
            <a:chOff x="1537440" y="658041"/>
            <a:chExt cx="5509460" cy="5507262"/>
          </a:xfrm>
        </p:grpSpPr>
        <p:grpSp>
          <p:nvGrpSpPr>
            <p:cNvPr id="25" name="Group 3"/>
            <p:cNvGrpSpPr>
              <a:grpSpLocks/>
            </p:cNvGrpSpPr>
            <p:nvPr/>
          </p:nvGrpSpPr>
          <p:grpSpPr bwMode="auto">
            <a:xfrm>
              <a:off x="1537440" y="658041"/>
              <a:ext cx="5509460" cy="5507262"/>
              <a:chOff x="1600" y="1168"/>
              <a:chExt cx="2358" cy="2359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gray">
              <a:xfrm rot="-3626814">
                <a:off x="2875" y="1599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0000FF"/>
              </a:solidFill>
              <a:ln w="254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AutoShape 5"/>
              <p:cNvSpPr>
                <a:spLocks noChangeArrowheads="1"/>
              </p:cNvSpPr>
              <p:nvPr/>
            </p:nvSpPr>
            <p:spPr bwMode="gray">
              <a:xfrm rot="3465783">
                <a:off x="2907" y="2928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0000FF"/>
              </a:solidFill>
              <a:ln w="254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6"/>
              <p:cNvSpPr>
                <a:spLocks noChangeArrowheads="1"/>
              </p:cNvSpPr>
              <p:nvPr/>
            </p:nvSpPr>
            <p:spPr bwMode="gray">
              <a:xfrm rot="-7230978">
                <a:off x="2139" y="1613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0000FF"/>
              </a:solidFill>
              <a:ln w="254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7"/>
              <p:cNvSpPr>
                <a:spLocks noChangeArrowheads="1"/>
              </p:cNvSpPr>
              <p:nvPr/>
            </p:nvSpPr>
            <p:spPr bwMode="gray">
              <a:xfrm rot="7535209">
                <a:off x="2115" y="2907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0000FF"/>
              </a:solidFill>
              <a:ln w="254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8"/>
              <p:cNvSpPr>
                <a:spLocks noChangeArrowheads="1"/>
              </p:cNvSpPr>
              <p:nvPr/>
            </p:nvSpPr>
            <p:spPr bwMode="gray">
              <a:xfrm>
                <a:off x="3272" y="2275"/>
                <a:ext cx="499" cy="182"/>
              </a:xfrm>
              <a:prstGeom prst="rightArrow">
                <a:avLst>
                  <a:gd name="adj1" fmla="val 35167"/>
                  <a:gd name="adj2" fmla="val 111029"/>
                </a:avLst>
              </a:prstGeom>
              <a:solidFill>
                <a:srgbClr val="0000FF"/>
              </a:solidFill>
              <a:ln w="254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" name="AutoShape 9"/>
              <p:cNvSpPr>
                <a:spLocks noChangeArrowheads="1"/>
              </p:cNvSpPr>
              <p:nvPr/>
            </p:nvSpPr>
            <p:spPr bwMode="gray">
              <a:xfrm rot="10800000">
                <a:off x="1754" y="2271"/>
                <a:ext cx="544" cy="182"/>
              </a:xfrm>
              <a:prstGeom prst="rightArrow">
                <a:avLst>
                  <a:gd name="adj1" fmla="val 35167"/>
                  <a:gd name="adj2" fmla="val 121041"/>
                </a:avLst>
              </a:prstGeom>
              <a:solidFill>
                <a:srgbClr val="0000FF"/>
              </a:solidFill>
              <a:ln w="25400" algn="ctr">
                <a:solidFill>
                  <a:srgbClr val="00206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600" y="1168"/>
                <a:ext cx="2358" cy="2359"/>
              </a:xfrm>
              <a:prstGeom prst="ellipse">
                <a:avLst/>
              </a:prstGeom>
              <a:noFill/>
              <a:ln w="825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4" name="Oval 18"/>
              <p:cNvSpPr>
                <a:spLocks noChangeArrowheads="1"/>
              </p:cNvSpPr>
              <p:nvPr/>
            </p:nvSpPr>
            <p:spPr bwMode="gray">
              <a:xfrm>
                <a:off x="2078" y="1249"/>
                <a:ext cx="192" cy="192"/>
              </a:xfrm>
              <a:prstGeom prst="ellipse">
                <a:avLst/>
              </a:prstGeom>
              <a:gradFill rotWithShape="1">
                <a:gsLst>
                  <a:gs pos="0">
                    <a:srgbClr val="D78F8D"/>
                  </a:gs>
                  <a:gs pos="100000">
                    <a:srgbClr val="A43D3A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23"/>
              <p:cNvSpPr>
                <a:spLocks noChangeArrowheads="1"/>
              </p:cNvSpPr>
              <p:nvPr/>
            </p:nvSpPr>
            <p:spPr bwMode="gray">
              <a:xfrm>
                <a:off x="2233" y="1817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24"/>
              <p:cNvSpPr>
                <a:spLocks noChangeArrowheads="1"/>
              </p:cNvSpPr>
              <p:nvPr/>
            </p:nvSpPr>
            <p:spPr bwMode="gray">
              <a:xfrm>
                <a:off x="2239" y="1824"/>
                <a:ext cx="1073" cy="106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25"/>
              <p:cNvSpPr>
                <a:spLocks noChangeArrowheads="1"/>
              </p:cNvSpPr>
              <p:nvPr/>
            </p:nvSpPr>
            <p:spPr bwMode="gray">
              <a:xfrm>
                <a:off x="2301" y="1892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26"/>
              <p:cNvSpPr>
                <a:spLocks noChangeArrowheads="1"/>
              </p:cNvSpPr>
              <p:nvPr/>
            </p:nvSpPr>
            <p:spPr bwMode="gray">
              <a:xfrm>
                <a:off x="2304" y="1892"/>
                <a:ext cx="933" cy="92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96471"/>
                      <a:invGamma/>
                    </a:schemeClr>
                  </a:gs>
                  <a:gs pos="5000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96471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Oval 27"/>
              <p:cNvSpPr>
                <a:spLocks noChangeArrowheads="1"/>
              </p:cNvSpPr>
              <p:nvPr/>
            </p:nvSpPr>
            <p:spPr bwMode="gray">
              <a:xfrm>
                <a:off x="2350" y="1933"/>
                <a:ext cx="840" cy="832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40" name="Group 28"/>
              <p:cNvGrpSpPr>
                <a:grpSpLocks/>
              </p:cNvGrpSpPr>
              <p:nvPr/>
            </p:nvGrpSpPr>
            <p:grpSpPr bwMode="auto">
              <a:xfrm>
                <a:off x="2363" y="1946"/>
                <a:ext cx="813" cy="806"/>
                <a:chOff x="4166" y="1706"/>
                <a:chExt cx="1252" cy="1252"/>
              </a:xfrm>
            </p:grpSpPr>
            <p:sp>
              <p:nvSpPr>
                <p:cNvPr id="42" name="Oval 2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3" name="Oval 3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31"/>
                <p:cNvSpPr>
                  <a:spLocks noChangeArrowheads="1"/>
                </p:cNvSpPr>
                <p:nvPr/>
              </p:nvSpPr>
              <p:spPr bwMode="gray">
                <a:xfrm>
                  <a:off x="4222" y="1720"/>
                  <a:ext cx="1162" cy="11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45" name="Oval 32"/>
                <p:cNvSpPr>
                  <a:spLocks noChangeArrowheads="1"/>
                </p:cNvSpPr>
                <p:nvPr/>
              </p:nvSpPr>
              <p:spPr bwMode="gray">
                <a:xfrm>
                  <a:off x="4288" y="1794"/>
                  <a:ext cx="1033" cy="92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1" name="Text Box 33"/>
              <p:cNvSpPr txBox="1">
                <a:spLocks noChangeArrowheads="1"/>
              </p:cNvSpPr>
              <p:nvPr/>
            </p:nvSpPr>
            <p:spPr bwMode="gray">
              <a:xfrm rot="16837524">
                <a:off x="2465" y="2125"/>
                <a:ext cx="613" cy="5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Circl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ru-RU" sz="1600" b="1" dirty="0" smtClean="0">
                    <a:solidFill>
                      <a:srgbClr val="C00000"/>
                    </a:solidFill>
                    <a:latin typeface="Arial Black" pitchFamily="34" charset="0"/>
                  </a:rPr>
                  <a:t>ИГРОВАЯ  ТЕХНОЛОГИЯ</a:t>
                </a:r>
                <a:endParaRPr lang="en-US" sz="1600" b="1" dirty="0">
                  <a:solidFill>
                    <a:srgbClr val="C00000"/>
                  </a:solidFill>
                  <a:latin typeface="Arial Black" pitchFamily="34" charset="0"/>
                </a:endParaRPr>
              </a:p>
            </p:txBody>
          </p:sp>
        </p:grpSp>
        <p:pic>
          <p:nvPicPr>
            <p:cNvPr id="26" name="Picture 3" descr="C:\Users\Ира\Desktop\1340640626_sailor-ship.jpg"/>
            <p:cNvPicPr>
              <a:picLocks noChangeAspect="1" noChangeArrowheads="1"/>
            </p:cNvPicPr>
            <p:nvPr/>
          </p:nvPicPr>
          <p:blipFill>
            <a:blip r:embed="rId5" cstate="print"/>
            <a:srcRect l="19470" t="4641" r="25285" b="4641"/>
            <a:stretch>
              <a:fillRect/>
            </a:stretch>
          </p:blipFill>
          <p:spPr bwMode="auto">
            <a:xfrm>
              <a:off x="3657315" y="2905859"/>
              <a:ext cx="1232136" cy="116728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6" name="Скругленный прямоугольник 45"/>
          <p:cNvSpPr/>
          <p:nvPr/>
        </p:nvSpPr>
        <p:spPr>
          <a:xfrm>
            <a:off x="971600" y="404664"/>
            <a:ext cx="1800200" cy="576064"/>
          </a:xfrm>
          <a:prstGeom prst="roundRect">
            <a:avLst/>
          </a:prstGeom>
          <a:ln w="3492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algn="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ВНИМАНИЕ</a:t>
            </a:r>
            <a:endParaRPr lang="en-US" sz="2000" b="1" dirty="0" smtClean="0">
              <a:solidFill>
                <a:srgbClr val="C00000"/>
              </a:solidFill>
              <a:latin typeface="Arial" charset="0"/>
            </a:endParaRPr>
          </a:p>
          <a:p>
            <a:pPr algn="r" eaLnBrk="0" hangingPunct="0"/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47" name="Oval 18"/>
          <p:cNvSpPr>
            <a:spLocks noChangeArrowheads="1"/>
          </p:cNvSpPr>
          <p:nvPr/>
        </p:nvSpPr>
        <p:spPr bwMode="gray">
          <a:xfrm>
            <a:off x="1691680" y="3068960"/>
            <a:ext cx="448607" cy="448238"/>
          </a:xfrm>
          <a:prstGeom prst="ellipse">
            <a:avLst/>
          </a:prstGeom>
          <a:gradFill rotWithShape="1">
            <a:gsLst>
              <a:gs pos="0">
                <a:srgbClr val="D78F8D"/>
              </a:gs>
              <a:gs pos="100000">
                <a:srgbClr val="A43D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gray">
          <a:xfrm>
            <a:off x="2843808" y="5157192"/>
            <a:ext cx="448607" cy="448238"/>
          </a:xfrm>
          <a:prstGeom prst="ellipse">
            <a:avLst/>
          </a:prstGeom>
          <a:gradFill rotWithShape="1">
            <a:gsLst>
              <a:gs pos="0">
                <a:srgbClr val="D78F8D"/>
              </a:gs>
              <a:gs pos="100000">
                <a:srgbClr val="A43D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9" name="Oval 18"/>
          <p:cNvSpPr>
            <a:spLocks noChangeArrowheads="1"/>
          </p:cNvSpPr>
          <p:nvPr/>
        </p:nvSpPr>
        <p:spPr bwMode="gray">
          <a:xfrm>
            <a:off x="5652120" y="5301208"/>
            <a:ext cx="448607" cy="448238"/>
          </a:xfrm>
          <a:prstGeom prst="ellipse">
            <a:avLst/>
          </a:prstGeom>
          <a:gradFill rotWithShape="1">
            <a:gsLst>
              <a:gs pos="0">
                <a:srgbClr val="D78F8D"/>
              </a:gs>
              <a:gs pos="100000">
                <a:srgbClr val="A43D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gray">
          <a:xfrm>
            <a:off x="6948264" y="3068960"/>
            <a:ext cx="448607" cy="448238"/>
          </a:xfrm>
          <a:prstGeom prst="ellipse">
            <a:avLst/>
          </a:prstGeom>
          <a:gradFill rotWithShape="1">
            <a:gsLst>
              <a:gs pos="0">
                <a:srgbClr val="D78F8D"/>
              </a:gs>
              <a:gs pos="100000">
                <a:srgbClr val="A43D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" name="Oval 18"/>
          <p:cNvSpPr>
            <a:spLocks noChangeArrowheads="1"/>
          </p:cNvSpPr>
          <p:nvPr/>
        </p:nvSpPr>
        <p:spPr bwMode="gray">
          <a:xfrm>
            <a:off x="5508104" y="692696"/>
            <a:ext cx="448607" cy="448238"/>
          </a:xfrm>
          <a:prstGeom prst="ellipse">
            <a:avLst/>
          </a:prstGeom>
          <a:gradFill rotWithShape="1">
            <a:gsLst>
              <a:gs pos="0">
                <a:srgbClr val="D78F8D"/>
              </a:gs>
              <a:gs pos="100000">
                <a:srgbClr val="A43D3A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251520" y="2996952"/>
            <a:ext cx="1368152" cy="57606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ПАМЯТЬ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55576" y="5661248"/>
            <a:ext cx="223224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2060"/>
                </a:solidFill>
                <a:latin typeface="Arial" charset="0"/>
              </a:rPr>
              <a:t>ТВОРЧЕСКИЙ </a:t>
            </a:r>
          </a:p>
          <a:p>
            <a:pPr algn="ctr" eaLnBrk="0" hangingPunct="0"/>
            <a:r>
              <a:rPr lang="ru-RU" sz="2200" b="1" dirty="0" smtClean="0">
                <a:solidFill>
                  <a:srgbClr val="002060"/>
                </a:solidFill>
                <a:latin typeface="Arial" charset="0"/>
              </a:rPr>
              <a:t>ПОТЕНЦИАЛ</a:t>
            </a:r>
            <a:endParaRPr lang="en-US" sz="22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71600" y="5661248"/>
            <a:ext cx="2088232" cy="7200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ПРИНЯТИЕ </a:t>
            </a: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РЕШЕНИЯ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12160" y="5733256"/>
            <a:ext cx="1944216" cy="720080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МЫШЛЕНИЕ</a:t>
            </a:r>
            <a:endParaRPr lang="en-US" sz="2000" b="1" dirty="0" smtClean="0">
              <a:solidFill>
                <a:srgbClr val="C00000"/>
              </a:solidFill>
              <a:latin typeface="Arial" charset="0"/>
            </a:endParaRPr>
          </a:p>
          <a:p>
            <a:pPr algn="ctr" eaLnBrk="0" hangingPunct="0"/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7524328" y="2996952"/>
            <a:ext cx="1368152" cy="57606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endParaRPr lang="ru-RU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РЕЧЬ</a:t>
            </a:r>
            <a:endParaRPr lang="en-US" sz="2000" b="1" dirty="0" smtClean="0">
              <a:solidFill>
                <a:srgbClr val="C00000"/>
              </a:solidFill>
              <a:latin typeface="Arial" charset="0"/>
            </a:endParaRPr>
          </a:p>
          <a:p>
            <a:pPr eaLnBrk="0" hangingPunct="0"/>
            <a:endParaRPr lang="en-US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6087452" y="332656"/>
            <a:ext cx="2363489" cy="576064"/>
          </a:xfrm>
          <a:prstGeom prst="roundRect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ВООБРАЖЕНИЕ</a:t>
            </a:r>
            <a:endParaRPr lang="en-US" sz="20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47667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1268759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Развитие познавательной активности  в настоящее время весьма актуальна, т.к. она развивает детскую любознательность, пытливость ума, формирует на их основе устойчивые познавательные интересы. А развивающие игры 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  <a:p>
            <a:pPr algn="just"/>
            <a:endParaRPr lang="ru-RU" sz="2800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99792" y="69269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Актуальность 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1152128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6128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1700808"/>
            <a:ext cx="2571768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50800" dist="50800" dir="72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СКАЗОЧНАЯ «ОГРАНКА» ИГР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3068960"/>
            <a:ext cx="3155812" cy="35033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50800" dist="50800" dir="129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Многофункциональность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 помощью игр можно решать большое количество образовательных задач: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освоить цифры и буквы;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узнать и запомнить цвет и форму;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учиться считать, ориентироваться в пространстве;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тренировать  мелкую моторику;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совершенствовать речь, мышление, внимание, память и воображение.</a:t>
            </a:r>
          </a:p>
          <a:p>
            <a:pPr algn="ctr"/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3861048"/>
            <a:ext cx="2843808" cy="2646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50800" dist="50800" dir="918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Вариативность игровых заданий и упражнений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 каждой игре разработано большое количество разнообразных игровых заданий и упражнений, направленных на решение одной образовательной задачи.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628800"/>
            <a:ext cx="2824428" cy="20870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50800" dist="50800" dir="1386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Творческий потенциал каждой игры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Развивающие игры дают возможность придумывать и воплощать задуманное в действительность.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00192" y="1628800"/>
            <a:ext cx="2592288" cy="21602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50800" dist="50800" dir="162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Универсальность использования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Позволяет использовать развивающие игры В.В. Воскобовича в любой программе дошкольного образования: «Детство», «Радуга», «Развитие» и т.д.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300192" y="4077072"/>
            <a:ext cx="2558088" cy="2304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outerShdw blurRad="101600" dist="50800" dir="1218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Широкий возрастной диапазон участников игр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С одной и той же игрой могут заниматься дети и трех, и семи –девяти   лет.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75656" y="332657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Достоинства развивающих игр В.В.Воскобовича  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7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Ирина\Desktop\ПРОЕКТ\22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80929"/>
            <a:ext cx="8229600" cy="648071"/>
          </a:xfrm>
          <a:scene3d>
            <a:camera prst="isometricOffAxis1Right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84482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4221088"/>
            <a:ext cx="4590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400" dirty="0" smtClean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3635896" y="5589240"/>
            <a:ext cx="51125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404664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kern="10" dirty="0" smtClean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C000"/>
                    </a:gs>
                  </a:gsLst>
                  <a:lin ang="5400000" scaled="1"/>
                </a:gradFill>
                <a:latin typeface="Monotype Corsiva" pitchFamily="66" charset="0"/>
              </a:rPr>
              <a:t>Создание  предметно- развивающей среды  </a:t>
            </a:r>
            <a:endParaRPr lang="ru-RU" sz="4000" b="1" kern="10" dirty="0">
              <a:ln w="9525">
                <a:solidFill>
                  <a:srgbClr val="C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FFC000"/>
                  </a:gs>
                </a:gsLst>
                <a:lin ang="5400000" scaled="1"/>
              </a:gra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124744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54013" algn="just"/>
            <a:r>
              <a:rPr lang="ru-RU" dirty="0" smtClean="0"/>
              <a:t> 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924944"/>
            <a:ext cx="8604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447675" algn="just"/>
            <a:r>
              <a:rPr lang="ru-RU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2060849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/>
            <a:r>
              <a:rPr lang="ru-RU" sz="2400" dirty="0" smtClean="0"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4149080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 algn="just">
              <a:tabLst>
                <a:tab pos="187325" algn="l"/>
                <a:tab pos="541338" algn="l"/>
                <a:tab pos="709613" algn="l"/>
              </a:tabLst>
            </a:pP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1124744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ФИОЛЕТОВЫЙ  ЛЕС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80008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6" name="Picture 2" descr="C:\Users\Ира\Desktop\АНЯ КОНКУРС\9 Воскобович пособия без детей 3 фото\DSCN0571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t="6250" b="3514"/>
          <a:stretch>
            <a:fillRect/>
          </a:stretch>
        </p:blipFill>
        <p:spPr bwMode="auto">
          <a:xfrm>
            <a:off x="899592" y="1844824"/>
            <a:ext cx="7015492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80008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400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526</Words>
  <Application>Microsoft Office PowerPoint</Application>
  <PresentationFormat>Экран (4:3)</PresentationFormat>
  <Paragraphs>123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Альфа</cp:lastModifiedBy>
  <cp:revision>426</cp:revision>
  <dcterms:created xsi:type="dcterms:W3CDTF">2014-04-21T12:42:29Z</dcterms:created>
  <dcterms:modified xsi:type="dcterms:W3CDTF">2016-02-06T03:17:59Z</dcterms:modified>
</cp:coreProperties>
</file>