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80" r:id="rId7"/>
    <p:sldId id="281" r:id="rId8"/>
    <p:sldId id="282" r:id="rId9"/>
    <p:sldId id="260" r:id="rId10"/>
    <p:sldId id="262" r:id="rId11"/>
    <p:sldId id="263" r:id="rId12"/>
    <p:sldId id="264" r:id="rId13"/>
    <p:sldId id="265" r:id="rId14"/>
    <p:sldId id="273" r:id="rId15"/>
    <p:sldId id="274" r:id="rId16"/>
    <p:sldId id="272" r:id="rId17"/>
    <p:sldId id="283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8" r:id="rId38"/>
    <p:sldId id="338" r:id="rId39"/>
    <p:sldId id="331" r:id="rId40"/>
    <p:sldId id="329" r:id="rId41"/>
    <p:sldId id="330" r:id="rId42"/>
    <p:sldId id="332" r:id="rId43"/>
    <p:sldId id="333" r:id="rId44"/>
    <p:sldId id="334" r:id="rId45"/>
    <p:sldId id="335" r:id="rId46"/>
    <p:sldId id="336" r:id="rId47"/>
    <p:sldId id="337" r:id="rId48"/>
    <p:sldId id="269" r:id="rId49"/>
    <p:sldId id="305" r:id="rId50"/>
    <p:sldId id="270" r:id="rId51"/>
    <p:sldId id="277" r:id="rId52"/>
    <p:sldId id="278" r:id="rId53"/>
    <p:sldId id="279" r:id="rId54"/>
    <p:sldId id="317" r:id="rId5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8382000" cy="1470025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b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endParaRPr lang="ru-RU" sz="2800" b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62200" y="3810000"/>
            <a:ext cx="6781800" cy="3048000"/>
          </a:xfrm>
        </p:spPr>
        <p:txBody>
          <a:bodyPr>
            <a:noAutofit/>
          </a:bodyPr>
          <a:lstStyle/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</a:p>
          <a:p>
            <a:pPr algn="r"/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pPr algn="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преподаватель </a:t>
            </a:r>
          </a:p>
          <a:p>
            <a:pPr algn="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клинических </a:t>
            </a: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дисциплин</a:t>
            </a:r>
            <a:r>
              <a:rPr lang="ru-RU" sz="2000" dirty="0" smtClean="0"/>
              <a:t> </a:t>
            </a:r>
          </a:p>
          <a:p>
            <a:pPr algn="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ТМедК</a:t>
            </a:r>
            <a:endParaRPr lang="ru-RU" sz="16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Сидорова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А.В.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Кинель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-Черкассы  2016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49303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Особенности сестринского ухода за больными с термическими поражениями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743200"/>
            <a:ext cx="594360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85800"/>
            <a:ext cx="7924800" cy="6172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отслойка эпидермиса с образованием пузыря.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кожа гиперемирована, отечная, тонкостенный пузырь, наполненный серозной жидкостью, боль. При отсутствии инфицирования к 10 дню проходит самостоятельно. Рубцы не остаются.</a:t>
            </a: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2 Вторая степень ожога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пр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099816" y="1624584"/>
            <a:ext cx="3249168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304800"/>
            <a:ext cx="80010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(а) 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омертвление поверхностных слоев кожи с сохранением эпителия, волос луковиц, потовых и сальных желез.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Клиника: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толстостенный пузырь из всей толщи погибшего эпидермиса и поверхностью сухого струпа светло – коричневого цвета или беловато – серого струпа. 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3 Третья (А) степень ожога</a:t>
            </a:r>
          </a:p>
          <a:p>
            <a:pPr>
              <a:buNone/>
            </a:pP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402133666-vittoria-due-cugini-ustionati-dall-acido-per-intimidazio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19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жог-третьей-степен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33600"/>
            <a:ext cx="6477000" cy="431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0772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(б) 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гибель всех слоев кожи.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Клиника: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более глубокие поражения, струп сухой, плотный, коричневого цвета, местная боль отсутствует.</a:t>
            </a: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4 Третья (Б) степень ожога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153400" cy="655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некроз кожи и предлежащих тканей (подкожно – жировой слой, мышечный, кости).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различная толщина поражения и плотность, струп черного или коричневого цвета. Может быть обугливание частей тела.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5 Четвертая степень ожога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i="1" dirty="0"/>
          </a:p>
        </p:txBody>
      </p:sp>
      <p:pic>
        <p:nvPicPr>
          <p:cNvPr id="4" name="Рисунок 3" descr="4-степень-ожог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438400"/>
            <a:ext cx="6554838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685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Сестринский уход и наблюдение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990600"/>
            <a:ext cx="8305800" cy="54833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Нарушенные потребности: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питание;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выделение;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движение;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отдых;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досуг;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дыхание;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Настоящие: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боль;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нарушение дыхания, связанное с болью;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нарушение мочеиспускания, связанное с нарушением функции почек;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нарушение сна;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нарушение аппетита;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снижение двигательной активности;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повышение температуры в период ожоговой токсемии и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септикотоксемии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ограничение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самоухода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страх, тревога;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-49878438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42672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457200"/>
            <a:ext cx="8229600" cy="61722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Приоритетные: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боль;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Потенциальные: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ожоговая болезнь;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ожоговый шок;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ожоговая токсемия;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ожоговая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септикотоксемия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Действия медицинской сестры:</a:t>
            </a:r>
            <a:endParaRPr lang="ru-RU" sz="2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введение лекарственных средств (обезболивание)по назначению врача;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наблюдение за состоянием больною (контроль АД, пульса, температуры тела, диуреза);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подготовка к диагностическим и лечебным процедурам.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профилактика пролежней.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организация диетического питания (пища должна быть высококалорийной, богатой белками, витаминами, минеральными солями).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помощь в проведении гигиенических мероприятий.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помощь при повышении температуры.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работа с пациентом и родственниками.</a:t>
            </a: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.luka-diabetes-tak-kunjung-sembuh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-1"/>
            <a:ext cx="4544682" cy="288631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077200" cy="7159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ожогов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407152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 избежание возникновения солнечных ожогов необходимо выполнять следующие правила: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Избегать прямого контакта с солнцем в период с десяти до шестнадцати часов.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особо жаркие дни носить светлую одежду.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Перед выходом на улицу наносить на открытые участки кожи солнцезащитные средства.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 время приема солнечных ванн использовать солнцезащитные средства.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403957941_zag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3962400"/>
            <a:ext cx="3886200" cy="2895599"/>
          </a:xfrm>
          <a:prstGeom prst="rect">
            <a:avLst/>
          </a:prstGeom>
        </p:spPr>
      </p:pic>
      <p:pic>
        <p:nvPicPr>
          <p:cNvPr id="5" name="Рисунок 4" descr="1398953964_radosti_zhiz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54286"/>
            <a:ext cx="3505200" cy="25037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686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 избежание возникновения ожогов в бытовых условиях необходимо выполнять следующие рекомендации: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пользоваться электроприборами с поврежденной изоляцией.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Выключая электроприбор из розетки, не тянуть шнур, необходимо удерживать непосредственно основания вилки.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Если вы не электрик, не стоит самостоятельно ремонтировать электроприборы и проводку.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пользоваться электроприборами в сыром помещении.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оставлять детей без внимания.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Следить за тем, чтобы в зоне доступа детей не было горячих предметов 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например, горячей еды или жидкости, розетки, включенного утюга и т.д.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Спички, раскаленные предметы, химикаты и другие держать подальше от детей.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Проводить с детьми старшего возраста разъяснительные мероприятия в отношении их безопасности.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Не курить в постели.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Установить противопожарную сигнализацию.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Иметь в доме огнетушитель.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2954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электроожоги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077200" cy="4797552"/>
          </a:xfrm>
        </p:spPr>
        <p:txBody>
          <a:bodyPr/>
          <a:lstStyle/>
          <a:p>
            <a:pPr algn="ctr">
              <a:buNone/>
            </a:pP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Электроожог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это нарушение целостности и функций тканей и органов в результате действия электрического тока.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3499820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42642"/>
            <a:ext cx="4953000" cy="381535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53400" cy="601675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ЭЛЕКТРООЖОГА</a:t>
            </a: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большинстве случаев, причинами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электроожогов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является прямой контакт с токоведущими элементами электрических установок, а также работа с ними без предварительного снятия напряжения. Являются главными причинами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электроожогов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невнимательность и халатность, то есть неправильная подача напряжения, неудовлетворительное состояние изоляции и отключение источника тока. </a:t>
            </a:r>
          </a:p>
          <a:p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4055961764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3276599"/>
            <a:ext cx="5596864" cy="35814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905000"/>
            <a:ext cx="8229600" cy="4568952"/>
          </a:xfrm>
        </p:spPr>
        <p:txBody>
          <a:bodyPr/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Ожоги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— одно из самых распространённых в мире травматических поражений.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Ежегодно в стационарном лечении нуждаются более 200 тыс. больных с ожогами. 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течение 1 года в России погибают от ожогов около 60 тыс. человек; среди них большую группу составляют дети.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Лечение ожогов — трудное и многоплановое мероприятие: термические повреждения — одни из самых опасных, они приводят к разрушению сложных белков — основы клеток и тканей.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электроожогов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153400" cy="53309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электроожога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не представляет сложностей – т.к либо пациент находится вблизи источника тока или имеются анамнестические указания на контакт с током.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		А вот для оценки состояния органов и систем после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электроожога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необходимо провести комплексное обследование пациента.</a:t>
            </a:r>
          </a:p>
          <a:p>
            <a:pPr>
              <a:buNone/>
            </a:pP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клинический анализ крови;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клинический анализ мочи;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ЭКГ;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рентгенография органов грудной клетки;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электролиты крови;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биохимический анализ крови;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УЗИ органов брюшной полости;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КТ, МРТ головного мозга;</a:t>
            </a:r>
          </a:p>
          <a:p>
            <a:endParaRPr lang="ru-RU" dirty="0"/>
          </a:p>
        </p:txBody>
      </p:sp>
      <p:pic>
        <p:nvPicPr>
          <p:cNvPr id="4" name="Рисунок 3" descr="Rentgenographiya_grudnoy_klet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48000"/>
            <a:ext cx="3048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 и клиника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электроожога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066800"/>
            <a:ext cx="85344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Первая степень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судорожное сокращение мышц без потери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сознания.</a:t>
            </a: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Рис. 1 Первая степень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электроожога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Вторая степень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судорожное сокращение мышц с потерей сознания.</a:t>
            </a: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_0254795478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352800" y="1524000"/>
            <a:ext cx="3276600" cy="1752600"/>
          </a:xfrm>
          <a:prstGeom prst="rect">
            <a:avLst/>
          </a:prstGeom>
        </p:spPr>
      </p:pic>
      <p:pic>
        <p:nvPicPr>
          <p:cNvPr id="6" name="Рисунок 5" descr="_0256312241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3352800" y="4343400"/>
            <a:ext cx="3200400" cy="1905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2800" y="6324600"/>
            <a:ext cx="3200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2 Вторая степень ожога</a:t>
            </a:r>
            <a:endParaRPr lang="ru-RU" sz="1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153400" cy="647700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Третья степень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судорожное сокращение мышц с потерей сознания и нарушением функции сердечно – сосудистой системы.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Рис.3 Третья степень ожога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Четвертая степень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клиническая смерть.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Рис. 4 Четвертая степень ожога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Рисунок 3" descr="_020034953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971800" y="1143000"/>
            <a:ext cx="3581400" cy="1905000"/>
          </a:xfrm>
          <a:prstGeom prst="rect">
            <a:avLst/>
          </a:prstGeom>
        </p:spPr>
      </p:pic>
      <p:pic>
        <p:nvPicPr>
          <p:cNvPr id="5" name="Рисунок 4" descr="_0262748179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971800" y="3886200"/>
            <a:ext cx="35814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153400" cy="60929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СИМПТОМЫ ПРИ ЭЛЕКТРОТРАВМЕ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клинической картине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отмечается: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брадикардия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пульс напряжен, тоны сердца глухие, могут быть нарушения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ритма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тяжелых поражениях развивается фибрилляция сердца с прекращением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кровообращения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спазм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мышц гортани и дыхательной мускулатуры вызывает нарушение ритма и глубины дыхания вплоть до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асфиксии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удорожные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сокращения мышц могут привести к их разрывам, а так же к отрывным и компрессионным переломам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костей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арушения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центральной нервной системы проявляются в разбитости, головокружении, усталости, нарушении зрения, иногда в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возбуждении,может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быть потеря сознания. В позднем периоде возможно поражение печени 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почек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мерть может наступить при фибрилляции желудочков и остановки дыхания. Это может произойти и через несколько часов после травмы.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Сестринский уход при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электротравме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838200"/>
            <a:ext cx="8305800" cy="563575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Нарушенные потребности: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выделение;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движение;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отдых;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досуг;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дыхание;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питание;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fontAlgn="t"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Настоящие: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боль;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нарушение ритма сердца;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спазм мышц гортани и дыхательной мускулатуры;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нарушение ритма и глубины дыхания;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судорожные сокращения;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нарушение функции ЦНС;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81000"/>
            <a:ext cx="8229600" cy="6092952"/>
          </a:xfrm>
        </p:spPr>
        <p:txBody>
          <a:bodyPr>
            <a:normAutofit fontScale="92500" lnSpcReduction="20000"/>
          </a:bodyPr>
          <a:lstStyle/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усталость;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головокружение;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разбитость;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нарушение зрения;</a:t>
            </a:r>
          </a:p>
          <a:p>
            <a:pPr fontAlgn="t"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поражение почек и печени;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Приоритетные: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спазм мышц гортани и дыхательной мускулатуры ;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Потенциальные: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повреждение нервной системы, сердца, кровеносных сосудов и почек;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нарушение кровотока;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остановка сердца;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остановка дыхания;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развитие паралича;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отказ почек;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массированные кровотечения; 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камни в печени;</a:t>
            </a:r>
          </a:p>
          <a:p>
            <a:pPr>
              <a:buNone/>
            </a:pP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- катаракта.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9600"/>
            <a:ext cx="82296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Действия медицинской сестры: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при наличии сознания необходимо дать аспирин и седативные препараты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лучше всего - 50-100 капель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корвалола</a:t>
            </a: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помочь пациенту принять тёплую ванну, которая уменьшает болевые ощущения в мышцах нижних конечностей.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измерять температуру тела, АД, пульс;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готовить к различным диагностическим и лечебным процедурам;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обеспечить покой, придать удобное положение.</a:t>
            </a:r>
          </a:p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обеспечить диетическое питание (пища должна быть высококалорийная, разнообразная и богата витаминами). </a:t>
            </a:r>
          </a:p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оказать психологическую поддержку и провести работу с родственниками.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из приёмного отделения в палату, а также на обследование в различные кабинеты пациентов доставлять на каталке лёжа.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8972610_1294530083_porazhenie_cheloveka_elektricheskim_toko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352800"/>
            <a:ext cx="4876800" cy="35052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электроожогов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077200" cy="49499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Профилактика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электроожогов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электротравм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состоит в соблюдении правил техники безопасности при эксплуатации электроустановок в быту и на производстве, поддержании санитарно-гигиенического порядка и постоянной бдительности взрослых по отношению к детям, которые чаще являются жертвами поражения электрическим током в быту.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ожоговая болезнь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153400" cy="4797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Ожоговый шок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клинический синдром, возникающий при глубоких ожогах, занимающих у взрослых более 15% поверхности тела, а у детей — от 5—10%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5a1fdee3d8f8504ca6c9c3d132f7e23d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510276"/>
            <a:ext cx="3352800" cy="434772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33400"/>
            <a:ext cx="8153400" cy="59405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ОЖОГОВОЙ БОЛЕЗНИ</a:t>
            </a:r>
          </a:p>
          <a:p>
            <a:pPr algn="ctr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Главными причинами ожогового шока считается очень мощное болевое воздействие на центральную нервную систему и потеря большого объема плазмы в результате обширных кожных повреждений.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zhogovyy_sh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37" y="2743200"/>
            <a:ext cx="5292725" cy="38107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52400" y="381000"/>
            <a:ext cx="8458200" cy="63246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Проанализировать сестринский уход и особенности наблюдения за больными 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темическими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поражениями.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сестринский процесс при термических поражениях.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Предмет исследования: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пациенты 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термическими поражениями.</a:t>
            </a:r>
          </a:p>
          <a:p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 исследования: </a:t>
            </a:r>
            <a:b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Рассмотреть причины и диагностику термических поражений.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Изучить степени и клинику термических поражений.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Спланировать адекватный сестринской уход 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Разработать памятку  «Первая помощь при термических поражениях».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Практическая значимость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данного исследования заключается в разработке конкретных рекомендаций по первой помощи.  </a:t>
            </a:r>
            <a:endParaRPr lang="ru-RU" sz="2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 и клиника ожогового шока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3820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Легкий ожоговый шок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развивается при площади ожога 10-20 % поверхности тела.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больной спокоен или слегка возбужден, кожа бледная, возможны озноб, умеренная жажда. Тошнота и рвота редки. Пульс в пределах 100 уд./мин. АД в пределах нормы. При своевременном лечении ожоговый шок ликвидируется через 24-36 часов. 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Средний ожоговый шок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характерен при ожогах 20—40%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возбуждение, сменяющееся заторможенностью. Сознание сохранено. Кожа в области ожога бледная, сухая, холодная. Озноб, жажда, тошнота, часто рвота. Дыхание учащено, АД снижено. Функция почек нарушается, отмечается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олигурия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Большинство пострадавших удается вывести из состояния шока в течение 2 суток. 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381000"/>
            <a:ext cx="8610600" cy="6248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Тяжелый ожоговый шок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развивается при обширных ожогах, захватывающих 40—60% поверхности тела.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состояние крайне тяжелое, сознание спутанное, пострадавший заторможен. Кожный покров бледно-серого цвета, холодный. Отмечаются выраженная жажда, частая рвота, мышечные судороги, одышка, цианоз. Существенно страдает функция почек, развивается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олигурия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Борьба с ожоговым шоком у этой группы пострадавших очень трудна и далеко не всегда эффективна.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Крайне тяжелый ожоговый шок -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наблюдается у пострадавших с ожогами, занимающими свыше 60% поверхности тела.</a:t>
            </a: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состояние крайне тяжелое, сознание спутанное или отсутствует. Кожный покров бледный с мраморным оттенком. Температура тела снижена. Пульс нитевидный, АД ниже 100 мм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рт.ст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Наблюдается выраженная одышка. Жажда, частая рвота кофейной гущи. Резко нарушается функция почек. Большинство пострадавших погибает в первые сутки, а остальные — в ближайшие дни. Благоприятный исход наблюдается крайне редко. </a:t>
            </a:r>
            <a:endParaRPr lang="ru-RU" sz="22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Сестринский уход при ожоговой болезни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066800"/>
            <a:ext cx="8001000" cy="5407152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Нарушенные потребности: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выделение;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движение;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отдых;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досуг;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дыхание;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питание;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Проблемы: 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Настоящие: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жажда;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тошнота;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рвота;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озноб;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457200"/>
            <a:ext cx="7924800" cy="6016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возбуждение;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заторможенность;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 учащенное дыхание;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снижение артериального давления;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олигурия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нарушение функции почек;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спутанное сознание;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одышка;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судороги;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цианоз;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низкая температура тела;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нитевидный пульс;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бледно – серая, холодная кожа;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533400"/>
            <a:ext cx="8382000" cy="6096000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Приоритетные: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рвота;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Потенциальные: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летальный исход;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Действия медицинской сестры: 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восполнение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жидкости (поить теплой кипяченой водой, щелочным питьем);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помощь при рвоте;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согреть больного, накрыв теплым одеялом;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контроль АД, ЧДД, ЧСС, пульса, температуры тела;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обеспечить покой, придать удобное положение;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оказать психологическую поддержку и провести работу с родственниками;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контроль за кожными покровами и выделениями;</a:t>
            </a:r>
          </a:p>
          <a:p>
            <a:pPr>
              <a:buFontTx/>
              <a:buChar char="-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Патологические-причины-кратковременной-гипергликем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2560" y="0"/>
            <a:ext cx="390144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Профилактика ожогового шока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143000"/>
            <a:ext cx="8610600" cy="5257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Ожоги I и II степени всегда сопровождаются более или менее выраженным ожоговым шоком. Сначала пострадавшие возбуждены, беспокойны. Затем у них наступает состояние резкой слабости и общего угнетения всех функций организма: они становятся безразличными ко всему окружающему.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ожогах средней величины и тяжести (например, ожог II степени, площадью более одной ладони) следует провести профилактику шока: дать пострадавшему 1–2 таблетки анальгина, теплое питье — 2–3 стакана теплой воды с чайной ложкой соды. Холод на область повязки на ожоговой поверхности уменьшает чувство боли и жжения. Создать покой пострадавшему, уложить в постель, согреть, назначить обезболивающие средства и срочно вызывают медработника. 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838200"/>
            <a:ext cx="8001000" cy="5635752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 ожогах большой площади, а также даже при небольших ожогах III и IV степени пострадавшего нужно срочно доставить к врачу. При невозможности быстрой эвакуации ожоговую поверхность 2–3 раза в день опрыскивают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пантенолом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пострадавшему дают обильное питье с содой (до 1,5–2 л воды в сутки с 5 чайными ложками соды), дополнительно внутрь дают по 1 табл. анальгина,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димедрола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и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эритромицина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Отморожения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Отморожение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совокупность клинических симптомов, возникающих под влиянием низких температур и появляющимся некрозом и реактивным воспалением тканей.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pereohlazhden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028950"/>
            <a:ext cx="510540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98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304800"/>
            <a:ext cx="8305800" cy="6169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Причинами отморожения могут являться: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1. Погодные условия: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холод;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скорость ветра;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атмосферная влажность;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повышенная влажность воздуха;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2. Одежда: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должна соответствовать температуре на улице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свитера и куртки не должны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приле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гать к телу слишком плотно;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обувь должна быть непромокаемой,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на достаточно высокой подошве.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Не носить тесную обувь в мороз.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3. Индивидуальные особенности 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организма и заболевания.</a:t>
            </a:r>
            <a:endParaRPr lang="ru-RU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581401"/>
            <a:ext cx="4343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016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406" y="3810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отморожений</a:t>
            </a:r>
            <a:b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14400"/>
            <a:ext cx="8229600" cy="555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Диагностика степени отморожения возможна лишь в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реактивный период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но существуют определенные трудности связанные с сосудистым фактором, поэтому используются специальные методы диагностики, позволяющие уточнить степень нарушения кровообращения.</a:t>
            </a:r>
          </a:p>
          <a:p>
            <a:pPr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К ним относятся: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кожная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электротермометрия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термография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-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реовазография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- капилляроскопия;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- рентгеновская ангиография;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-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допплерография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  -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сцинтиграфия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с Т</a:t>
            </a:r>
            <a:r>
              <a:rPr lang="ru-RU" sz="2100" baseline="-25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100" baseline="30000" dirty="0" smtClean="0"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1Thermal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0"/>
            <a:ext cx="3200400" cy="2667000"/>
          </a:xfrm>
          <a:prstGeom prst="rect">
            <a:avLst/>
          </a:prstGeom>
        </p:spPr>
      </p:pic>
      <p:pic>
        <p:nvPicPr>
          <p:cNvPr id="5" name="Рисунок 4" descr="1376562828_rv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2971800"/>
            <a:ext cx="24384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6488668"/>
            <a:ext cx="21468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Рис. 1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Термография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2800" y="6550223"/>
            <a:ext cx="18139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Рис. 2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Реовазография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67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термические ожоги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4582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Ожог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повреждение ткани организма в результате местного воздействия  высоких температур, химических веществ, электрического тока или ионизирующего излучения.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kupyna-bu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200400"/>
            <a:ext cx="4876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Степени и клиника отморожений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143000"/>
            <a:ext cx="8458200" cy="5330952"/>
          </a:xfrm>
        </p:spPr>
        <p:txBody>
          <a:bodyPr/>
          <a:lstStyle/>
          <a:p>
            <a:pPr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поражение только рогового и зернистого слоев кожи.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Бледность кожных покровов, сменяющаяся покраснением. Чувствительность сохранена.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1 Первая степень отморожений</a:t>
            </a:r>
          </a:p>
          <a:p>
            <a:pPr>
              <a:buNone/>
            </a:pPr>
            <a:endParaRPr lang="ru-RU" b="1" i="1" dirty="0"/>
          </a:p>
        </p:txBody>
      </p:sp>
      <p:pic>
        <p:nvPicPr>
          <p:cNvPr id="4" name="Рисунок 3" descr="96782900141571014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0" y="2971800"/>
            <a:ext cx="5791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845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228600"/>
            <a:ext cx="8458200" cy="6629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поражение  рогового, зернистого и сосочкового слоев кожи. Просачивание инфильтрата в микротрещины кожи с образованием волдырей.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Бледность кожных покровов сменяется посинением. Чувствительность уменьшается. Ногти синеют с последующим отпаданием. Волдыри наполнены желтоватой жидкостью. Самостоятельное заживление на вторую неделю без остаточного рубца.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2 Вторая степень отморожения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1785700141571015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438400" y="3657600"/>
            <a:ext cx="43434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345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88392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 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поражение всех слоев кожи, подкожно – жировой клетчатки и поверхностно расположенных мышц. Кровеносные сосуды становятся ломкими и теряют свою целостность.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Кожные покровы темно – бардового цвета. Чувствительность отсутствует. Волдыри наполнены кровянистой жидкостью. Прогрессирующий отек мягких  тканей. При образовании зон некроза необходимо вмешательство хирурга. Заживление путем рубцевания.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3 Третья степень отморожения</a:t>
            </a:r>
          </a:p>
        </p:txBody>
      </p:sp>
      <p:pic>
        <p:nvPicPr>
          <p:cNvPr id="4" name="Рисунок 3" descr="54533600141571016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3048000"/>
            <a:ext cx="4572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628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36483001415710177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209800" y="3505200"/>
            <a:ext cx="4724400" cy="3352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8153400" cy="6400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поражается вся конечность, вплоть до костей и суставов. Развивается сухая гангрена.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Клиника: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Кожные покровы серо – черного цвета. Отмороженная часть конечности усыхает и отделяется от здоровой ткани. В приграничной ткани отек и признаки воспаления. При отсутствии своевременного хирургического вмешательства и контроля заживаемости раны велик риск гнойных осложнений.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4 Четвертая степень отморожения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963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Сестринский уход при отморожении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05800" cy="540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Нарушенные потребности: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выделение;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движение;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отдых;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досуг;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дыхание;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Проблемы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fontAlgn="t"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Настоящие: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боль;</a:t>
            </a:r>
          </a:p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нарушение чувствительности;</a:t>
            </a:r>
          </a:p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отек тканей</a:t>
            </a:r>
          </a:p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нарушение функции конечности;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0380-kak-izlechitsya-ot-alkogolizma-ce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76400"/>
            <a:ext cx="4171950" cy="2807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41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страх, тревога, связанные с неблагоприятными последствиями отморожения;</a:t>
            </a:r>
          </a:p>
          <a:p>
            <a:pPr fontAlgn="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повышение температуры;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Приоритетные: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боль;</a:t>
            </a:r>
          </a:p>
          <a:p>
            <a:pPr>
              <a:buNone/>
            </a:pP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Потенциальные: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Ранние осложнения: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сепсис;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нагноение пузырей;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острый лимфангоит и лимфаденит;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абсцессы и флегмоны;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острый гнойный артрит.</a:t>
            </a:r>
          </a:p>
          <a:p>
            <a:pPr>
              <a:buNone/>
            </a:pPr>
            <a:r>
              <a:rPr lang="ru-RU" sz="2100" i="1" dirty="0" smtClean="0">
                <a:latin typeface="Times New Roman" pitchFamily="18" charset="0"/>
                <a:cs typeface="Times New Roman" pitchFamily="18" charset="0"/>
              </a:rPr>
              <a:t>Поздние осложнения: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остеомиелит;                 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трофические язвы;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46356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62000"/>
            <a:ext cx="8305800" cy="5711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Действия медицинской сестры: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наблюдать за общим состоянием пациента (следить за температурой воздуха в палате, она должна быть 34 -35 С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измерять температуру тела, АД, пульс;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вводить лекарственные средства: антикоагулянты (гепарин),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фибринолитики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(фибринолизин),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спазмолитики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(но-шпа, папаверин),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дезагреганты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(аспирин,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трентал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никотиновую кислоту, антибиотики;</a:t>
            </a:r>
          </a:p>
          <a:p>
            <a:pPr>
              <a:buNone/>
            </a:pPr>
            <a:r>
              <a:rPr lang="ru-RU" sz="2000" dirty="0" smtClean="0"/>
              <a:t>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готовить к различным диагностическим и лечебным процедурам;</a:t>
            </a:r>
          </a:p>
          <a:p>
            <a:pPr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покой, придать удобное положение.</a:t>
            </a:r>
          </a:p>
          <a:p>
            <a:pPr fontAlgn="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диетическое питание (пища должна быть высококалорийная, разнообразная и богата витаминами).</a:t>
            </a:r>
          </a:p>
          <a:p>
            <a:pPr fontAlgn="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обеспечить проведение гигиенических мероприятий.</a:t>
            </a:r>
          </a:p>
          <a:p>
            <a:pPr fontAlgn="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оказать психологическую поддержку и провести работу с родственниками.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85040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430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отморожений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914400"/>
            <a:ext cx="8534400" cy="5559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Рекомендации для предотвращения обморожения таковы: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одежда должна соответствовать температуре, быть сухой и подходящего размера.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при отсутствии теплой одежды утеплиться при помощи обычной бумаги или лоскутов ткани, скомканных и помещенных между слоями одежды.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не стойте на месте, двигайтесь. 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не носите тесной обуви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найдите внешний источник тепла, разведите огонь.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прием пищи должен быть своевременен. В рационе питания увеличить жиры и углеводы.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людям с нарушенным кровообращением необходима более теплая одежда.</a:t>
            </a:r>
          </a:p>
          <a:p>
            <a:pPr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не используйте алкоголь с целью согревания.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7602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9144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5178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можно сделать вывод, что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квалифицированно и своевременно оказать первую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помощь,организация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адекватного сестринского ухода, позволит уменьшить страдания пострадавшего, предупредит развитие возможных осложнений, облегчит тяжесть течения болезни и спасет жизнь пострадавшему.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6019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Список литературы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001000" cy="517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Барыкина, Н. В. Сестринское дело в хирургии: учебное пособие / Н. В. Барыкина, В. Г.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Зарянская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Ростов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/Д.: Феникс, 2012. – 217 с.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2.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А. Основы ухода за хирургическими больными: учебное пособие / А. 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А. Андреев, В. И.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Болотский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С. Н. Боев. – ГЭОТАР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2008. – 312 с.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3. Волков, Л. А. Основы ухода за больными хирургического профиля / Благовещенск, 2010. – 119 с.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4. Евсеев, М. А. Уход за больными в хирургической клинике / М. А. Евсеев. - ГЭОТАР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2009. – 234 с.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5.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Адмакин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А. 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Электроожоги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электротравма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С.В. Воробьев, В.О.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Сидельников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СпецЛит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2014. – 39 с.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6. Петров, С.В. Общая хирургия: учебник/ С.В.Петров. - ГЭОТАР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2013. – 48 с.</a:t>
            </a: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7. Ковалев, А.И. Хирургия. Учебник/ А.И.Ковалев. - ГЭОТАР –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2014. – 105 с.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533400"/>
            <a:ext cx="8305800" cy="594055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ПРИЧИНЫ ТЕРМИЧЕСКИХ ОЖОГОВ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Термические ожоги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возникают в следствие непосредственно контакта с нагретым предметом (открытым пламенем, паром, горячими жидкостями).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Факторы: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 Температурные воздействия.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 Время контакта с горячим агентом.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3. Влажность.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4. Теплопроводимость.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5. Состояние кожных покровов и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организма человека в целом. </a:t>
            </a:r>
          </a:p>
          <a:p>
            <a:endParaRPr lang="ru-RU" dirty="0"/>
          </a:p>
        </p:txBody>
      </p:sp>
      <p:pic>
        <p:nvPicPr>
          <p:cNvPr id="4" name="Рисунок 3" descr="1228050996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096300"/>
            <a:ext cx="4343399" cy="376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62000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Безымянный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761999"/>
            <a:ext cx="3934119" cy="6096001"/>
          </a:xfrm>
          <a:prstGeom prst="rect">
            <a:avLst/>
          </a:prstGeom>
        </p:spPr>
      </p:pic>
      <p:pic>
        <p:nvPicPr>
          <p:cNvPr id="4" name="Рисунок 3" descr="гнегш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47800"/>
            <a:ext cx="4114800" cy="541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апн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838200"/>
            <a:ext cx="4056296" cy="5486400"/>
          </a:xfrm>
        </p:spPr>
      </p:pic>
      <p:pic>
        <p:nvPicPr>
          <p:cNvPr id="5" name="Рисунок 4" descr="ап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762000"/>
            <a:ext cx="4038600" cy="5543013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митьбд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990600"/>
            <a:ext cx="4191000" cy="4943958"/>
          </a:xfrm>
          <a:prstGeom prst="rect">
            <a:avLst/>
          </a:prstGeom>
        </p:spPr>
      </p:pic>
      <p:pic>
        <p:nvPicPr>
          <p:cNvPr id="6" name="Рисунок 5" descr="сми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24" y="0"/>
            <a:ext cx="4839376" cy="1066800"/>
          </a:xfrm>
          <a:prstGeom prst="rect">
            <a:avLst/>
          </a:prstGeom>
        </p:spPr>
      </p:pic>
      <p:pic>
        <p:nvPicPr>
          <p:cNvPr id="7" name="Рисунок 6" descr="сми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4624" y="5791200"/>
            <a:ext cx="4839376" cy="1066800"/>
          </a:xfrm>
          <a:prstGeom prst="rect">
            <a:avLst/>
          </a:prstGeom>
        </p:spPr>
      </p:pic>
      <p:pic>
        <p:nvPicPr>
          <p:cNvPr id="9" name="Содержимое 8" descr="Безымянный.pn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152400" y="990600"/>
            <a:ext cx="4623385" cy="50292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сми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4826565" cy="6858000"/>
          </a:xfrm>
        </p:spPr>
      </p:pic>
      <p:pic>
        <p:nvPicPr>
          <p:cNvPr id="5" name="Рисунок 4" descr="ть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78" y="1219200"/>
            <a:ext cx="4351122" cy="4114800"/>
          </a:xfrm>
          <a:prstGeom prst="rect">
            <a:avLst/>
          </a:prstGeom>
        </p:spPr>
      </p:pic>
      <p:pic>
        <p:nvPicPr>
          <p:cNvPr id="6" name="Рисунок 5" descr="сми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4267200" cy="1219200"/>
          </a:xfrm>
          <a:prstGeom prst="rect">
            <a:avLst/>
          </a:prstGeom>
        </p:spPr>
      </p:pic>
      <p:pic>
        <p:nvPicPr>
          <p:cNvPr id="7" name="Рисунок 6" descr="сми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001750"/>
            <a:ext cx="4267200" cy="185625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/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/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828800"/>
            <a:ext cx="6985000" cy="3810000"/>
          </a:xfrm>
        </p:spPr>
      </p:pic>
    </p:spTree>
    <p:extLst>
      <p:ext uri="{BB962C8B-B14F-4D97-AF65-F5344CB8AC3E}">
        <p14:creationId xmlns:p14="http://schemas.microsoft.com/office/powerpoint/2010/main" val="153746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Диагностика ожогов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28600" y="1295400"/>
            <a:ext cx="86106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Ожоги пламенем, расплавленным металлом, горячим паром под давлением, как правило, глубокие. Кратковременное воздействие высокой температуры, пламени электрической дуги, воспламенившегося газа, кипятка чаще приводит к поверхностным повреждениям кожных покровов.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Глубину ожога можно определить путем выявления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болевой чувствительности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При поверхностных ожогах она сохранена или снижена, а при глубоких, как правило, отсутствует. Достоверным признаком глубокого ожога является струп, в котором видны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тромбированные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сосуды. </a:t>
            </a:r>
          </a:p>
          <a:p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ravilo_devjatok5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3581400" y="2590800"/>
            <a:ext cx="5181600" cy="3657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80803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 площади ожоговой поверхности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34400" cy="541020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Для определения площади ожога используют метод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правило девяток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а так же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правило ладони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Правило девяток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метод основан на том, что площадь каждой анатомической области измеряется в процентах: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голова, шея – 9%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предплечья и задняя поверхность туловища – 18%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каждая верхняя поверхность – по 9%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каждая нижняя поверхность – по 18%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промежность и половые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органы – 1%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Рис. 1 Метод «Правило девяток»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79248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Правило ладони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площадь ладони пациента принимается за 1% от площади всей поверхности тела. Это правило применяется при небольших по площади ожогов.</a:t>
            </a: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2 Метод «Правило ладони»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66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743200" y="2438400"/>
            <a:ext cx="37338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 и клиника ожогов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077200" cy="5410200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Выделяют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4 степени </a:t>
            </a: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ожога:</a:t>
            </a:r>
            <a:br>
              <a:rPr lang="ru-RU" sz="22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– поражение эпидермиса.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i="1" dirty="0" smtClean="0">
                <a:latin typeface="Times New Roman" pitchFamily="18" charset="0"/>
                <a:cs typeface="Times New Roman" pitchFamily="18" charset="0"/>
              </a:rPr>
              <a:t>Клиника: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резкая гиперемия, отек кожи, боль, кожа ярко -  красного цвета, отечная, через несколько дней верхний слой высыхает, сморщивается и на месте ожога остается пигментация. </a:t>
            </a:r>
          </a:p>
          <a:p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Рис. 1 Первая степень ожога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stepeni-ozhog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124200" y="2743200"/>
            <a:ext cx="2667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1418</TotalTime>
  <Words>1855</Words>
  <Application>Microsoft Office PowerPoint</Application>
  <PresentationFormat>Экран (4:3)</PresentationFormat>
  <Paragraphs>457</Paragraphs>
  <Slides>54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59" baseType="lpstr">
      <vt:lpstr>Century Schoolbook</vt:lpstr>
      <vt:lpstr>Times New Roman</vt:lpstr>
      <vt:lpstr>Wingdings</vt:lpstr>
      <vt:lpstr>Wingdings 2</vt:lpstr>
      <vt:lpstr>Эркер</vt:lpstr>
      <vt:lpstr>                                                                                                                         </vt:lpstr>
      <vt:lpstr>Введение</vt:lpstr>
      <vt:lpstr>Презентация PowerPoint</vt:lpstr>
      <vt:lpstr> термические ожоги</vt:lpstr>
      <vt:lpstr>Презентация PowerPoint</vt:lpstr>
      <vt:lpstr>Диагностика ожогов</vt:lpstr>
      <vt:lpstr>      Определение площади ожоговой поверхности  </vt:lpstr>
      <vt:lpstr>Презентация PowerPoint</vt:lpstr>
      <vt:lpstr>Степени и клиника ожогов</vt:lpstr>
      <vt:lpstr>Презентация PowerPoint</vt:lpstr>
      <vt:lpstr>Презентация PowerPoint</vt:lpstr>
      <vt:lpstr>Презентация PowerPoint</vt:lpstr>
      <vt:lpstr>Презентация PowerPoint</vt:lpstr>
      <vt:lpstr>Сестринский уход и наблюдение</vt:lpstr>
      <vt:lpstr>Презентация PowerPoint</vt:lpstr>
      <vt:lpstr>Профилактика ожогов</vt:lpstr>
      <vt:lpstr>Презентация PowerPoint</vt:lpstr>
      <vt:lpstr> электроожоги</vt:lpstr>
      <vt:lpstr>Презентация PowerPoint</vt:lpstr>
      <vt:lpstr>Диагностика электроожогов </vt:lpstr>
      <vt:lpstr>Степени и клиника электроожога </vt:lpstr>
      <vt:lpstr>Презентация PowerPoint</vt:lpstr>
      <vt:lpstr>Презентация PowerPoint</vt:lpstr>
      <vt:lpstr>Сестринский уход при электротравме </vt:lpstr>
      <vt:lpstr>Презентация PowerPoint</vt:lpstr>
      <vt:lpstr>Презентация PowerPoint</vt:lpstr>
      <vt:lpstr>Профилактика электроожогов </vt:lpstr>
      <vt:lpstr> ожоговая болезнь</vt:lpstr>
      <vt:lpstr>Презентация PowerPoint</vt:lpstr>
      <vt:lpstr>Степени и клиника ожогового шока</vt:lpstr>
      <vt:lpstr>Презентация PowerPoint</vt:lpstr>
      <vt:lpstr>Сестринский уход при ожоговой болезни</vt:lpstr>
      <vt:lpstr>Презентация PowerPoint</vt:lpstr>
      <vt:lpstr>Презентация PowerPoint</vt:lpstr>
      <vt:lpstr>Профилактика ожогового шока</vt:lpstr>
      <vt:lpstr>Презентация PowerPoint</vt:lpstr>
      <vt:lpstr>Отморожения</vt:lpstr>
      <vt:lpstr>Презентация PowerPoint</vt:lpstr>
      <vt:lpstr>   Диагностика отморожений  </vt:lpstr>
      <vt:lpstr>Степени и клиника отморожений </vt:lpstr>
      <vt:lpstr>Презентация PowerPoint</vt:lpstr>
      <vt:lpstr>Презентация PowerPoint</vt:lpstr>
      <vt:lpstr>Презентация PowerPoint</vt:lpstr>
      <vt:lpstr>Сестринский уход при отморожении</vt:lpstr>
      <vt:lpstr>Презентация PowerPoint</vt:lpstr>
      <vt:lpstr>Презентация PowerPoint</vt:lpstr>
      <vt:lpstr>Профилактика отморожений </vt:lpstr>
      <vt:lpstr>Заключение</vt:lpstr>
      <vt:lpstr>Список литературы</vt:lpstr>
      <vt:lpstr>Приложения</vt:lpstr>
      <vt:lpstr>Презентация PowerPoint</vt:lpstr>
      <vt:lpstr>Презентация PowerPoint</vt:lpstr>
      <vt:lpstr>Презентация PowerPoint</vt:lpstr>
      <vt:lpstr>  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Natali</dc:creator>
  <cp:lastModifiedBy>Сидорова</cp:lastModifiedBy>
  <cp:revision>139</cp:revision>
  <dcterms:created xsi:type="dcterms:W3CDTF">2015-03-01T08:10:58Z</dcterms:created>
  <dcterms:modified xsi:type="dcterms:W3CDTF">2016-03-16T09:20:08Z</dcterms:modified>
</cp:coreProperties>
</file>