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42" r:id="rId2"/>
  </p:sldMasterIdLst>
  <p:notesMasterIdLst>
    <p:notesMasterId r:id="rId20"/>
  </p:notesMasterIdLst>
  <p:sldIdLst>
    <p:sldId id="256" r:id="rId3"/>
    <p:sldId id="272" r:id="rId4"/>
    <p:sldId id="258" r:id="rId5"/>
    <p:sldId id="259" r:id="rId6"/>
    <p:sldId id="311" r:id="rId7"/>
    <p:sldId id="260" r:id="rId8"/>
    <p:sldId id="283" r:id="rId9"/>
    <p:sldId id="284" r:id="rId10"/>
    <p:sldId id="309" r:id="rId11"/>
    <p:sldId id="299" r:id="rId12"/>
    <p:sldId id="303" r:id="rId13"/>
    <p:sldId id="304" r:id="rId14"/>
    <p:sldId id="308" r:id="rId15"/>
    <p:sldId id="302" r:id="rId16"/>
    <p:sldId id="312" r:id="rId17"/>
    <p:sldId id="282" r:id="rId18"/>
    <p:sldId id="31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folHlink"/>
      </a:buClr>
      <a:buSzPct val="90000"/>
      <a:buFont typeface="Wingdings" pitchFamily="2" charset="2"/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1D1D"/>
    <a:srgbClr val="00FF00"/>
    <a:srgbClr val="003300"/>
    <a:srgbClr val="663300"/>
    <a:srgbClr val="000099"/>
    <a:srgbClr val="990033"/>
    <a:srgbClr val="008000"/>
    <a:srgbClr val="FF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495" autoAdjust="0"/>
  </p:normalViewPr>
  <p:slideViewPr>
    <p:cSldViewPr>
      <p:cViewPr>
        <p:scale>
          <a:sx n="65" d="100"/>
          <a:sy n="65" d="100"/>
        </p:scale>
        <p:origin x="-151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smtClean="0"/>
            </a:lvl1pPr>
          </a:lstStyle>
          <a:p>
            <a:pPr>
              <a:defRPr/>
            </a:pPr>
            <a:fld id="{04EDAA11-D81E-42FA-8923-FFCFC108C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79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DAA11-D81E-42FA-8923-FFCFC108C76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DAA11-D81E-42FA-8923-FFCFC108C76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62F9B-7A86-4539-9371-808FA095D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0B0C7-12A1-4DB4-92D0-6087294AF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FE9B8-2B3C-4BF3-9C6B-9E4A21CB8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65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65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3BC0CF-E1EB-44C7-90AF-7790CB40F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F211F-B8BF-41CD-A422-AD3475391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6957-6300-4719-9163-4A895D681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AB90-5CF9-459F-9ED1-9F4B511C2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C6C89-0624-4411-9F34-D8C1B56A2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8C25A-0A6E-45CE-B29B-55CC098BC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F284-F5C3-48B3-AF12-94A5AF940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9C77-4F07-4D29-B87F-45CDEB317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179E-18AE-4E8F-BE27-9B80A36BC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8061E-CE87-4E90-8345-24238B805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5B6DD-D174-45F8-91E7-49C4E2E3A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60EF-5B6B-41DE-9D4C-56EDAD5B1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1C25-D660-4D5F-93C9-5E0676294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5415-DBB5-4792-9EFA-F35FF86F9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2BD3C-7A73-4EC2-8B40-327686D6F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5E98-EB49-441F-9070-C49804108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7BDC-B275-4A5A-9F11-1AB44C1F8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85D11-7435-4C05-A8D2-2948DB487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C362-B5BE-4194-88B8-DFCC98ADA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656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422B85D-1849-4F63-93DD-09854B84F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57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7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3552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3552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2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2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552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355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355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5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5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1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3554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4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4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3554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4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4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3554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4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55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3555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5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56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5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6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5B2B81C5-FB6E-4B4E-AB04-326EE3B8E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5" grpId="0"/>
      <p:bldP spid="23556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355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hyperlink" Target="http://www.planetashkol.ru/alumni/edu-in-russia/list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000108"/>
            <a:ext cx="8715436" cy="1785955"/>
          </a:xfrm>
        </p:spPr>
        <p:txBody>
          <a:bodyPr>
            <a:prstTxWarp prst="textChevron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800" spc="200" dirty="0" smtClean="0">
                <a:ln w="3175">
                  <a:solidFill>
                    <a:schemeClr val="accent4">
                      <a:lumMod val="25000"/>
                    </a:schemeClr>
                  </a:solidFill>
                </a:ln>
                <a:solidFill>
                  <a:srgbClr val="101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Georgia" pitchFamily="18" charset="0"/>
              </a:rPr>
              <a:t>«Человек   профессия»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4143372" y="1714488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3786182" y="1714488"/>
            <a:ext cx="571504" cy="15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1800" y="6368660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0000"/>
                </a:solidFill>
                <a:latin typeface="Constantia" pitchFamily="18" charset="0"/>
              </a:rPr>
              <a:t>ГБУ  психолого-педагогический центр ДО города Москвы</a:t>
            </a:r>
            <a:endParaRPr lang="ru-RU" sz="1600" dirty="0">
              <a:solidFill>
                <a:srgbClr val="0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571744"/>
            <a:ext cx="85011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4800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Оптимальный выбор</a:t>
            </a: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           </a:t>
            </a:r>
          </a:p>
        </p:txBody>
      </p:sp>
      <p:pic>
        <p:nvPicPr>
          <p:cNvPr id="13314" name="Picture 2" descr="C:\Users\Наталья Николаевна\ЯРЛЫКИ\Saved Games\Desktop\strel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33043" y="3096387"/>
            <a:ext cx="1406477" cy="221457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1472" y="507207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ru-RU" sz="4800" dirty="0" smtClean="0">
                <a:ln w="18000">
                  <a:solidFill>
                    <a:srgbClr val="003300"/>
                  </a:solidFill>
                  <a:prstDash val="solid"/>
                  <a:miter lim="800000"/>
                </a:ln>
                <a:solidFill>
                  <a:srgbClr val="FF1D1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учёт личных качеств</a:t>
            </a:r>
            <a:endParaRPr lang="ru-RU" sz="4800" dirty="0">
              <a:ln w="18000">
                <a:solidFill>
                  <a:srgbClr val="003300"/>
                </a:solidFill>
                <a:prstDash val="solid"/>
                <a:miter lim="800000"/>
              </a:ln>
              <a:solidFill>
                <a:srgbClr val="FF1D1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j0289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86322"/>
            <a:ext cx="1905807" cy="1790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89" name="Picture 1" descr="C:\Users\Наталья Николаевна\ЯРЛЫКИ\Saved Games\Desktop\a_image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732156"/>
            <a:ext cx="2143140" cy="21258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400050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tabLst>
                <a:tab pos="990600" algn="l"/>
              </a:tabLst>
            </a:pP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	Подобная деятельность не для слабонервных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tabLst>
                <a:tab pos="990600" algn="l"/>
              </a:tabLst>
            </a:pP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и  предполагает тяжелую моральную нагрузку.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28604"/>
            <a:ext cx="469409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  <a:tabLst>
                <a:tab pos="990600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ЕСЛИ…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857233"/>
            <a:ext cx="86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  <a:tabLst>
                <a:tab pos="990600" algn="l"/>
              </a:tabLst>
            </a:pPr>
            <a:r>
              <a:rPr lang="ru-RU" dirty="0" smtClean="0">
                <a:solidFill>
                  <a:srgbClr val="0033CC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Вы смелая, деятельная и энергичная натура…. </a:t>
            </a:r>
          </a:p>
          <a:p>
            <a:pPr eaLnBrk="1" hangingPunct="1">
              <a:lnSpc>
                <a:spcPct val="80000"/>
              </a:lnSpc>
              <a:buNone/>
              <a:tabLst>
                <a:tab pos="990600" algn="l"/>
              </a:tabLst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993300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993300"/>
                </a:solidFill>
                <a:latin typeface="Georgia" pitchFamily="18" charset="0"/>
              </a:rPr>
              <a:t>Любите рисковать, самостоятельно принимать решения….</a:t>
            </a:r>
          </a:p>
          <a:p>
            <a:pPr eaLnBrk="1" hangingPunct="1">
              <a:lnSpc>
                <a:spcPct val="80000"/>
              </a:lnSpc>
              <a:buNone/>
              <a:tabLst>
                <a:tab pos="990600" algn="l"/>
              </a:tabLst>
            </a:pPr>
            <a:r>
              <a:rPr lang="ru-RU" dirty="0" smtClean="0">
                <a:solidFill>
                  <a:srgbClr val="3D560A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Не склонны к депрессиям и истерикам, способны смотреть </a:t>
            </a:r>
          </a:p>
          <a:p>
            <a:pPr eaLnBrk="1" hangingPunct="1">
              <a:lnSpc>
                <a:spcPct val="80000"/>
              </a:lnSpc>
              <a:buNone/>
              <a:tabLst>
                <a:tab pos="990600" algn="l"/>
              </a:tabLst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				на жизнь с позитивного ракурса…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2357430"/>
            <a:ext cx="8715404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  <a:tabLst>
                <a:tab pos="990600" algn="l"/>
              </a:tabLst>
            </a:pPr>
            <a:r>
              <a:rPr lang="ru-RU" sz="1600" dirty="0" smtClean="0">
                <a:solidFill>
                  <a:srgbClr val="660033"/>
                </a:solidFill>
                <a:latin typeface="Georgia" pitchFamily="18" charset="0"/>
              </a:rPr>
              <a:t> МОЖНО НАЧАТЬ КАРЬЕРУ со СЛЕДУЮЩИХ ДОЛЖНОСТЕЙ</a:t>
            </a:r>
            <a:r>
              <a:rPr lang="ru-RU" sz="1800" dirty="0" smtClean="0">
                <a:solidFill>
                  <a:srgbClr val="660033"/>
                </a:solidFill>
                <a:latin typeface="Georgia" pitchFamily="18" charset="0"/>
              </a:rPr>
              <a:t>: </a:t>
            </a:r>
            <a:endParaRPr lang="ru-RU" sz="1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990600" algn="l"/>
              </a:tabLst>
            </a:pPr>
            <a:r>
              <a:rPr lang="ru-RU" sz="1800" dirty="0" smtClean="0">
                <a:latin typeface="Georgia" pitchFamily="18" charset="0"/>
              </a:rPr>
              <a:t>			 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Торговый  представитель</a:t>
            </a:r>
          </a:p>
          <a:p>
            <a:pPr eaLnBrk="1" hangingPunct="1">
              <a:lnSpc>
                <a:spcPct val="80000"/>
              </a:lnSpc>
              <a:buFontTx/>
              <a:buNone/>
              <a:tabLst>
                <a:tab pos="990600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				       Менеджер  по  продажам </a:t>
            </a:r>
            <a:endParaRPr lang="ru-RU" dirty="0"/>
          </a:p>
        </p:txBody>
      </p:sp>
      <p:pic>
        <p:nvPicPr>
          <p:cNvPr id="1026" name="Picture 2" descr="C:\Users\Наталья Николаевна\ЯРЛЫКИ\Saved Games\Desktop\agent-running (1)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857760"/>
            <a:ext cx="1122767" cy="16430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3214686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Основное назначение этих должностей – поиск  </a:t>
            </a:r>
          </a:p>
          <a:p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                                                                     и привлечение клиентов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5"/>
            <a:ext cx="9144000" cy="26432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  <a:sym typeface="Webdings"/>
              </a:rPr>
              <a:t>    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Georgia" pitchFamily="18" charset="0"/>
                <a:sym typeface="Webdings"/>
              </a:rPr>
              <a:t>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Georgia" pitchFamily="18" charset="0"/>
              </a:rPr>
              <a:t>Вы обладаете терпением и усидчивостью…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Georgia" pitchFamily="18" charset="0"/>
              </a:rPr>
              <a:t>	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3D560A"/>
                </a:solidFill>
                <a:latin typeface="Georgia" pitchFamily="18" charset="0"/>
                <a:sym typeface="Webdings"/>
              </a:rPr>
              <a:t>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Неконфликтны, скромны, исполнительны, приветливы и 								доброжелательны…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Georgia" pitchFamily="18" charset="0"/>
              </a:rPr>
              <a:t>	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993300"/>
                </a:solidFill>
                <a:latin typeface="Georgia" pitchFamily="18" charset="0"/>
                <a:sym typeface="Webdings"/>
              </a:rPr>
              <a:t>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993300"/>
                </a:solidFill>
                <a:latin typeface="Georgia" pitchFamily="18" charset="0"/>
              </a:rPr>
              <a:t>Вам чужды риски  и авантюры, предпочитаете стабильный доход 							и защищенность…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Georgia" pitchFamily="18" charset="0"/>
              </a:rPr>
              <a:t>	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sym typeface="Webdings"/>
              </a:rPr>
              <a:t> 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Вы внимательны, гостеприимны и услужливы, любите кропотливый труд и порядок во всем, вас не раздражает общение по телефону, вы способны грамотно и доходчиво изъясняться.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				У Вас приятный голос и море обаяния.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Georgia" pitchFamily="18" charset="0"/>
              </a:rPr>
              <a:t>	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660033"/>
                </a:solidFill>
                <a:latin typeface="Georgia" pitchFamily="18" charset="0"/>
                <a:sym typeface="Webdings"/>
              </a:rPr>
              <a:t>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660033"/>
                </a:solidFill>
                <a:latin typeface="Georgia" pitchFamily="18" charset="0"/>
              </a:rPr>
              <a:t>Вы тактичны, сдержанны и хорошо воспитаны.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Georgia" pitchFamily="18" charset="0"/>
              </a:rPr>
              <a:t>	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latin typeface="Georgia" pitchFamily="18" charset="0"/>
              </a:rPr>
              <a:t> </a:t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 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1800" b="1" dirty="0" smtClean="0">
                <a:latin typeface="Georgia" pitchFamily="18" charset="0"/>
              </a:rPr>
              <a:t>	</a:t>
            </a:r>
          </a:p>
        </p:txBody>
      </p:sp>
      <p:pic>
        <p:nvPicPr>
          <p:cNvPr id="11265" name="Picture 1" descr="C:\Users\Наталья Николаевна\ННС\С_НН (перс.)\Фото Картинки\Анимашки\РАБОТА\секретарь\0094c85641c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214686"/>
            <a:ext cx="1785950" cy="1785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636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3366"/>
                </a:solidFill>
                <a:latin typeface="Georgia" pitchFamily="18" charset="0"/>
              </a:rPr>
              <a:t>Основное назначение этих должностей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Georgia" pitchFamily="18" charset="0"/>
              </a:rPr>
              <a:t>– прием и распределение входящих звонков, выполнение хозяйственных поручений (обеспечение необходимыми офисными принадлежностями, встреча гостей / клиентов, чай, кофе, работа с компьютером и офисной техникой, бронирование билетов, гостиниц…..).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4836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ЕСЛИ…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00438"/>
            <a:ext cx="8786874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  <a:latin typeface="Georgia" pitchFamily="18" charset="0"/>
              </a:rPr>
              <a:t>ТОГДА  ВЫ МОЖЕТЕ НАЧАТЬ КАРЬЕРУ С ДОЛЖНОСТЕЙ: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latin typeface="Georgia" pitchFamily="18" charset="0"/>
              </a:rPr>
              <a:t>		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Офис-менеджер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		Секретарь на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ресепшен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				Секретарь офиса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				 Администратор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					 Оператор</a:t>
            </a:r>
            <a:endParaRPr lang="ru-RU" dirty="0"/>
          </a:p>
        </p:txBody>
      </p:sp>
      <p:pic>
        <p:nvPicPr>
          <p:cNvPr id="1030" name="Picture 6" descr="Анимашки Компьютеры от 400 до 4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3714752"/>
            <a:ext cx="97757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ья Николаевна\Saved Games\Desktop\СОЛН ЛУЧ\Фото Картинки\Анимашки\работа\743340513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26" y="3429000"/>
            <a:ext cx="1643074" cy="15048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143512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Назначение этих должностей – учет данных, финансов и материальных ценностей, ведение отчетности                         и   административно-хозяйственной деятельности.  </a:t>
            </a:r>
            <a:endParaRPr lang="ru-RU" dirty="0"/>
          </a:p>
        </p:txBody>
      </p:sp>
      <p:pic>
        <p:nvPicPr>
          <p:cNvPr id="10241" name="Picture 1" descr="C:\Users\Наталья Николаевна\ННС\С_НН (перс.)\Фото Картинки\Анимашки\РАБОТА\бухгалтер менеджер\ludia-13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1928826" cy="16005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4836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>ЕСЛИ…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74401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0033CC"/>
                </a:solidFill>
                <a:latin typeface="Georgia" pitchFamily="18" charset="0"/>
                <a:sym typeface="Webdings"/>
              </a:rPr>
              <a:t> </a:t>
            </a: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Вы склонны к накопительству, расчетливы, любите складывать и  систематизировать данные.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3D560A"/>
                </a:solidFill>
                <a:latin typeface="Georgia" pitchFamily="18" charset="0"/>
                <a:sym typeface="Webdings"/>
              </a:rPr>
              <a:t> 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Вы невероятно усидчивы и исполнительны.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	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Вам интересны вычислительные операции.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Вам нравится спокойная, размеренная жизнь.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	</a:t>
            </a:r>
            <a:r>
              <a:rPr lang="ru-RU" dirty="0" smtClean="0">
                <a:solidFill>
                  <a:srgbClr val="993300"/>
                </a:solidFill>
                <a:latin typeface="Georgia" pitchFamily="18" charset="0"/>
                <a:sym typeface="Webdings"/>
              </a:rPr>
              <a:t>  </a:t>
            </a:r>
            <a:r>
              <a:rPr lang="ru-RU" dirty="0" smtClean="0">
                <a:solidFill>
                  <a:srgbClr val="993300"/>
                </a:solidFill>
                <a:latin typeface="Georgia" pitchFamily="18" charset="0"/>
              </a:rPr>
              <a:t>Вы очень осторожны и не любите брать на себя ответственность за других людей ( но в ответственные моменты Вы активизируетесь).</a:t>
            </a:r>
            <a:endParaRPr lang="ru-RU" dirty="0" smtClean="0">
              <a:solidFill>
                <a:srgbClr val="3333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071810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С  ТАКИМИ  КАЧЕСТВАМИ  ВЫ  МОЖЕТЕ  СТАТЬ  ПРЕКРАСНЫМ СОТРУДНИКОМ  АДМИНИСТРАТИВНОГО  ЗВЕНА.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    	    Бухгалтер   Экономист  Программист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			   Оператор по вводу данных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		    Кладовщик   Хозяйственник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429784" cy="245426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ЕСЛИ…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600" b="1" dirty="0" smtClean="0">
                <a:latin typeface="Georgia" pitchFamily="18" charset="0"/>
              </a:rPr>
              <a:t> 	</a:t>
            </a:r>
            <a:r>
              <a:rPr lang="ru-RU" sz="16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Georgia" pitchFamily="18" charset="0"/>
                <a:sym typeface="Webdings"/>
              </a:rPr>
              <a:t>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0033CC"/>
                </a:solidFill>
                <a:latin typeface="Georgia" pitchFamily="18" charset="0"/>
              </a:rPr>
              <a:t>Вы тактичны, способны к обучению, приветливы и услужливы, но не представляете себя за рабочим офисным столом.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800" b="1" dirty="0" smtClean="0">
                <a:latin typeface="Georgia" pitchFamily="18" charset="0"/>
              </a:rPr>
              <a:t>	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3D560A"/>
                </a:solidFill>
                <a:latin typeface="Georgia" pitchFamily="18" charset="0"/>
                <a:sym typeface="Webdings"/>
              </a:rPr>
              <a:t>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Вы не знаете, куда деть свою энергию.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800" b="1" dirty="0" smtClean="0">
                <a:latin typeface="Georgia" pitchFamily="18" charset="0"/>
              </a:rPr>
              <a:t>	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  <a:sym typeface="Webdings"/>
              </a:rPr>
              <a:t> 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Вы подвижны, ловки.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	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sym typeface="Webdings"/>
              </a:rPr>
              <a:t></a:t>
            </a:r>
            <a:r>
              <a:rPr lang="ru-RU" sz="1800" b="1" dirty="0" smtClean="0">
                <a:latin typeface="Georgia" pitchFamily="18" charset="0"/>
                <a:sym typeface="Webdings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Вы любите процесс общения, но Вам неприятна сама мысль о том, чтобы эту способность использовать для активного поиска клиентов.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800" b="1" dirty="0" smtClean="0">
                <a:solidFill>
                  <a:srgbClr val="990099"/>
                </a:solidFill>
                <a:latin typeface="Georgia" pitchFamily="18" charset="0"/>
              </a:rPr>
              <a:t>	</a:t>
            </a:r>
            <a:r>
              <a:rPr lang="ru-RU" sz="1800" b="1" dirty="0" smtClean="0">
                <a:solidFill>
                  <a:srgbClr val="7030A0"/>
                </a:solidFill>
                <a:latin typeface="Georgia" pitchFamily="18" charset="0"/>
                <a:sym typeface="Webdings"/>
              </a:rPr>
              <a:t>  </a:t>
            </a:r>
            <a:r>
              <a:rPr lang="ru-RU" sz="1800" b="1" dirty="0" smtClean="0">
                <a:solidFill>
                  <a:srgbClr val="990099"/>
                </a:solidFill>
                <a:latin typeface="Georgia" pitchFamily="18" charset="0"/>
              </a:rPr>
              <a:t>Вам удобнее вести переговоры с тем, кто сам к вам обратился.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600" b="1" dirty="0" smtClean="0">
                <a:latin typeface="Georgia" pitchFamily="18" charset="0"/>
              </a:rPr>
              <a:t>	</a:t>
            </a:r>
            <a:endParaRPr lang="ru-RU" sz="1600" b="1" dirty="0" smtClean="0">
              <a:solidFill>
                <a:srgbClr val="99330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600" b="1" dirty="0" smtClean="0">
                <a:solidFill>
                  <a:srgbClr val="993300"/>
                </a:solidFill>
                <a:latin typeface="Georgia" pitchFamily="18" charset="0"/>
              </a:rPr>
              <a:t>	</a:t>
            </a:r>
            <a:r>
              <a:rPr lang="ru-RU" sz="1600" b="1" dirty="0" smtClean="0">
                <a:solidFill>
                  <a:srgbClr val="660033"/>
                </a:solidFill>
                <a:latin typeface="Georgia" pitchFamily="18" charset="0"/>
              </a:rPr>
              <a:t>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tabLst>
                <a:tab pos="806450" algn="l"/>
              </a:tabLst>
            </a:pPr>
            <a:r>
              <a:rPr lang="ru-RU" sz="1600" b="1" dirty="0" smtClean="0">
                <a:latin typeface="Georgia" pitchFamily="18" charset="0"/>
              </a:rPr>
              <a:t>		</a:t>
            </a:r>
            <a:endParaRPr lang="ru-RU" sz="16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tabLst>
                <a:tab pos="806450" algn="l"/>
              </a:tabLst>
            </a:pPr>
            <a:endParaRPr lang="ru-RU" sz="1600" b="1" dirty="0" smtClean="0">
              <a:latin typeface="Georgia" pitchFamily="18" charset="0"/>
            </a:endParaRPr>
          </a:p>
        </p:txBody>
      </p:sp>
      <p:pic>
        <p:nvPicPr>
          <p:cNvPr id="9217" name="Picture 1" descr="C:\Users\Наталья Николаевна\ЯРЛЫКИ\Saved Games\Desktop\coiffeu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72396" y="2786058"/>
            <a:ext cx="1243031" cy="18789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000635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Чтобы добиться успеха в данной сфере,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нужно не просто трудиться,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 а обладать железной выдержкой и нервами,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любить свою профессию,  уметь совмещать работу с учебой. </a:t>
            </a:r>
          </a:p>
        </p:txBody>
      </p:sp>
      <p:pic>
        <p:nvPicPr>
          <p:cNvPr id="9218" name="Picture 2" descr="C:\Users\Наталья Николаевна\ЯРЛЫКИ\Saved Games\Desktop\teacherpink.gif"/>
          <p:cNvPicPr>
            <a:picLocks noChangeAspect="1" noChangeArrowheads="1" noCrop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 flipH="1">
            <a:off x="214282" y="4429132"/>
            <a:ext cx="1500557" cy="1357322"/>
          </a:xfrm>
          <a:prstGeom prst="rect">
            <a:avLst/>
          </a:prstGeom>
          <a:noFill/>
        </p:spPr>
      </p:pic>
      <p:pic>
        <p:nvPicPr>
          <p:cNvPr id="9219" name="Picture 3" descr="C:\Users\Наталья Николаевна\ЯРЛЫКИ\Saved Games\Desktop\cafe.gif"/>
          <p:cNvPicPr>
            <a:picLocks noChangeAspect="1" noChangeArrowheads="1" noCrop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214282" y="2714620"/>
            <a:ext cx="849924" cy="138112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2500305"/>
            <a:ext cx="7429552" cy="154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800" dirty="0" smtClean="0">
                <a:solidFill>
                  <a:srgbClr val="0000FF"/>
                </a:solidFill>
                <a:latin typeface="Georgia" pitchFamily="18" charset="0"/>
              </a:rPr>
              <a:t>ТОГДА ВЫ…    </a:t>
            </a:r>
            <a:endParaRPr lang="ru-RU" sz="1800" dirty="0" smtClean="0">
              <a:solidFill>
                <a:srgbClr val="99330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sz="1800" dirty="0" smtClean="0">
                <a:latin typeface="Georgia" pitchFamily="18" charset="0"/>
              </a:rPr>
              <a:t>		</a:t>
            </a: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Учитель    Врач    Журналист  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                Социальный работник   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Официант     Бармен        Крупье        Продавец   </a:t>
            </a:r>
          </a:p>
          <a:p>
            <a:pPr eaLnBrk="1" hangingPunct="1">
              <a:lnSpc>
                <a:spcPct val="80000"/>
              </a:lnSpc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		                                  Кассир     Парикмахер …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4143380"/>
            <a:ext cx="6357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tabLst>
                <a:tab pos="806450" algn="l"/>
              </a:tabLst>
            </a:pP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Назначение этих должностей знакомо всем.</a:t>
            </a:r>
            <a:endParaRPr lang="ru-RU" sz="18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116838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tabLst>
                <a:tab pos="806450" algn="l"/>
              </a:tabLst>
            </a:pPr>
            <a:r>
              <a:rPr lang="ru-RU" sz="1600" b="1" dirty="0" smtClean="0">
                <a:latin typeface="Georgia" pitchFamily="18" charset="0"/>
              </a:rPr>
              <a:t>		</a:t>
            </a:r>
            <a:endParaRPr lang="ru-RU" sz="1600" b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tabLst>
                <a:tab pos="806450" algn="l"/>
              </a:tabLst>
            </a:pPr>
            <a:endParaRPr lang="ru-RU" sz="1600" b="1" dirty="0" smtClean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71480"/>
            <a:ext cx="8215370" cy="392909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484979"/>
                <a:gd name="adj2" fmla="val 69052"/>
              </a:avLst>
            </a:prstTxWarp>
            <a:sp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Georgia" pitchFamily="18" charset="0"/>
              </a:rPr>
              <a:t>ЧЕЛОВЕК</a:t>
            </a:r>
            <a:endParaRPr lang="ru-RU" sz="6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8501122" cy="3143272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20969289"/>
                <a:gd name="adj2" fmla="val 42303"/>
              </a:avLst>
            </a:prstTxWarp>
            <a:spAutoFit/>
          </a:bodyPr>
          <a:lstStyle/>
          <a:p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Georgia" pitchFamily="18" charset="0"/>
              </a:rPr>
              <a:t>ПРОФЕССИЯ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Наталья Николаевна\ЯРЛЫКИ\Saved Games\Desktop\maryja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643050"/>
            <a:ext cx="962025" cy="1647825"/>
          </a:xfrm>
          <a:prstGeom prst="rect">
            <a:avLst/>
          </a:prstGeom>
          <a:noFill/>
        </p:spPr>
      </p:pic>
      <p:pic>
        <p:nvPicPr>
          <p:cNvPr id="1027" name="Picture 3" descr="C:\Users\Наталья Николаевна\ЯРЛЫКИ\Saved Games\Desktop\maryja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76886">
            <a:off x="1362322" y="2409883"/>
            <a:ext cx="96202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2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20"/>
                            </p:stCondLst>
                            <p:childTnLst>
                              <p:par>
                                <p:cTn id="32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1088 L -0.16093 0.2088 C -0.19531 0.23148 -0.24704 0.24491 -0.30086 0.24491 C -0.36232 0.24491 -0.41145 0.23148 -0.44583 0.2088 L -0.60989 0.1088 " pathEditMode="relative" rAng="5400000" ptsTypes="FffFF">
                                      <p:cBhvr>
                                        <p:cTn id="3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32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320"/>
                            </p:stCondLst>
                            <p:childTnLst>
                              <p:par>
                                <p:cTn id="4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11852 L 0.13889 -0.21227 C 0.16979 -0.2338 0.21615 -0.24445 0.26441 -0.24445 C 0.31962 -0.24445 0.36372 -0.2338 0.39445 -0.21227 L 0.54254 -0.11852 " pathEditMode="relative" rAng="0" ptsTypes="FffFF">
                                      <p:cBhvr>
                                        <p:cTn id="4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32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 Николаевна\ЯРЛЫКИ\Saved Games\Desktop\s3img_161461572_3655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357586" cy="3074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5" name="Picture 7" descr="C:\Users\Наталья Николаевна\ЯРЛЫКИ\Saved Games\Desktop\fbcc6_1295995275_motivator-13083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 l="11688" t="9548" r="12987" b="10253"/>
          <a:stretch>
            <a:fillRect/>
          </a:stretch>
        </p:blipFill>
        <p:spPr bwMode="auto">
          <a:xfrm>
            <a:off x="4796519" y="285728"/>
            <a:ext cx="404475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Moderately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6" name="Picture 8" descr="C:\Users\Наталья Николаевна\ЯРЛЫКИ\Saved Games\Desktop\f7d76d8bb59f6ad23a49e9bb5835ba3b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5429256" y="3144432"/>
            <a:ext cx="3448054" cy="3436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7" name="Picture 9" descr="C:\Users\Наталья Николаевна\ЯРЛЫКИ\Saved Games\Desktop\948085_85252-550x500.jpg"/>
          <p:cNvPicPr>
            <a:picLocks noChangeAspect="1" noChangeArrowheads="1"/>
          </p:cNvPicPr>
          <p:nvPr/>
        </p:nvPicPr>
        <p:blipFill>
          <a:blip r:embed="rId5"/>
          <a:srcRect l="19534" r="22222" b="11056"/>
          <a:stretch>
            <a:fillRect/>
          </a:stretch>
        </p:blipFill>
        <p:spPr bwMode="auto">
          <a:xfrm>
            <a:off x="214282" y="3429000"/>
            <a:ext cx="3374111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8" name="Picture 10" descr="C:\Users\Наталья Николаевна\ЯРЛЫКИ\Saved Games\Desktop\59007776ad3804777be8fd6d1edbcde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643042" y="1571612"/>
            <a:ext cx="5929354" cy="5286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64704"/>
            <a:ext cx="8929717" cy="5616624"/>
          </a:xfrm>
        </p:spPr>
        <p:txBody>
          <a:bodyPr>
            <a:prstTxWarp prst="textArchUpPour">
              <a:avLst>
                <a:gd name="adj1" fmla="val 8460995"/>
                <a:gd name="adj2" fmla="val 63460"/>
              </a:avLst>
            </a:prstTxWarp>
          </a:bodyPr>
          <a:lstStyle/>
          <a:p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</a:t>
            </a:r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</a:t>
            </a:r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ВНИМАНИЕ</a:t>
            </a:r>
            <a:r>
              <a:rPr lang="ru-RU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!</a:t>
            </a:r>
            <a:endParaRPr lang="ru-RU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307181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33CC"/>
                </a:solidFill>
              </a:rPr>
              <a:t> 8 495 657-46-32</a:t>
            </a:r>
            <a:endParaRPr lang="ru-RU" sz="2800" dirty="0">
              <a:solidFill>
                <a:srgbClr val="0033CC"/>
              </a:solidFill>
            </a:endParaRPr>
          </a:p>
        </p:txBody>
      </p:sp>
      <p:pic>
        <p:nvPicPr>
          <p:cNvPr id="2053" name="Picture 5" descr="G:\Аним_Обои_Фото\Анимашки\Часы, Телефон\i22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1885959" cy="12573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021288"/>
            <a:ext cx="799288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Constantia" pitchFamily="18" charset="0"/>
              </a:rPr>
              <a:t>Социальный педагог </a:t>
            </a:r>
            <a:r>
              <a:rPr lang="ru-RU" sz="1400" dirty="0" err="1" smtClean="0">
                <a:latin typeface="Constantia" pitchFamily="18" charset="0"/>
              </a:rPr>
              <a:t>Садовникова</a:t>
            </a:r>
            <a:r>
              <a:rPr lang="ru-RU" sz="1400" dirty="0" smtClean="0">
                <a:latin typeface="Constantia" pitchFamily="18" charset="0"/>
              </a:rPr>
              <a:t> Н. Н.</a:t>
            </a:r>
          </a:p>
          <a:p>
            <a:pPr algn="r"/>
            <a:r>
              <a:rPr lang="ru-RU" sz="1400" dirty="0" smtClean="0">
                <a:latin typeface="Constantia" pitchFamily="18" charset="0"/>
              </a:rPr>
              <a:t>Педагог-психолог   </a:t>
            </a:r>
            <a:r>
              <a:rPr lang="ru-RU" sz="1400" dirty="0" err="1" smtClean="0">
                <a:latin typeface="Constantia" pitchFamily="18" charset="0"/>
              </a:rPr>
              <a:t>Цубина</a:t>
            </a:r>
            <a:r>
              <a:rPr lang="ru-RU" sz="1400" dirty="0" smtClean="0">
                <a:latin typeface="Constantia" pitchFamily="18" charset="0"/>
              </a:rPr>
              <a:t> Т. В.</a:t>
            </a:r>
            <a:endParaRPr lang="ru-RU" sz="1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604"/>
            <a:ext cx="8929718" cy="314327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	</a:t>
            </a: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Каждый человек в своей жизни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должен сделать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два самых главных </a:t>
            </a: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ВЫБОРА,</a:t>
            </a: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     от которых в дальнейшем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     складывается личная жизнь</a:t>
            </a:r>
          </a:p>
        </p:txBody>
      </p:sp>
      <p:sp>
        <p:nvSpPr>
          <p:cNvPr id="5" name="TextBox 4"/>
          <p:cNvSpPr txBox="1"/>
          <p:nvPr/>
        </p:nvSpPr>
        <p:spPr>
          <a:xfrm rot="20091745">
            <a:off x="589072" y="3789346"/>
            <a:ext cx="3630597" cy="274186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- выбор спутника жизни</a:t>
            </a:r>
            <a:endParaRPr lang="ru-RU" sz="240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9010519">
            <a:off x="4954889" y="3461635"/>
            <a:ext cx="3474660" cy="31204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b="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-</a:t>
            </a:r>
            <a:r>
              <a:rPr lang="ru-RU" sz="2400" dirty="0" smtClean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выбор профессии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Наталья Николаевна\ЯРЛЫКИ\Saved Games\Desktop\698615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63" y="2857496"/>
            <a:ext cx="2464611" cy="3286148"/>
          </a:xfrm>
          <a:prstGeom prst="rect">
            <a:avLst/>
          </a:prstGeom>
          <a:noFill/>
        </p:spPr>
      </p:pic>
      <p:pic>
        <p:nvPicPr>
          <p:cNvPr id="4" name="Picture 4" descr="C:\Users\Наталья Николаевна\ЯРЛЫКИ\Saved Games\Desktop\0_79498_927f4ad7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186419"/>
            <a:ext cx="1857388" cy="3004797"/>
          </a:xfrm>
          <a:prstGeom prst="rect">
            <a:avLst/>
          </a:prstGeom>
          <a:noFill/>
        </p:spPr>
      </p:pic>
      <p:pic>
        <p:nvPicPr>
          <p:cNvPr id="1032" name="Picture 8" descr="C:\Users\Наталья Николаевна\ЯРЛЫКИ\Saved Games\Desktop\0_78ea9_2cd512ba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071810"/>
            <a:ext cx="1326631" cy="3224218"/>
          </a:xfrm>
          <a:prstGeom prst="rect">
            <a:avLst/>
          </a:prstGeom>
          <a:noFill/>
        </p:spPr>
      </p:pic>
      <p:pic>
        <p:nvPicPr>
          <p:cNvPr id="1033" name="Picture 9" descr="C:\Users\Наталья Николаевна\ЯРЛЫКИ\Saved Games\Desktop\0_6cf1b_a1411f51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643578"/>
            <a:ext cx="676677" cy="785818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 bwMode="auto">
          <a:xfrm rot="10800000" flipV="1">
            <a:off x="2786050" y="3071810"/>
            <a:ext cx="1571636" cy="857256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 rot="16200000" flipH="1">
            <a:off x="4714876" y="3286124"/>
            <a:ext cx="1214446" cy="78581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Азбука карьеры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357299"/>
            <a:ext cx="8715436" cy="3000396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</a:t>
            </a:r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Georgia" pitchFamily="18" charset="0"/>
              </a:rPr>
              <a:t>Не только человек выбирает профессию, 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Georgia" pitchFamily="18" charset="0"/>
              </a:rPr>
              <a:t>но и сама профессия может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600" b="1" dirty="0" smtClean="0">
                <a:ln>
                  <a:solidFill>
                    <a:srgbClr val="993300"/>
                  </a:solidFill>
                </a:ln>
                <a:solidFill>
                  <a:srgbClr val="CC3300"/>
                </a:solidFill>
                <a:latin typeface="Georgia" pitchFamily="18" charset="0"/>
              </a:rPr>
              <a:t>ДИКТОВАТЬ  УСЛОВИЯ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993300"/>
                </a:solidFill>
                <a:latin typeface="Georgia" pitchFamily="18" charset="0"/>
              </a:rPr>
              <a:t>Чтобы найти с ней взаимопонимание, 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ru-RU" sz="28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21" name="Shape 20"/>
          <p:cNvCxnSpPr/>
          <p:nvPr/>
        </p:nvCxnSpPr>
        <p:spPr bwMode="auto">
          <a:xfrm rot="10800000" flipV="1">
            <a:off x="1214414" y="3571876"/>
            <a:ext cx="7215238" cy="285752"/>
          </a:xfrm>
          <a:prstGeom prst="curvedConnector3">
            <a:avLst>
              <a:gd name="adj1" fmla="val 10805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000100" y="3571876"/>
            <a:ext cx="778674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90000"/>
              </a:lnSpc>
              <a:buNone/>
            </a:pPr>
            <a:r>
              <a:rPr lang="ru-RU" sz="3200" dirty="0" smtClean="0">
                <a:ln w="3175">
                  <a:noFill/>
                </a:ln>
                <a:solidFill>
                  <a:srgbClr val="4D4D4D"/>
                </a:solidFill>
                <a:latin typeface="Georgia" pitchFamily="18" charset="0"/>
              </a:rPr>
              <a:t>развивать свои </a:t>
            </a:r>
            <a:r>
              <a:rPr lang="ru-RU" sz="3200" dirty="0" smtClean="0">
                <a:ln w="3175"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Georgia" pitchFamily="18" charset="0"/>
              </a:rPr>
              <a:t>способности</a:t>
            </a:r>
            <a:r>
              <a:rPr lang="ru-RU" sz="3200" dirty="0" smtClean="0">
                <a:ln w="3175">
                  <a:noFill/>
                </a:ln>
                <a:solidFill>
                  <a:srgbClr val="4D4D4D"/>
                </a:solidFill>
                <a:latin typeface="Georgia" pitchFamily="18" charset="0"/>
              </a:rPr>
              <a:t>, </a:t>
            </a:r>
            <a:r>
              <a:rPr lang="ru-RU" sz="3200" dirty="0" smtClean="0">
                <a:ln w="3175">
                  <a:noFill/>
                </a:ln>
                <a:solidFill>
                  <a:srgbClr val="FF66CC"/>
                </a:solidFill>
                <a:latin typeface="Georgia" pitchFamily="18" charset="0"/>
              </a:rPr>
              <a:t>склонности</a:t>
            </a:r>
            <a:r>
              <a:rPr lang="ru-RU" sz="3200" dirty="0" smtClean="0">
                <a:ln w="3175">
                  <a:noFill/>
                </a:ln>
                <a:solidFill>
                  <a:srgbClr val="4D4D4D"/>
                </a:solidFill>
                <a:latin typeface="Georgia" pitchFamily="18" charset="0"/>
              </a:rPr>
              <a:t>, </a:t>
            </a:r>
            <a:r>
              <a:rPr lang="ru-RU" sz="3200" dirty="0" smtClean="0">
                <a:ln w="3175">
                  <a:noFill/>
                </a:ln>
                <a:solidFill>
                  <a:srgbClr val="008000"/>
                </a:solidFill>
                <a:latin typeface="Georgia" pitchFamily="18" charset="0"/>
              </a:rPr>
              <a:t>интересы</a:t>
            </a:r>
            <a:r>
              <a:rPr lang="ru-RU" sz="3200" dirty="0" smtClean="0">
                <a:ln w="3175">
                  <a:noFill/>
                </a:ln>
                <a:solidFill>
                  <a:srgbClr val="4D4D4D"/>
                </a:solidFill>
                <a:latin typeface="Georgia" pitchFamily="18" charset="0"/>
              </a:rPr>
              <a:t>;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42976" y="4786322"/>
            <a:ext cx="8001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333399"/>
                </a:solidFill>
                <a:latin typeface="Georgia" pitchFamily="18" charset="0"/>
              </a:rPr>
              <a:t>учесть особенности,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333399"/>
                </a:solidFill>
                <a:latin typeface="Georgia" pitchFamily="18" charset="0"/>
              </a:rPr>
              <a:t>которые </a:t>
            </a:r>
            <a:r>
              <a:rPr lang="ru-RU" sz="3000" dirty="0" smtClean="0">
                <a:solidFill>
                  <a:srgbClr val="003300"/>
                </a:solidFill>
                <a:latin typeface="Georgia" pitchFamily="18" charset="0"/>
              </a:rPr>
              <a:t>даны</a:t>
            </a:r>
            <a:r>
              <a:rPr lang="ru-RU" sz="3000" dirty="0" smtClean="0">
                <a:solidFill>
                  <a:srgbClr val="333399"/>
                </a:solidFill>
                <a:latin typeface="Georgia" pitchFamily="18" charset="0"/>
              </a:rPr>
              <a:t> человеку от </a:t>
            </a:r>
            <a:r>
              <a:rPr lang="ru-RU" sz="3000" dirty="0" smtClean="0">
                <a:solidFill>
                  <a:srgbClr val="003300"/>
                </a:solidFill>
                <a:latin typeface="Georgia" pitchFamily="18" charset="0"/>
              </a:rPr>
              <a:t>природы</a:t>
            </a:r>
          </a:p>
        </p:txBody>
      </p:sp>
      <p:pic>
        <p:nvPicPr>
          <p:cNvPr id="3075" name="Picture 3" descr="C:\Users\Наталья Николаевна\ЯРЛЫКИ\Saved Games\Desktop\eyes_2_hc.gif"/>
          <p:cNvPicPr>
            <a:picLocks noChangeAspect="1" noChangeArrowheads="1" noCrop="1"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214282" y="4643446"/>
            <a:ext cx="1028699" cy="1254511"/>
          </a:xfrm>
          <a:prstGeom prst="rect">
            <a:avLst/>
          </a:prstGeom>
          <a:noFill/>
        </p:spPr>
      </p:pic>
      <p:pic>
        <p:nvPicPr>
          <p:cNvPr id="15362" name="Picture 2" descr="http://im1-tub-ru.yandex.net/i?id=937ab521c17b86ed0e6827008af170d3-09-144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643314"/>
            <a:ext cx="821537" cy="107157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6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6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6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6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4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6387" grpId="0" build="p"/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54044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n>
                  <a:solidFill>
                    <a:schemeClr val="accent4">
                      <a:lumMod val="25000"/>
                    </a:schemeClr>
                  </a:solidFill>
                </a:ln>
                <a:solidFill>
                  <a:schemeClr val="accent2">
                    <a:lumMod val="25000"/>
                  </a:schemeClr>
                </a:solidFill>
                <a:latin typeface="Georgia" pitchFamily="18" charset="0"/>
              </a:rPr>
              <a:t>Учеба или работа?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1714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Georgia" pitchFamily="18" charset="0"/>
              </a:rPr>
              <a:t>     </a:t>
            </a:r>
            <a:r>
              <a:rPr lang="ru-RU" sz="2400" b="1" dirty="0" smtClean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ЧТО ДЕЛАТЬ?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25000"/>
                  </a:schemeClr>
                </a:solidFill>
                <a:latin typeface="Georgia" pitchFamily="18" charset="0"/>
              </a:rPr>
              <a:t>     </a:t>
            </a:r>
            <a:r>
              <a:rPr lang="ru-RU" sz="2400" b="1" dirty="0" smtClean="0">
                <a:solidFill>
                  <a:srgbClr val="0033CC"/>
                </a:solidFill>
                <a:latin typeface="Georgia" pitchFamily="18" charset="0"/>
              </a:rPr>
              <a:t>продолжить обучение и поступить в ВУЗ, колледж, </a:t>
            </a:r>
            <a:r>
              <a:rPr lang="ru-RU" sz="2400" b="1" dirty="0" smtClean="0">
                <a:solidFill>
                  <a:srgbClr val="660033"/>
                </a:solidFill>
                <a:latin typeface="Georgia" pitchFamily="18" charset="0"/>
              </a:rPr>
              <a:t>или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сразу после школы устроиться  на работу?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  <a:r>
              <a:rPr lang="ru-RU" sz="2400" b="1" dirty="0" smtClean="0">
                <a:solidFill>
                  <a:srgbClr val="993300"/>
                </a:solidFill>
                <a:latin typeface="Georgia" pitchFamily="18" charset="0"/>
              </a:rPr>
              <a:t>Такой вопрос задают себе многие выпускники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Georgia" pitchFamily="18" charset="0"/>
              </a:rPr>
              <a:t>     </a:t>
            </a:r>
            <a:endParaRPr lang="ru-RU" sz="2400" b="1" dirty="0" smtClean="0">
              <a:solidFill>
                <a:srgbClr val="660033"/>
              </a:solidFill>
              <a:latin typeface="Georgia" pitchFamily="18" charset="0"/>
            </a:endParaRPr>
          </a:p>
        </p:txBody>
      </p:sp>
      <p:pic>
        <p:nvPicPr>
          <p:cNvPr id="29705" name="Picture 9" descr="C:\Users\Наталья Николаевна\Saved Games\Desktop\СОЛН ЛУЧ\Фото Картинки\Анимашки\прочее\zodiakia-195 - копи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00958" y="142852"/>
            <a:ext cx="1428760" cy="1285884"/>
          </a:xfrm>
          <a:prstGeom prst="rect">
            <a:avLst/>
          </a:prstGeom>
          <a:noFill/>
        </p:spPr>
      </p:pic>
      <p:pic>
        <p:nvPicPr>
          <p:cNvPr id="3074" name="Picture 2" descr="C:\Users\Наталья Николаевна\ЯРЛЫКИ\Saved Games\Desktop\oldie000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793666"/>
            <a:ext cx="857256" cy="1624500"/>
          </a:xfrm>
          <a:prstGeom prst="rect">
            <a:avLst/>
          </a:prstGeom>
          <a:noFill/>
        </p:spPr>
      </p:pic>
      <p:pic>
        <p:nvPicPr>
          <p:cNvPr id="3075" name="Picture 3" descr="C:\Users\Наталья Николаевна\ЯРЛЫКИ\Saved Games\Desktop\anime-ludi-261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2876296"/>
            <a:ext cx="947927" cy="1297164"/>
          </a:xfrm>
          <a:prstGeom prst="rect">
            <a:avLst/>
          </a:prstGeom>
          <a:noFill/>
        </p:spPr>
      </p:pic>
      <p:pic>
        <p:nvPicPr>
          <p:cNvPr id="3077" name="Picture 5" descr="C:\Users\Наталья Николаевна\ЯРЛЫКИ\Saved Games\Desktop\student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429520" y="3857628"/>
            <a:ext cx="1285884" cy="1107927"/>
          </a:xfrm>
          <a:prstGeom prst="rect">
            <a:avLst/>
          </a:prstGeom>
          <a:noFill/>
        </p:spPr>
      </p:pic>
      <p:pic>
        <p:nvPicPr>
          <p:cNvPr id="3078" name="Picture 6" descr="C:\Users\Наталья Николаевна\ЯРЛЫКИ\Saved Games\Desktop\61303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5214950"/>
            <a:ext cx="1338771" cy="1643050"/>
          </a:xfrm>
          <a:prstGeom prst="rect">
            <a:avLst/>
          </a:prstGeom>
          <a:noFill/>
        </p:spPr>
      </p:pic>
      <p:pic>
        <p:nvPicPr>
          <p:cNvPr id="3079" name="Picture 7" descr="C:\Users\Наталья Николаевна\ЯРЛЫКИ\Saved Games\Desktop\gallery_121_40_9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88"/>
            <a:ext cx="928694" cy="133433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>
            <a:off x="4357686" y="5429264"/>
            <a:ext cx="1500166" cy="11430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 flipV="1">
            <a:off x="4286248" y="5500702"/>
            <a:ext cx="1571636" cy="107157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Прямоугольник 22"/>
          <p:cNvSpPr/>
          <p:nvPr/>
        </p:nvSpPr>
        <p:spPr>
          <a:xfrm>
            <a:off x="428596" y="3500438"/>
            <a:ext cx="6286544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333399"/>
                </a:solidFill>
                <a:latin typeface="Georgia" pitchFamily="18" charset="0"/>
              </a:rPr>
              <a:t>а ты видишь, что те,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333399"/>
                </a:solidFill>
                <a:latin typeface="Georgia" pitchFamily="18" charset="0"/>
              </a:rPr>
              <a:t>у кого есть диплом,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333399"/>
                </a:solidFill>
                <a:latin typeface="Georgia" pitchFamily="18" charset="0"/>
              </a:rPr>
              <a:t> зачастую зарабатывают не больше,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333399"/>
                </a:solidFill>
                <a:latin typeface="Georgia" pitchFamily="18" charset="0"/>
              </a:rPr>
              <a:t> чем другие, не имеющие  диплома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85749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  <a:latin typeface="Georgia" pitchFamily="18" charset="0"/>
              </a:rPr>
              <a:t>Родители настаивают на поступлении</a:t>
            </a:r>
            <a:r>
              <a:rPr lang="ru-RU" sz="2400" dirty="0" smtClean="0">
                <a:latin typeface="Georgia" pitchFamily="18" charset="0"/>
              </a:rPr>
              <a:t>, 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2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2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7411" grpId="0" build="p"/>
      <p:bldP spid="2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75404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Какое  принять решение?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107157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Georgia" pitchFamily="18" charset="0"/>
              </a:rPr>
              <a:t>  Необходимо ответить себе на несколько вопросов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Georgia" pitchFamily="18" charset="0"/>
              </a:rPr>
              <a:t>           и взвесить все </a:t>
            </a:r>
            <a:r>
              <a:rPr lang="ru-RU" sz="2200" b="1" dirty="0" smtClean="0">
                <a:solidFill>
                  <a:srgbClr val="000099"/>
                </a:solidFill>
                <a:latin typeface="Georgia" pitchFamily="18" charset="0"/>
              </a:rPr>
              <a:t>«ЗА» </a:t>
            </a:r>
            <a:r>
              <a:rPr lang="ru-RU" sz="2200" b="1" dirty="0" smtClean="0">
                <a:latin typeface="Georgia" pitchFamily="18" charset="0"/>
              </a:rPr>
              <a:t>и </a:t>
            </a:r>
            <a:r>
              <a:rPr lang="ru-RU" sz="2200" b="1" dirty="0" smtClean="0">
                <a:solidFill>
                  <a:srgbClr val="990033"/>
                </a:solidFill>
                <a:latin typeface="Georgia" pitchFamily="18" charset="0"/>
              </a:rPr>
              <a:t>«ПРОТИВ»: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Georgia" pitchFamily="18" charset="0"/>
              </a:rPr>
              <a:t>	</a:t>
            </a:r>
            <a:endParaRPr lang="ru-RU" sz="2400" b="1" dirty="0" smtClean="0">
              <a:solidFill>
                <a:srgbClr val="660033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43446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 Сможешь ли ты совмещать учебу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  <a:hlinkClick r:id="rId3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в ВУЗе, колледже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	                                                                                              с работой?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643050"/>
            <a:ext cx="7786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На какую работу ты можешь устроиться сейчас</a:t>
            </a:r>
          </a:p>
        </p:txBody>
      </p:sp>
      <p:pic>
        <p:nvPicPr>
          <p:cNvPr id="1029" name="Picture 5" descr="C:\Users\Наталья Николаевна\ЯРЛЫКИ\Saved Games\Desktop\guy-with-a-quest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285860"/>
            <a:ext cx="857256" cy="857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28860" y="2143116"/>
            <a:ext cx="6715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33CC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Сколько ты будешь там зарабатывать?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67281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Georgia" pitchFamily="18" charset="0"/>
                <a:sym typeface="Webdings"/>
              </a:rPr>
              <a:t></a:t>
            </a:r>
            <a:r>
              <a:rPr lang="ru-RU" dirty="0" smtClean="0">
                <a:latin typeface="Georgia" pitchFamily="18" charset="0"/>
                <a:sym typeface="Webdings"/>
              </a:rPr>
              <a:t> </a:t>
            </a:r>
            <a:r>
              <a:rPr lang="ru-RU" dirty="0" smtClean="0">
                <a:solidFill>
                  <a:srgbClr val="993300"/>
                </a:solidFill>
                <a:latin typeface="Georgia" pitchFamily="18" charset="0"/>
              </a:rPr>
              <a:t>Интересно ли тебе всю жизнь заниматься одним 						                                           и тем же делом?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500437"/>
            <a:ext cx="521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  <a:sym typeface="Webdings"/>
              </a:rPr>
              <a:t>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Какие могут быть перспективы? </a:t>
            </a:r>
            <a:endParaRPr lang="ru-RU" dirty="0"/>
          </a:p>
        </p:txBody>
      </p:sp>
      <p:pic>
        <p:nvPicPr>
          <p:cNvPr id="1032" name="Picture 8" descr="C:\Users\Наталья Николаевна\ЯРЛЫКИ\Saved Games\Desktop\welco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643438" y="3143248"/>
            <a:ext cx="1612905" cy="1612905"/>
          </a:xfrm>
          <a:prstGeom prst="rect">
            <a:avLst/>
          </a:prstGeom>
          <a:noFill/>
        </p:spPr>
      </p:pic>
      <p:pic>
        <p:nvPicPr>
          <p:cNvPr id="1034" name="Picture 10" descr="C:\Users\Наталья Николаевна\ЯРЛЫКИ\Saved Games\Desktop\aw-46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000636"/>
            <a:ext cx="1003654" cy="1071570"/>
          </a:xfrm>
          <a:prstGeom prst="rect">
            <a:avLst/>
          </a:prstGeom>
          <a:noFill/>
        </p:spPr>
      </p:pic>
      <p:pic>
        <p:nvPicPr>
          <p:cNvPr id="5" name="Picture 3" descr="C:\Users\Наталья Николаевна\ЯРЛЫКИ\Saved Games\Desktop\0_8dcb0_d7d8fdb6_XL.pn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28728" y="5000636"/>
            <a:ext cx="1500198" cy="1645932"/>
          </a:xfrm>
          <a:prstGeom prst="rect">
            <a:avLst/>
          </a:prstGeom>
          <a:noFill/>
        </p:spPr>
      </p:pic>
      <p:pic>
        <p:nvPicPr>
          <p:cNvPr id="9" name="Picture 8" descr="Livreur pizza - PicMix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5000636"/>
            <a:ext cx="1293250" cy="1714536"/>
          </a:xfrm>
          <a:prstGeom prst="rect">
            <a:avLst/>
          </a:prstGeom>
          <a:noFill/>
        </p:spPr>
      </p:pic>
      <p:pic>
        <p:nvPicPr>
          <p:cNvPr id="10" name="Picture 10" descr="Wallpaper ratatouille, alfredo linguini, mop, cook, pics, photo Cartoons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568" r="29687" b="-1818"/>
          <a:stretch>
            <a:fillRect/>
          </a:stretch>
        </p:blipFill>
        <p:spPr bwMode="auto">
          <a:xfrm>
            <a:off x="4572000" y="4846306"/>
            <a:ext cx="1571636" cy="2011694"/>
          </a:xfrm>
          <a:prstGeom prst="rect">
            <a:avLst/>
          </a:prstGeom>
          <a:noFill/>
        </p:spPr>
      </p:pic>
      <p:pic>
        <p:nvPicPr>
          <p:cNvPr id="1037" name="Picture 13" descr="C:\Users\Наталья Николаевна\ЯРЛЫКИ\Saved Games\Desktop\gif-animados-economia-Riqueza_49390.gif"/>
          <p:cNvPicPr>
            <a:picLocks noChangeAspect="1" noChangeArrowheads="1" noCrop="1"/>
          </p:cNvPicPr>
          <p:nvPr/>
        </p:nvPicPr>
        <p:blipFill>
          <a:blip r:embed="rId10">
            <a:lum bright="-10000" contrast="10000"/>
          </a:blip>
          <a:srcRect/>
          <a:stretch>
            <a:fillRect/>
          </a:stretch>
        </p:blipFill>
        <p:spPr bwMode="auto">
          <a:xfrm>
            <a:off x="2428860" y="1928802"/>
            <a:ext cx="733425" cy="938212"/>
          </a:xfrm>
          <a:prstGeom prst="rect">
            <a:avLst/>
          </a:prstGeom>
          <a:noFill/>
        </p:spPr>
      </p:pic>
      <p:pic>
        <p:nvPicPr>
          <p:cNvPr id="13314" name="Picture 2" descr="http://animashky.ru/flist/obludi/47/141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" y="5072074"/>
            <a:ext cx="1286917" cy="1785926"/>
          </a:xfrm>
          <a:prstGeom prst="rect">
            <a:avLst/>
          </a:prstGeom>
          <a:noFill/>
        </p:spPr>
      </p:pic>
      <p:pic>
        <p:nvPicPr>
          <p:cNvPr id="13316" name="Picture 4" descr="http://animashky.ru/flist/obludi/47/2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86182" y="5572140"/>
            <a:ext cx="1009650" cy="904876"/>
          </a:xfrm>
          <a:prstGeom prst="rect">
            <a:avLst/>
          </a:prstGeom>
          <a:noFill/>
        </p:spPr>
      </p:pic>
      <p:pic>
        <p:nvPicPr>
          <p:cNvPr id="13317" name="Picture 5" descr="C:\Users\Наталья Николаевна\ЯРЛЫКИ\Saved Games\Desktop\animashki-ludi-2459.gif"/>
          <p:cNvPicPr>
            <a:picLocks noChangeAspect="1" noChangeArrowheads="1" noCrop="1"/>
          </p:cNvPicPr>
          <p:nvPr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7643834" y="3357562"/>
            <a:ext cx="1175155" cy="150019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4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7411" grpId="0" build="p"/>
      <p:bldP spid="7" grpId="0"/>
      <p:bldP spid="8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0"/>
            <a:ext cx="9144000" cy="20717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/>
              <a:t>	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Georgia" pitchFamily="18" charset="0"/>
              </a:rPr>
              <a:t>Не следует забывать, что окружающие тебя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Georgia" pitchFamily="18" charset="0"/>
              </a:rPr>
              <a:t>    близкие люди: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Georgia" pitchFamily="18" charset="0"/>
              </a:rPr>
              <a:t>  во-первых,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наверняка желают тебе добра,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  </a:t>
            </a: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latin typeface="Georgia" pitchFamily="18" charset="0"/>
              </a:rPr>
              <a:t>во-вторых, 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имеют более богатый жизненный 									опыт</a:t>
            </a:r>
            <a:endParaRPr lang="ru-RU" sz="24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Georgia" pitchFamily="18" charset="0"/>
              </a:rPr>
              <a:t>		</a:t>
            </a:r>
            <a:endParaRPr lang="ru-RU" sz="2400" b="1" dirty="0" smtClean="0">
              <a:solidFill>
                <a:schemeClr val="accent1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28675" name="Picture 3" descr="C:\Users\Наталья Николаевна\Saved Games\Desktop\СОЛН ЛУЧ\Фото Картинки\Анимашки\прочее\0_6086e_71f01775_XL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84" y="4015992"/>
            <a:ext cx="1714544" cy="28420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357431"/>
            <a:ext cx="85725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2800" dirty="0" smtClean="0">
                <a:ln>
                  <a:solidFill>
                    <a:srgbClr val="9933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 ПОСОВЕТУЙСЯ  с  НИМИ!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496"/>
            <a:ext cx="7500990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sz="2200" dirty="0" smtClean="0">
                <a:latin typeface="Georgia" pitchFamily="18" charset="0"/>
              </a:rPr>
              <a:t>Кроме того, ты можешь </a:t>
            </a:r>
            <a:r>
              <a:rPr lang="ru-RU" sz="2200" dirty="0" smtClean="0">
                <a:solidFill>
                  <a:srgbClr val="0033CC"/>
                </a:solidFill>
                <a:latin typeface="Georgia" pitchFamily="18" charset="0"/>
              </a:rPr>
              <a:t>пообщаться</a:t>
            </a:r>
            <a:r>
              <a:rPr lang="ru-RU" sz="2200" dirty="0" smtClean="0">
                <a:latin typeface="Georg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200" dirty="0" smtClean="0">
                <a:latin typeface="Georgia" pitchFamily="18" charset="0"/>
              </a:rPr>
              <a:t>с теми, кто уже стоял перед таким выбором и  </a:t>
            </a:r>
            <a:r>
              <a:rPr lang="ru-RU" sz="2200" dirty="0" smtClean="0">
                <a:solidFill>
                  <a:srgbClr val="0033CC"/>
                </a:solidFill>
                <a:latin typeface="Georgia" pitchFamily="18" charset="0"/>
              </a:rPr>
              <a:t>узнать</a:t>
            </a:r>
            <a:r>
              <a:rPr lang="ru-RU" sz="2200" dirty="0" smtClean="0">
                <a:latin typeface="Georgia" pitchFamily="18" charset="0"/>
              </a:rPr>
              <a:t>, как повлияло это решение на их жизнь.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2"/>
            <a:ext cx="6643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25000"/>
                  </a:schemeClr>
                </a:solidFill>
                <a:latin typeface="Georgia" pitchFamily="18" charset="0"/>
              </a:rPr>
              <a:t>Как правило, люди, не имеющие диплома о высшем образовании, добившись определенного успеха        на работе, для того, чтобы продолжать карьерный рост, поступают  в ВУЗы</a:t>
            </a:r>
            <a:endParaRPr lang="ru-RU" sz="2400" dirty="0"/>
          </a:p>
        </p:txBody>
      </p:sp>
      <p:cxnSp>
        <p:nvCxnSpPr>
          <p:cNvPr id="20" name="Скругленная соединительная линия 19"/>
          <p:cNvCxnSpPr/>
          <p:nvPr/>
        </p:nvCxnSpPr>
        <p:spPr bwMode="auto">
          <a:xfrm rot="10800000" flipV="1">
            <a:off x="2143108" y="2214554"/>
            <a:ext cx="5214974" cy="357190"/>
          </a:xfrm>
          <a:prstGeom prst="curvedConnector3">
            <a:avLst>
              <a:gd name="adj1" fmla="val 128055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 descr="G:\Аним_Обои_Фото\Анимашки\ГЛАЗА, губы, руки\ГОЛОВА\0287417522559bec516658be924ffc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14290"/>
            <a:ext cx="692247" cy="785794"/>
          </a:xfrm>
          <a:prstGeom prst="rect">
            <a:avLst/>
          </a:prstGeom>
          <a:noFill/>
        </p:spPr>
      </p:pic>
      <p:pic>
        <p:nvPicPr>
          <p:cNvPr id="1027" name="Picture 3" descr="G:\Аним_Обои_Фото\Анимашки\ГЛАЗА, губы, руки\ГОЛОВА\animashki-ludi-93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76" y="214290"/>
            <a:ext cx="633413" cy="885548"/>
          </a:xfrm>
          <a:prstGeom prst="rect">
            <a:avLst/>
          </a:prstGeom>
          <a:noFill/>
        </p:spPr>
      </p:pic>
      <p:pic>
        <p:nvPicPr>
          <p:cNvPr id="1028" name="Picture 4" descr="G:\Аним_Обои_Фото\Анимашки\ГЛАЗА, губы, руки\ГОЛОВА\0_4f7ee_86710807_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1000108"/>
            <a:ext cx="742950" cy="847725"/>
          </a:xfrm>
          <a:prstGeom prst="rect">
            <a:avLst/>
          </a:prstGeom>
          <a:noFill/>
        </p:spPr>
      </p:pic>
      <p:pic>
        <p:nvPicPr>
          <p:cNvPr id="1032" name="Picture 8" descr="http://animashky.ru/flist/obludi/26/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928670"/>
            <a:ext cx="785818" cy="876272"/>
          </a:xfrm>
          <a:prstGeom prst="rect">
            <a:avLst/>
          </a:prstGeom>
          <a:noFill/>
        </p:spPr>
      </p:pic>
      <p:pic>
        <p:nvPicPr>
          <p:cNvPr id="12289" name="Picture 1" descr="G:\Аним_Обои_Фото\Анимашки\ЛЮДИ\ДЕВ\picture-1802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2071678"/>
            <a:ext cx="1000100" cy="1138129"/>
          </a:xfrm>
          <a:prstGeom prst="rect">
            <a:avLst/>
          </a:prstGeom>
          <a:noFill/>
        </p:spPr>
      </p:pic>
      <p:pic>
        <p:nvPicPr>
          <p:cNvPr id="12290" name="Picture 2" descr="G:\Аним_Обои_Фото\Анимашки\ЛЮДИ\ДЕВ\f5a4954a2682f6dcc69f235d94e635fa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929454" y="2357430"/>
            <a:ext cx="1328577" cy="1014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4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4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4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4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4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4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4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291"/>
            <a:ext cx="9144000" cy="12858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/>
              <a:t>	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Georgia" pitchFamily="18" charset="0"/>
              </a:rPr>
              <a:t>Выбрать профессию </a:t>
            </a:r>
            <a:r>
              <a:rPr lang="ru-RU" sz="2400" b="1" dirty="0" smtClean="0">
                <a:latin typeface="Georgia" pitchFamily="18" charset="0"/>
              </a:rPr>
              <a:t>- это не столько выбрать себе работу, сколько </a:t>
            </a:r>
            <a:r>
              <a:rPr lang="ru-RU" sz="2400" b="1" dirty="0" smtClean="0">
                <a:solidFill>
                  <a:srgbClr val="990033"/>
                </a:solidFill>
                <a:latin typeface="Georgia" pitchFamily="18" charset="0"/>
              </a:rPr>
              <a:t>быть принятым в определенную группу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</a:rPr>
              <a:t>принять  этические нормы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правила,</a:t>
            </a:r>
            <a:r>
              <a:rPr lang="ru-RU" sz="2400" b="1" dirty="0" smtClean="0">
                <a:latin typeface="Georgia" pitchFamily="18" charset="0"/>
              </a:rPr>
              <a:t>   				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принципы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>ценности</a:t>
            </a:r>
            <a:r>
              <a:rPr lang="ru-RU" sz="2400" b="1" dirty="0" smtClean="0">
                <a:latin typeface="Georgia" pitchFamily="18" charset="0"/>
              </a:rPr>
              <a:t>, </a:t>
            </a:r>
            <a:r>
              <a:rPr lang="ru-RU" sz="2400" b="1" dirty="0" smtClean="0">
                <a:solidFill>
                  <a:srgbClr val="003300"/>
                </a:solidFill>
                <a:latin typeface="Georgia" pitchFamily="18" charset="0"/>
              </a:rPr>
              <a:t>образ жизни</a:t>
            </a:r>
            <a:r>
              <a:rPr lang="ru-RU" sz="2400" b="1" dirty="0" smtClean="0">
                <a:latin typeface="Georgia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latin typeface="Georgia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   </a:t>
            </a:r>
          </a:p>
        </p:txBody>
      </p:sp>
      <p:pic>
        <p:nvPicPr>
          <p:cNvPr id="27650" name="Picture 2" descr="C:\Users\Наталья Николаевна\Saved Games\Desktop\СОЛН ЛУЧ\Фото Картинки\Анимашки\работа\865866f57bc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156" y="3714752"/>
            <a:ext cx="1232306" cy="1071570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 bwMode="auto">
          <a:xfrm>
            <a:off x="8215338" y="5879592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714488"/>
            <a:ext cx="778674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FF0000"/>
                </a:solidFill>
                <a:latin typeface="Georgia" pitchFamily="18" charset="0"/>
              </a:rPr>
              <a:t>Каждая  профессия предъявляет к человеку определенные   требования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643182"/>
            <a:ext cx="764386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Georgia" pitchFamily="18" charset="0"/>
              </a:rPr>
              <a:t>Одни профессии требуют  от  человека 			                	   СИЛЫ и ЛОВКОСТИ,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643314"/>
            <a:ext cx="80010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другие – преимущественно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		  УМА и АККУРАТНОСТИ,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214950"/>
            <a:ext cx="871543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660033"/>
                </a:solidFill>
                <a:latin typeface="Georgia" pitchFamily="18" charset="0"/>
              </a:rPr>
              <a:t>третьи - ОБЩИТЕЛЬНОСТИ и СДЕРЖАННОСТИ</a:t>
            </a:r>
            <a:endParaRPr lang="ru-RU" sz="2400" dirty="0">
              <a:solidFill>
                <a:srgbClr val="660033"/>
              </a:solidFill>
            </a:endParaRPr>
          </a:p>
        </p:txBody>
      </p:sp>
      <p:pic>
        <p:nvPicPr>
          <p:cNvPr id="4098" name="Picture 2" descr="C:\Users\Наталья Николаевна\ЯРЛЫКИ\Saved Games\Desktop\smet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28728" y="3929066"/>
            <a:ext cx="1071570" cy="1216128"/>
          </a:xfrm>
          <a:prstGeom prst="rect">
            <a:avLst/>
          </a:prstGeom>
          <a:noFill/>
        </p:spPr>
      </p:pic>
      <p:pic>
        <p:nvPicPr>
          <p:cNvPr id="4099" name="Picture 3" descr="C:\Users\Наталья Николаевна\ЯРЛЫКИ\Saved Games\Desktop\nkeql6d4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1829" y="4929198"/>
            <a:ext cx="1102171" cy="1714488"/>
          </a:xfrm>
          <a:prstGeom prst="rect">
            <a:avLst/>
          </a:prstGeom>
          <a:noFill/>
        </p:spPr>
      </p:pic>
      <p:pic>
        <p:nvPicPr>
          <p:cNvPr id="4101" name="Picture 5" descr="C:\Users\Наталья Николаевна\ЯРЛЫКИ\Saved Games\Desktop\13053675.gif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5301094"/>
            <a:ext cx="2071702" cy="1556906"/>
          </a:xfrm>
          <a:prstGeom prst="rect">
            <a:avLst/>
          </a:prstGeom>
          <a:noFill/>
        </p:spPr>
      </p:pic>
      <p:pic>
        <p:nvPicPr>
          <p:cNvPr id="11266" name="Picture 2" descr="C:\Users\Наталья Николаевна\ЯРЛЫКИ\Saved Games\Desktop\pumped-up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3643306" y="2896726"/>
            <a:ext cx="571504" cy="829169"/>
          </a:xfrm>
          <a:prstGeom prst="rect">
            <a:avLst/>
          </a:prstGeom>
          <a:noFill/>
        </p:spPr>
      </p:pic>
      <p:pic>
        <p:nvPicPr>
          <p:cNvPr id="11267" name="Picture 3" descr="C:\Users\Наталья Николаевна\ЯРЛЫКИ\Saved Games\Desktop\foto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58316" y="2071678"/>
            <a:ext cx="1385684" cy="173831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928694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latin typeface="Georgia" pitchFamily="18" charset="0"/>
              </a:rPr>
              <a:t>	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Вы хотите, чтобы ваша профессия была престижной, пользовалась признанием  в обществе?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latin typeface="Georgia" pitchFamily="18" charset="0"/>
            </a:endParaRPr>
          </a:p>
        </p:txBody>
      </p:sp>
      <p:pic>
        <p:nvPicPr>
          <p:cNvPr id="26625" name="Picture 1" descr="C:\Users\Наталья Николаевна\Saved Games\Desktop\СОЛН ЛУЧ\Фото Картинки\Анимашки\прочее\dengia-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143116"/>
            <a:ext cx="1047754" cy="10477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154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latin typeface="Georgia" pitchFamily="18" charset="0"/>
              </a:rPr>
              <a:t>Прежде чем сделать выбор, неплохо бы выяснить, почему вы хотите выбрать ту или иную профессию, какие требования к ней предъявляете.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                              ОЗАДАЧЬТЕ  СЕБЯ   ВОПРОСАМИ: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285992"/>
            <a:ext cx="685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3300"/>
                </a:solidFill>
                <a:latin typeface="Georgia" pitchFamily="18" charset="0"/>
              </a:rPr>
              <a:t>Вы хотели бы приобрести любую профессию, 		    лишь бы она хорошо оплачивалась?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143248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Вам хочется, чтобы ваша профессия была 						интересной?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85762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eorgia" pitchFamily="18" charset="0"/>
              </a:rPr>
              <a:t>Вы ищите профессию, где были бы достойные Вас  				                             условия труда?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143512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660033"/>
                </a:solidFill>
                <a:latin typeface="Georgia" pitchFamily="18" charset="0"/>
              </a:rPr>
              <a:t>Вы выбираете профессию, которую легче 			                                         всего приобрести?</a:t>
            </a:r>
          </a:p>
        </p:txBody>
      </p:sp>
      <p:pic>
        <p:nvPicPr>
          <p:cNvPr id="15362" name="Picture 2" descr="Анимашки люди, анимашки людей, разные анимашки smiles24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42910" y="1142984"/>
            <a:ext cx="1174863" cy="1057657"/>
          </a:xfrm>
          <a:prstGeom prst="rect">
            <a:avLst/>
          </a:prstGeom>
          <a:noFill/>
        </p:spPr>
      </p:pic>
      <p:pic>
        <p:nvPicPr>
          <p:cNvPr id="15363" name="Picture 3" descr="C:\Users\Наталья Николаевна\ЯРЛЫКИ\Saved Games\Desktop\4395111-39d177b52b0227b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142976" y="2571744"/>
            <a:ext cx="1143008" cy="1251853"/>
          </a:xfrm>
          <a:prstGeom prst="rect">
            <a:avLst/>
          </a:prstGeom>
          <a:noFill/>
        </p:spPr>
      </p:pic>
      <p:pic>
        <p:nvPicPr>
          <p:cNvPr id="15364" name="Picture 4" descr="C:\Users\Наталья Николаевна\ЯРЛЫКИ\Saved Games\Desktop\lawyer_relaxing_feet_on_desk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786190"/>
            <a:ext cx="1595437" cy="1595437"/>
          </a:xfrm>
          <a:prstGeom prst="rect">
            <a:avLst/>
          </a:prstGeom>
          <a:noFill/>
        </p:spPr>
      </p:pic>
      <p:pic>
        <p:nvPicPr>
          <p:cNvPr id="15365" name="Picture 5" descr="C:\Users\Наталья Николаевна\ННС\С_НН (перс.)\Фото Картинки\Анимашки\РАБОТА\Обслуга\ludia-83.gif"/>
          <p:cNvPicPr>
            <a:picLocks noChangeAspect="1" noChangeArrowheads="1" noCrop="1"/>
          </p:cNvPicPr>
          <p:nvPr/>
        </p:nvPicPr>
        <p:blipFill>
          <a:blip r:embed="rId7">
            <a:lum bright="-10000" contrast="10000"/>
          </a:blip>
          <a:srcRect/>
          <a:stretch>
            <a:fillRect/>
          </a:stretch>
        </p:blipFill>
        <p:spPr bwMode="auto">
          <a:xfrm>
            <a:off x="7643834" y="5317618"/>
            <a:ext cx="1071570" cy="154038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187575"/>
            <a:ext cx="8243888" cy="3603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2381246"/>
          </a:xfrm>
        </p:spPr>
        <p:txBody>
          <a:bodyPr>
            <a:scene3d>
              <a:camera prst="perspectiveContrastingRightFacing"/>
              <a:lightRig rig="threePt" dir="t"/>
            </a:scene3d>
          </a:bodyPr>
          <a:lstStyle/>
          <a:p>
            <a:pPr algn="ctr" eaLnBrk="1" hangingPunct="1">
              <a:lnSpc>
                <a:spcPct val="80000"/>
              </a:lnSpc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b="1" dirty="0" smtClean="0">
                <a:solidFill>
                  <a:srgbClr val="0033CC"/>
                </a:solidFill>
                <a:latin typeface="Georgia" pitchFamily="18" charset="0"/>
              </a:rPr>
              <a:t>Соответствует  ли  выбранная  профессия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b="1" dirty="0" smtClean="0">
                <a:solidFill>
                  <a:srgbClr val="0033CC"/>
                </a:solidFill>
                <a:latin typeface="Georgia" pitchFamily="18" charset="0"/>
              </a:rPr>
              <a:t>вашим возможностям?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9933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8786842" cy="923330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dirty="0" smtClean="0">
                <a:solidFill>
                  <a:srgbClr val="FF0000"/>
                </a:solidFill>
                <a:latin typeface="Georgia" pitchFamily="18" charset="0"/>
              </a:rPr>
              <a:t>Пригодны  ли  Вы  по  отношению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3000" dirty="0" smtClean="0">
                <a:solidFill>
                  <a:srgbClr val="FF0000"/>
                </a:solidFill>
                <a:latin typeface="Georgia" pitchFamily="18" charset="0"/>
              </a:rPr>
              <a:t> к выбранной специальности?</a:t>
            </a:r>
          </a:p>
        </p:txBody>
      </p:sp>
      <p:pic>
        <p:nvPicPr>
          <p:cNvPr id="14337" name="Picture 1" descr="C:\Users\Наталья Николаевна\ЯРЛЫКИ\Saved Games\Desktop\L13758441515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50001" r="12499" b="2499"/>
          <a:stretch>
            <a:fillRect/>
          </a:stretch>
        </p:blipFill>
        <p:spPr bwMode="auto">
          <a:xfrm rot="895748" flipH="1">
            <a:off x="7558017" y="2209341"/>
            <a:ext cx="1368238" cy="2286016"/>
          </a:xfrm>
          <a:prstGeom prst="rect">
            <a:avLst/>
          </a:prstGeom>
          <a:noFill/>
        </p:spPr>
      </p:pic>
      <p:pic>
        <p:nvPicPr>
          <p:cNvPr id="14338" name="Picture 2" descr="C:\Users\Наталья Николаевна\ЯРЛЫКИ\Saved Games\Desktop\L13758441515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15000" t="15000" r="50000" b="-1251"/>
          <a:stretch>
            <a:fillRect/>
          </a:stretch>
        </p:blipFill>
        <p:spPr bwMode="auto">
          <a:xfrm>
            <a:off x="6500826" y="1285860"/>
            <a:ext cx="1500198" cy="246461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5" grpId="0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90000"/>
          <a:buFont typeface="Wingdings" pitchFamily="2" charset="2"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ары 7">
    <a:dk1>
      <a:srgbClr val="000066"/>
    </a:dk1>
    <a:lt1>
      <a:srgbClr val="E1F4FF"/>
    </a:lt1>
    <a:dk2>
      <a:srgbClr val="000066"/>
    </a:dk2>
    <a:lt2>
      <a:srgbClr val="CCCCFF"/>
    </a:lt2>
    <a:accent1>
      <a:srgbClr val="9999FF"/>
    </a:accent1>
    <a:accent2>
      <a:srgbClr val="33CCCC"/>
    </a:accent2>
    <a:accent3>
      <a:srgbClr val="EEF8FF"/>
    </a:accent3>
    <a:accent4>
      <a:srgbClr val="000056"/>
    </a:accent4>
    <a:accent5>
      <a:srgbClr val="CACAFF"/>
    </a:accent5>
    <a:accent6>
      <a:srgbClr val="2DB9B9"/>
    </a:accent6>
    <a:hlink>
      <a:srgbClr val="66FFFF"/>
    </a:hlink>
    <a:folHlink>
      <a:srgbClr val="660066"/>
    </a:folHlink>
  </a:clrScheme>
</a:themeOverride>
</file>

<file path=ppt/theme/themeOverride2.xml><?xml version="1.0" encoding="utf-8"?>
<a:themeOverride xmlns:a="http://schemas.openxmlformats.org/drawingml/2006/main">
  <a:clrScheme name="Шары 8">
    <a:dk1>
      <a:srgbClr val="006699"/>
    </a:dk1>
    <a:lt1>
      <a:srgbClr val="FFFFFF"/>
    </a:lt1>
    <a:dk2>
      <a:srgbClr val="006666"/>
    </a:dk2>
    <a:lt2>
      <a:srgbClr val="FFFFCC"/>
    </a:lt2>
    <a:accent1>
      <a:srgbClr val="EDFAD2"/>
    </a:accent1>
    <a:accent2>
      <a:srgbClr val="EBF7FF"/>
    </a:accent2>
    <a:accent3>
      <a:srgbClr val="FFFFFF"/>
    </a:accent3>
    <a:accent4>
      <a:srgbClr val="005682"/>
    </a:accent4>
    <a:accent5>
      <a:srgbClr val="F4FCE5"/>
    </a:accent5>
    <a:accent6>
      <a:srgbClr val="D5E0E7"/>
    </a:accent6>
    <a:hlink>
      <a:srgbClr val="CC99FF"/>
    </a:hlink>
    <a:folHlink>
      <a:srgbClr val="F2DFFD"/>
    </a:folHlink>
  </a:clrScheme>
</a:themeOverride>
</file>

<file path=ppt/theme/themeOverride3.xml><?xml version="1.0" encoding="utf-8"?>
<a:themeOverride xmlns:a="http://schemas.openxmlformats.org/drawingml/2006/main">
  <a:clrScheme name="Шары 8">
    <a:dk1>
      <a:srgbClr val="006699"/>
    </a:dk1>
    <a:lt1>
      <a:srgbClr val="FFFFFF"/>
    </a:lt1>
    <a:dk2>
      <a:srgbClr val="006666"/>
    </a:dk2>
    <a:lt2>
      <a:srgbClr val="FFFFCC"/>
    </a:lt2>
    <a:accent1>
      <a:srgbClr val="EDFAD2"/>
    </a:accent1>
    <a:accent2>
      <a:srgbClr val="EBF7FF"/>
    </a:accent2>
    <a:accent3>
      <a:srgbClr val="FFFFFF"/>
    </a:accent3>
    <a:accent4>
      <a:srgbClr val="005682"/>
    </a:accent4>
    <a:accent5>
      <a:srgbClr val="F4FCE5"/>
    </a:accent5>
    <a:accent6>
      <a:srgbClr val="D5E0E7"/>
    </a:accent6>
    <a:hlink>
      <a:srgbClr val="CC99FF"/>
    </a:hlink>
    <a:folHlink>
      <a:srgbClr val="F2DFFD"/>
    </a:folHlink>
  </a:clrScheme>
</a:themeOverride>
</file>

<file path=ppt/theme/themeOverride4.xml><?xml version="1.0" encoding="utf-8"?>
<a:themeOverride xmlns:a="http://schemas.openxmlformats.org/drawingml/2006/main">
  <a:clrScheme name="Шары 7">
    <a:dk1>
      <a:srgbClr val="000066"/>
    </a:dk1>
    <a:lt1>
      <a:srgbClr val="E1F4FF"/>
    </a:lt1>
    <a:dk2>
      <a:srgbClr val="000066"/>
    </a:dk2>
    <a:lt2>
      <a:srgbClr val="CCCCFF"/>
    </a:lt2>
    <a:accent1>
      <a:srgbClr val="9999FF"/>
    </a:accent1>
    <a:accent2>
      <a:srgbClr val="33CCCC"/>
    </a:accent2>
    <a:accent3>
      <a:srgbClr val="EEF8FF"/>
    </a:accent3>
    <a:accent4>
      <a:srgbClr val="000056"/>
    </a:accent4>
    <a:accent5>
      <a:srgbClr val="CACAFF"/>
    </a:accent5>
    <a:accent6>
      <a:srgbClr val="2DB9B9"/>
    </a:accent6>
    <a:hlink>
      <a:srgbClr val="66FFFF"/>
    </a:hlink>
    <a:folHlink>
      <a:srgbClr val="660066"/>
    </a:folHlink>
  </a:clrScheme>
</a:themeOverride>
</file>

<file path=ppt/theme/themeOverride5.xml><?xml version="1.0" encoding="utf-8"?>
<a:themeOverride xmlns:a="http://schemas.openxmlformats.org/drawingml/2006/main">
  <a:clrScheme name="Шары 7">
    <a:dk1>
      <a:srgbClr val="000066"/>
    </a:dk1>
    <a:lt1>
      <a:srgbClr val="E1F4FF"/>
    </a:lt1>
    <a:dk2>
      <a:srgbClr val="000066"/>
    </a:dk2>
    <a:lt2>
      <a:srgbClr val="CCCCFF"/>
    </a:lt2>
    <a:accent1>
      <a:srgbClr val="9999FF"/>
    </a:accent1>
    <a:accent2>
      <a:srgbClr val="33CCCC"/>
    </a:accent2>
    <a:accent3>
      <a:srgbClr val="EEF8FF"/>
    </a:accent3>
    <a:accent4>
      <a:srgbClr val="000056"/>
    </a:accent4>
    <a:accent5>
      <a:srgbClr val="CACAFF"/>
    </a:accent5>
    <a:accent6>
      <a:srgbClr val="2DB9B9"/>
    </a:accent6>
    <a:hlink>
      <a:srgbClr val="66FFFF"/>
    </a:hlink>
    <a:folHlink>
      <a:srgbClr val="660066"/>
    </a:folHlink>
  </a:clrScheme>
</a:themeOverride>
</file>

<file path=ppt/theme/themeOverride6.xml><?xml version="1.0" encoding="utf-8"?>
<a:themeOverride xmlns:a="http://schemas.openxmlformats.org/drawingml/2006/main">
  <a:clrScheme name="Шары 7">
    <a:dk1>
      <a:srgbClr val="000066"/>
    </a:dk1>
    <a:lt1>
      <a:srgbClr val="E1F4FF"/>
    </a:lt1>
    <a:dk2>
      <a:srgbClr val="000066"/>
    </a:dk2>
    <a:lt2>
      <a:srgbClr val="CCCCFF"/>
    </a:lt2>
    <a:accent1>
      <a:srgbClr val="9999FF"/>
    </a:accent1>
    <a:accent2>
      <a:srgbClr val="33CCCC"/>
    </a:accent2>
    <a:accent3>
      <a:srgbClr val="EEF8FF"/>
    </a:accent3>
    <a:accent4>
      <a:srgbClr val="000056"/>
    </a:accent4>
    <a:accent5>
      <a:srgbClr val="CACAFF"/>
    </a:accent5>
    <a:accent6>
      <a:srgbClr val="2DB9B9"/>
    </a:accent6>
    <a:hlink>
      <a:srgbClr val="66FFFF"/>
    </a:hlink>
    <a:folHlink>
      <a:srgbClr val="66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2221730</TotalTime>
  <Words>559</Words>
  <Application>Microsoft Office PowerPoint</Application>
  <PresentationFormat>Экран (4:3)</PresentationFormat>
  <Paragraphs>144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Трава</vt:lpstr>
      <vt:lpstr>Шары</vt:lpstr>
      <vt:lpstr>«Человек   профессия»</vt:lpstr>
      <vt:lpstr>Презентация PowerPoint</vt:lpstr>
      <vt:lpstr>Азбука карьеры</vt:lpstr>
      <vt:lpstr>Учеба или работа?</vt:lpstr>
      <vt:lpstr>Какое  принять решение?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«Покажи себя в полном блеске,или как устроиться на работу»</dc:title>
  <dc:creator>Нина</dc:creator>
  <cp:lastModifiedBy>ннс</cp:lastModifiedBy>
  <cp:revision>380</cp:revision>
  <dcterms:created xsi:type="dcterms:W3CDTF">2009-02-26T17:48:10Z</dcterms:created>
  <dcterms:modified xsi:type="dcterms:W3CDTF">2016-01-07T20:33:47Z</dcterms:modified>
</cp:coreProperties>
</file>