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2" r:id="rId3"/>
    <p:sldId id="289" r:id="rId4"/>
    <p:sldId id="263" r:id="rId5"/>
    <p:sldId id="265" r:id="rId6"/>
    <p:sldId id="264" r:id="rId7"/>
    <p:sldId id="266" r:id="rId8"/>
    <p:sldId id="290" r:id="rId9"/>
    <p:sldId id="268" r:id="rId10"/>
    <p:sldId id="269" r:id="rId11"/>
    <p:sldId id="270" r:id="rId12"/>
    <p:sldId id="271" r:id="rId13"/>
    <p:sldId id="267" r:id="rId14"/>
    <p:sldId id="258"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103"/>
    <a:srgbClr val="FF9371"/>
    <a:srgbClr val="FFFFA3"/>
    <a:srgbClr val="740000"/>
    <a:srgbClr val="3399FF"/>
    <a:srgbClr val="FFCC00"/>
    <a:srgbClr val="CCFFFF"/>
    <a:srgbClr val="3C1A56"/>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8" autoAdjust="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47E1D-2CC0-47F6-8F4B-59AE9CD6E53B}" type="datetimeFigureOut">
              <a:rPr lang="ru-RU" smtClean="0"/>
              <a:pPr/>
              <a:t>08.01.2016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3D959-29D8-4F54-AEFD-48A388A54244}" type="slidenum">
              <a:rPr lang="ru-RU" smtClean="0"/>
              <a:pPr/>
              <a:t>‹#›</a:t>
            </a:fld>
            <a:endParaRPr lang="ru-RU"/>
          </a:p>
        </p:txBody>
      </p:sp>
    </p:spTree>
    <p:extLst>
      <p:ext uri="{BB962C8B-B14F-4D97-AF65-F5344CB8AC3E}">
        <p14:creationId xmlns:p14="http://schemas.microsoft.com/office/powerpoint/2010/main" val="328154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E3D959-29D8-4F54-AEFD-48A388A54244}"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E3D959-29D8-4F54-AEFD-48A388A54244}" type="slidenum">
              <a:rPr lang="ru-RU" smtClean="0"/>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E3D959-29D8-4F54-AEFD-48A388A54244}"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E3D959-29D8-4F54-AEFD-48A388A54244}"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3.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1.gif"/><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slideLayout" Target="../slideLayouts/slideLayout3.xml"/><Relationship Id="rId16" Type="http://schemas.openxmlformats.org/officeDocument/2006/relationships/image" Target="../media/image44.jpeg"/><Relationship Id="rId1" Type="http://schemas.openxmlformats.org/officeDocument/2006/relationships/audio" Target="../media/audio1.wav"/><Relationship Id="rId6" Type="http://schemas.openxmlformats.org/officeDocument/2006/relationships/image" Target="../media/image35.jpg"/><Relationship Id="rId11" Type="http://schemas.openxmlformats.org/officeDocument/2006/relationships/image" Target="../media/image40.png"/><Relationship Id="rId5" Type="http://schemas.openxmlformats.org/officeDocument/2006/relationships/image" Target="../media/image34.jpg"/><Relationship Id="rId15" Type="http://schemas.openxmlformats.org/officeDocument/2006/relationships/image" Target="../media/image43.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xml"/><Relationship Id="rId5" Type="http://schemas.openxmlformats.org/officeDocument/2006/relationships/image" Target="../media/image55.gif"/><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3.gif"/><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r>
              <a:rPr lang="ru-RU" sz="1200" b="1" dirty="0" smtClean="0">
                <a:solidFill>
                  <a:srgbClr val="0000FF"/>
                </a:solidFill>
                <a:latin typeface="Georgia" pitchFamily="18" charset="0"/>
              </a:rPr>
              <a:t>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a:solidFill>
                  <a:srgbClr val="0000FF"/>
                </a:solidFill>
                <a:latin typeface="Georgia" pitchFamily="18" charset="0"/>
              </a:rPr>
              <a:t/>
            </a:r>
            <a:br>
              <a:rPr lang="ru-RU" sz="1200" b="1" dirty="0">
                <a:solidFill>
                  <a:srgbClr val="0000FF"/>
                </a:solidFill>
                <a:latin typeface="Georgia" pitchFamily="18" charset="0"/>
              </a:rPr>
            </a:br>
            <a:r>
              <a:rPr lang="ru-RU" sz="1200" b="1" dirty="0" smtClean="0">
                <a:solidFill>
                  <a:srgbClr val="0000FF"/>
                </a:solidFill>
                <a:latin typeface="Georgia" pitchFamily="18" charset="0"/>
              </a:rPr>
              <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 ГОСУДАРСТВЕННОЕ БЮДЖЕТНОЕ   УЧРЕЖДЕНИЕ</a:t>
            </a:r>
            <a:br>
              <a:rPr lang="ru-RU" sz="1200" b="1" dirty="0" smtClean="0">
                <a:solidFill>
                  <a:srgbClr val="0000FF"/>
                </a:solidFill>
                <a:latin typeface="Georgia" pitchFamily="18" charset="0"/>
              </a:rPr>
            </a:br>
            <a:r>
              <a:rPr lang="ru-RU" sz="1200" b="1" dirty="0" smtClean="0">
                <a:solidFill>
                  <a:srgbClr val="0000FF"/>
                </a:solidFill>
                <a:latin typeface="Georgia" pitchFamily="18" charset="0"/>
              </a:rPr>
              <a:t>ГОСУДАРСТВЕННЫЙ  ПСИХОЛОГО-ПЕДАГОГИЧЕСКИЙ   ЦЕРТР</a:t>
            </a:r>
            <a:br>
              <a:rPr lang="ru-RU" sz="1200" b="1" dirty="0" smtClean="0">
                <a:solidFill>
                  <a:srgbClr val="0000FF"/>
                </a:solidFill>
                <a:latin typeface="Georgia" pitchFamily="18" charset="0"/>
              </a:rPr>
            </a:br>
            <a:r>
              <a:rPr lang="ru-RU" sz="1800" b="1" dirty="0" smtClean="0">
                <a:solidFill>
                  <a:srgbClr val="0000FF"/>
                </a:solidFill>
                <a:latin typeface="Georgia" pitchFamily="18" charset="0"/>
              </a:rPr>
              <a:t>ДЕПАРТАМЕНТА ОБРАЗОВАНИЯ города МОСКВЫ</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t>
            </a:r>
            <a:r>
              <a:rPr lang="ru-RU" sz="3600" b="1" dirty="0" smtClean="0">
                <a:solidFill>
                  <a:srgbClr val="0000FF"/>
                </a:solidFill>
                <a:latin typeface="Georgia" pitchFamily="18" charset="0"/>
              </a:rPr>
              <a:t>«Инновация –во зло  или во благо?»</a:t>
            </a:r>
            <a:br>
              <a:rPr lang="ru-RU" sz="36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t>
            </a:r>
            <a:br>
              <a:rPr lang="ru-RU" sz="2800" b="1" dirty="0" smtClean="0">
                <a:solidFill>
                  <a:srgbClr val="0000FF"/>
                </a:solidFill>
                <a:latin typeface="Georgia" pitchFamily="18" charset="0"/>
              </a:rPr>
            </a:br>
            <a:r>
              <a:rPr lang="ru-RU" sz="2800" b="1" dirty="0">
                <a:solidFill>
                  <a:srgbClr val="0000FF"/>
                </a:solidFill>
                <a:latin typeface="Georgia" pitchFamily="18" charset="0"/>
              </a:rPr>
              <a:t/>
            </a:r>
            <a:br>
              <a:rPr lang="ru-RU" sz="2800" b="1" dirty="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t>
            </a:r>
            <a:r>
              <a:rPr lang="ru-RU" sz="1300" b="1" dirty="0" smtClean="0">
                <a:solidFill>
                  <a:srgbClr val="0000FF"/>
                </a:solidFill>
                <a:latin typeface="Georgia" pitchFamily="18" charset="0"/>
              </a:rPr>
              <a:t>социальный педагог  </a:t>
            </a:r>
            <a:r>
              <a:rPr lang="ru-RU" sz="1300" b="1" dirty="0" err="1" smtClean="0">
                <a:solidFill>
                  <a:srgbClr val="0000FF"/>
                </a:solidFill>
                <a:latin typeface="Georgia" pitchFamily="18" charset="0"/>
              </a:rPr>
              <a:t>Садовникова</a:t>
            </a:r>
            <a:r>
              <a:rPr lang="ru-RU" sz="1300" b="1" dirty="0" smtClean="0">
                <a:solidFill>
                  <a:srgbClr val="0000FF"/>
                </a:solidFill>
                <a:latin typeface="Georgia" pitchFamily="18" charset="0"/>
              </a:rPr>
              <a:t> Н. Н.</a:t>
            </a: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2800" b="1" dirty="0" smtClean="0">
                <a:solidFill>
                  <a:srgbClr val="0000FF"/>
                </a:solidFill>
                <a:latin typeface="Georgia" pitchFamily="18" charset="0"/>
              </a:rPr>
              <a:t/>
            </a:r>
            <a:br>
              <a:rPr lang="ru-RU" sz="2800" b="1" dirty="0" smtClean="0">
                <a:solidFill>
                  <a:srgbClr val="0000FF"/>
                </a:solidFill>
                <a:latin typeface="Georgia" pitchFamily="18" charset="0"/>
              </a:rPr>
            </a:br>
            <a:r>
              <a:rPr lang="ru-RU" sz="1800" b="1" dirty="0" smtClean="0">
                <a:solidFill>
                  <a:srgbClr val="0000FF"/>
                </a:solidFill>
                <a:latin typeface="Georgia" pitchFamily="18" charset="0"/>
              </a:rPr>
              <a:t>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r>
              <a:rPr lang="ru-RU" sz="1800" b="1" dirty="0" smtClean="0">
                <a:solidFill>
                  <a:srgbClr val="0000FF"/>
                </a:solidFill>
                <a:latin typeface="Georgia" pitchFamily="18" charset="0"/>
              </a:rPr>
              <a:t/>
            </a:r>
            <a:br>
              <a:rPr lang="ru-RU" sz="1800" b="1" dirty="0" smtClean="0">
                <a:solidFill>
                  <a:srgbClr val="0000FF"/>
                </a:solidFill>
                <a:latin typeface="Georgia" pitchFamily="18" charset="0"/>
              </a:rPr>
            </a:br>
            <a:endParaRPr lang="ru-RU" sz="1800" b="1" dirty="0">
              <a:solidFill>
                <a:srgbClr val="0000FF"/>
              </a:solidFill>
              <a:latin typeface="Georgia" pitchFamily="18" charset="0"/>
            </a:endParaRPr>
          </a:p>
        </p:txBody>
      </p:sp>
      <p:pic>
        <p:nvPicPr>
          <p:cNvPr id="3074" name="Picture 2" descr="C:\Users\Наталья Николаевна\Desktop\СОЛН ЛУЧ\Фото Картинки\Анимашки\чудики, дома, прочее\d026.gif"/>
          <p:cNvPicPr>
            <a:picLocks noChangeAspect="1" noChangeArrowheads="1" noCrop="1"/>
          </p:cNvPicPr>
          <p:nvPr/>
        </p:nvPicPr>
        <p:blipFill>
          <a:blip r:embed="rId3"/>
          <a:srcRect/>
          <a:stretch>
            <a:fillRect/>
          </a:stretch>
        </p:blipFill>
        <p:spPr bwMode="auto">
          <a:xfrm>
            <a:off x="-285784" y="4071942"/>
            <a:ext cx="2286016" cy="1885375"/>
          </a:xfrm>
          <a:prstGeom prst="rect">
            <a:avLst/>
          </a:prstGeom>
          <a:noFill/>
        </p:spPr>
      </p:pic>
      <p:pic>
        <p:nvPicPr>
          <p:cNvPr id="1026" name="Picture 2" descr="http://i.imgur.com/zQci3.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3" y="0"/>
            <a:ext cx="1898576" cy="1898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3000" b="-5000"/>
          </a:stretch>
        </a:blipFill>
        <a:effectLst/>
      </p:bgPr>
    </p:bg>
    <p:spTree>
      <p:nvGrpSpPr>
        <p:cNvPr id="1" name=""/>
        <p:cNvGrpSpPr/>
        <p:nvPr/>
      </p:nvGrpSpPr>
      <p:grpSpPr>
        <a:xfrm>
          <a:off x="0" y="0"/>
          <a:ext cx="0" cy="0"/>
          <a:chOff x="0" y="0"/>
          <a:chExt cx="0" cy="0"/>
        </a:xfrm>
      </p:grpSpPr>
      <p:pic>
        <p:nvPicPr>
          <p:cNvPr id="6" name="Рисунок 5"/>
          <p:cNvPicPr/>
          <p:nvPr/>
        </p:nvPicPr>
        <p:blipFill>
          <a:blip r:embed="rId3"/>
          <a:srcRect/>
          <a:stretch>
            <a:fillRect/>
          </a:stretch>
        </p:blipFill>
        <p:spPr bwMode="auto">
          <a:xfrm>
            <a:off x="6858016" y="285728"/>
            <a:ext cx="1714480" cy="2214578"/>
          </a:xfrm>
          <a:prstGeom prst="ellipse">
            <a:avLst/>
          </a:prstGeom>
          <a:ln>
            <a:noFill/>
          </a:ln>
          <a:effectLst>
            <a:softEdge rad="112500"/>
          </a:effectLst>
        </p:spPr>
      </p:pic>
      <p:sp>
        <p:nvSpPr>
          <p:cNvPr id="2" name="Заголовок 1"/>
          <p:cNvSpPr>
            <a:spLocks noGrp="1"/>
          </p:cNvSpPr>
          <p:nvPr>
            <p:ph type="title"/>
          </p:nvPr>
        </p:nvSpPr>
        <p:spPr>
          <a:xfrm>
            <a:off x="0" y="0"/>
            <a:ext cx="9144000" cy="6858000"/>
          </a:xfrm>
        </p:spPr>
        <p:txBody>
          <a:bodyPr>
            <a:normAutofit/>
          </a:bodyPr>
          <a:lstStyle/>
          <a:p>
            <a:r>
              <a:rPr lang="ru-RU" sz="2000" dirty="0" smtClean="0"/>
              <a:t>  </a:t>
            </a:r>
            <a:r>
              <a:rPr lang="ru-RU" sz="2000" dirty="0" smtClean="0">
                <a:ln>
                  <a:solidFill>
                    <a:schemeClr val="accent6">
                      <a:lumMod val="50000"/>
                    </a:schemeClr>
                  </a:solidFill>
                </a:ln>
                <a:solidFill>
                  <a:schemeClr val="accent6">
                    <a:lumMod val="75000"/>
                  </a:schemeClr>
                </a:solidFill>
              </a:rPr>
              <a:t> </a:t>
            </a:r>
            <a:r>
              <a:rPr lang="ru-RU" sz="3100" dirty="0" smtClean="0">
                <a:ln>
                  <a:solidFill>
                    <a:schemeClr val="accent6">
                      <a:lumMod val="50000"/>
                    </a:schemeClr>
                  </a:solidFill>
                </a:ln>
                <a:solidFill>
                  <a:schemeClr val="accent6">
                    <a:lumMod val="75000"/>
                  </a:schemeClr>
                </a:solidFill>
              </a:rPr>
              <a:t>И</a:t>
            </a:r>
            <a:r>
              <a:rPr lang="ru-RU" sz="2700" cap="none" dirty="0" smtClean="0">
                <a:ln>
                  <a:solidFill>
                    <a:schemeClr val="accent6">
                      <a:lumMod val="50000"/>
                    </a:schemeClr>
                  </a:solidFill>
                </a:ln>
                <a:solidFill>
                  <a:schemeClr val="accent6">
                    <a:lumMod val="75000"/>
                  </a:schemeClr>
                </a:solidFill>
              </a:rPr>
              <a:t>зобретателем телефона  называют </a:t>
            </a:r>
            <a:r>
              <a:rPr lang="ru-RU" sz="2000" dirty="0" smtClean="0">
                <a:ln>
                  <a:solidFill>
                    <a:srgbClr val="516529"/>
                  </a:solidFill>
                </a:ln>
              </a:rPr>
              <a:t/>
            </a:r>
            <a:br>
              <a:rPr lang="ru-RU" sz="2000" dirty="0" smtClean="0">
                <a:ln>
                  <a:solidFill>
                    <a:srgbClr val="516529"/>
                  </a:solidFill>
                </a:ln>
              </a:rPr>
            </a:br>
            <a:r>
              <a:rPr lang="ru-RU" sz="2000" dirty="0" smtClean="0">
                <a:ln>
                  <a:solidFill>
                    <a:srgbClr val="516529"/>
                  </a:solidFill>
                </a:ln>
              </a:rPr>
              <a:t>   </a:t>
            </a:r>
            <a:r>
              <a:rPr lang="ru-RU" sz="2700" dirty="0" smtClean="0">
                <a:ln>
                  <a:solidFill>
                    <a:schemeClr val="accent6">
                      <a:lumMod val="50000"/>
                    </a:schemeClr>
                  </a:solidFill>
                </a:ln>
                <a:solidFill>
                  <a:schemeClr val="bg2">
                    <a:lumMod val="25000"/>
                  </a:schemeClr>
                </a:solidFill>
              </a:rPr>
              <a:t>Александр</a:t>
            </a:r>
            <a:r>
              <a:rPr lang="ru-RU" sz="2700" cap="none" dirty="0" smtClean="0">
                <a:ln>
                  <a:solidFill>
                    <a:schemeClr val="accent6">
                      <a:lumMod val="50000"/>
                    </a:schemeClr>
                  </a:solidFill>
                </a:ln>
                <a:solidFill>
                  <a:schemeClr val="bg2">
                    <a:lumMod val="25000"/>
                  </a:schemeClr>
                </a:solidFill>
              </a:rPr>
              <a:t>а </a:t>
            </a:r>
            <a:r>
              <a:rPr lang="ru-RU" sz="2700" dirty="0" smtClean="0">
                <a:ln>
                  <a:solidFill>
                    <a:schemeClr val="accent6">
                      <a:lumMod val="50000"/>
                    </a:schemeClr>
                  </a:solidFill>
                </a:ln>
                <a:solidFill>
                  <a:schemeClr val="bg2">
                    <a:lumMod val="25000"/>
                  </a:schemeClr>
                </a:solidFill>
              </a:rPr>
              <a:t>Грэхем</a:t>
            </a:r>
            <a:r>
              <a:rPr lang="ru-RU" sz="2700" cap="none" dirty="0" smtClean="0">
                <a:ln>
                  <a:solidFill>
                    <a:schemeClr val="accent6">
                      <a:lumMod val="50000"/>
                    </a:schemeClr>
                  </a:solidFill>
                </a:ln>
                <a:solidFill>
                  <a:schemeClr val="bg2">
                    <a:lumMod val="25000"/>
                  </a:schemeClr>
                </a:solidFill>
              </a:rPr>
              <a:t>а</a:t>
            </a:r>
            <a:r>
              <a:rPr lang="ru-RU" sz="2700" dirty="0" smtClean="0">
                <a:ln>
                  <a:solidFill>
                    <a:schemeClr val="accent6">
                      <a:lumMod val="50000"/>
                    </a:schemeClr>
                  </a:solidFill>
                </a:ln>
                <a:solidFill>
                  <a:schemeClr val="bg2">
                    <a:lumMod val="25000"/>
                  </a:schemeClr>
                </a:solidFill>
              </a:rPr>
              <a:t> Белл</a:t>
            </a:r>
            <a:r>
              <a:rPr lang="ru-RU" sz="2700" cap="none" dirty="0" smtClean="0">
                <a:ln>
                  <a:solidFill>
                    <a:schemeClr val="accent6">
                      <a:lumMod val="50000"/>
                    </a:schemeClr>
                  </a:solidFill>
                </a:ln>
                <a:solidFill>
                  <a:schemeClr val="bg2">
                    <a:lumMod val="25000"/>
                  </a:schemeClr>
                </a:solidFill>
              </a:rPr>
              <a:t>а</a:t>
            </a:r>
            <a:r>
              <a:rPr lang="ru-RU" sz="2700" dirty="0" smtClean="0">
                <a:ln>
                  <a:solidFill>
                    <a:schemeClr val="accent6">
                      <a:lumMod val="50000"/>
                    </a:schemeClr>
                  </a:solidFill>
                </a:ln>
                <a:solidFill>
                  <a:schemeClr val="bg2">
                    <a:lumMod val="25000"/>
                  </a:schemeClr>
                </a:solidFill>
              </a:rPr>
              <a:t> (1847 – 1922)</a:t>
            </a:r>
            <a:br>
              <a:rPr lang="ru-RU" sz="2700" dirty="0" smtClean="0">
                <a:ln>
                  <a:solidFill>
                    <a:schemeClr val="accent6">
                      <a:lumMod val="50000"/>
                    </a:schemeClr>
                  </a:solidFill>
                </a:ln>
                <a:solidFill>
                  <a:schemeClr val="bg2">
                    <a:lumMod val="25000"/>
                  </a:schemeClr>
                </a:solidFill>
              </a:rPr>
            </a:br>
            <a:r>
              <a:rPr lang="ru-RU" sz="2700" dirty="0" smtClean="0">
                <a:ln>
                  <a:solidFill>
                    <a:srgbClr val="516529"/>
                  </a:solidFill>
                </a:ln>
              </a:rPr>
              <a:t>  </a:t>
            </a:r>
            <a:r>
              <a:rPr lang="ru-RU" sz="2700" cap="none" dirty="0" smtClean="0">
                <a:ln>
                  <a:solidFill>
                    <a:srgbClr val="516529"/>
                  </a:solidFill>
                </a:ln>
              </a:rPr>
              <a:t>так как   </a:t>
            </a:r>
            <a:r>
              <a:rPr lang="ru-RU" sz="2800" cap="none" dirty="0" smtClean="0">
                <a:ln>
                  <a:solidFill>
                    <a:srgbClr val="FFC000"/>
                  </a:solidFill>
                </a:ln>
                <a:solidFill>
                  <a:schemeClr val="accent3">
                    <a:lumMod val="50000"/>
                  </a:schemeClr>
                </a:solidFill>
              </a:rPr>
              <a:t>14 февраля 1876 г. </a:t>
            </a:r>
            <a:r>
              <a:rPr lang="ru-RU" sz="2000" cap="none" dirty="0" smtClean="0">
                <a:ln>
                  <a:solidFill>
                    <a:srgbClr val="516529"/>
                  </a:solidFill>
                </a:ln>
              </a:rPr>
              <a:t/>
            </a:r>
            <a:br>
              <a:rPr lang="ru-RU" sz="2000" cap="none" dirty="0" smtClean="0">
                <a:ln>
                  <a:solidFill>
                    <a:srgbClr val="516529"/>
                  </a:solidFill>
                </a:ln>
              </a:rPr>
            </a:br>
            <a:r>
              <a:rPr lang="ru-RU" sz="2000" cap="none" dirty="0" smtClean="0">
                <a:ln>
                  <a:solidFill>
                    <a:srgbClr val="516529"/>
                  </a:solidFill>
                </a:ln>
              </a:rPr>
              <a:t>   </a:t>
            </a:r>
            <a:r>
              <a:rPr lang="ru-RU" sz="2700" cap="none" dirty="0" smtClean="0">
                <a:ln>
                  <a:solidFill>
                    <a:srgbClr val="516529"/>
                  </a:solidFill>
                </a:ln>
              </a:rPr>
              <a:t>он первым запатентовал своё изобретение</a:t>
            </a:r>
            <a:r>
              <a:rPr lang="ru-RU" sz="2700" dirty="0" smtClean="0">
                <a:ln>
                  <a:solidFill>
                    <a:srgbClr val="516529"/>
                  </a:solidFill>
                </a:ln>
              </a:rPr>
              <a:t>		                  </a:t>
            </a:r>
            <a:br>
              <a:rPr lang="ru-RU" sz="2700" dirty="0" smtClean="0">
                <a:ln>
                  <a:solidFill>
                    <a:srgbClr val="516529"/>
                  </a:solidFill>
                </a:ln>
              </a:rPr>
            </a:br>
            <a:r>
              <a:rPr lang="ru-RU" sz="2000" cap="none" dirty="0" smtClean="0">
                <a:ln>
                  <a:solidFill>
                    <a:srgbClr val="516529"/>
                  </a:solidFill>
                </a:ln>
              </a:rPr>
              <a:t/>
            </a:r>
            <a:br>
              <a:rPr lang="ru-RU" sz="2000" cap="none" dirty="0" smtClean="0">
                <a:ln>
                  <a:solidFill>
                    <a:srgbClr val="516529"/>
                  </a:solidFill>
                </a:ln>
              </a:rPr>
            </a:br>
            <a:r>
              <a:rPr lang="ru-RU" sz="2000" cap="none" dirty="0" smtClean="0">
                <a:ln>
                  <a:solidFill>
                    <a:srgbClr val="516529"/>
                  </a:solidFill>
                </a:ln>
              </a:rPr>
              <a:t>	                                              </a:t>
            </a:r>
            <a:br>
              <a:rPr lang="ru-RU" sz="2000" cap="none" dirty="0" smtClean="0">
                <a:ln>
                  <a:solidFill>
                    <a:srgbClr val="516529"/>
                  </a:solidFill>
                </a:ln>
              </a:rPr>
            </a:br>
            <a:r>
              <a:rPr lang="ru-RU" sz="2000" cap="none" dirty="0" smtClean="0">
                <a:ln>
                  <a:solidFill>
                    <a:srgbClr val="516529"/>
                  </a:solidFill>
                </a:ln>
              </a:rPr>
              <a:t/>
            </a:r>
            <a:br>
              <a:rPr lang="ru-RU" sz="2000" cap="none" dirty="0" smtClean="0">
                <a:ln>
                  <a:solidFill>
                    <a:srgbClr val="516529"/>
                  </a:solidFill>
                </a:ln>
              </a:rPr>
            </a:br>
            <a:r>
              <a:rPr lang="ru-RU" sz="2000" cap="none" dirty="0" smtClean="0">
                <a:ln>
                  <a:solidFill>
                    <a:srgbClr val="516529"/>
                  </a:solidFill>
                </a:ln>
              </a:rPr>
              <a:t>  				</a:t>
            </a:r>
            <a:r>
              <a:rPr lang="ru-RU" sz="3100" cap="none" dirty="0" smtClean="0">
                <a:ln>
                  <a:solidFill>
                    <a:schemeClr val="bg2">
                      <a:lumMod val="25000"/>
                    </a:schemeClr>
                  </a:solidFill>
                </a:ln>
                <a:solidFill>
                  <a:srgbClr val="00FF00"/>
                </a:solidFill>
                <a:effectLst>
                  <a:glow rad="101600">
                    <a:schemeClr val="bg2">
                      <a:lumMod val="10000"/>
                      <a:alpha val="60000"/>
                    </a:schemeClr>
                  </a:glow>
                </a:effectLst>
              </a:rPr>
              <a:t>С</a:t>
            </a: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начала </a:t>
            </a:r>
            <a:r>
              <a:rPr lang="ru-RU" sz="2400" dirty="0" smtClean="0">
                <a:ln>
                  <a:solidFill>
                    <a:schemeClr val="bg2">
                      <a:lumMod val="25000"/>
                    </a:schemeClr>
                  </a:solidFill>
                </a:ln>
                <a:solidFill>
                  <a:srgbClr val="00FF00"/>
                </a:solidFill>
                <a:effectLst>
                  <a:glow rad="101600">
                    <a:schemeClr val="bg2">
                      <a:lumMod val="10000"/>
                      <a:alpha val="60000"/>
                    </a:schemeClr>
                  </a:glow>
                </a:effectLst>
              </a:rPr>
              <a:t>Белл </a:t>
            </a: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хотел создать аппарат, </a:t>
            </a:r>
            <a:br>
              <a:rPr lang="ru-RU" sz="2400" cap="none" dirty="0" smtClean="0">
                <a:ln>
                  <a:solidFill>
                    <a:schemeClr val="bg2">
                      <a:lumMod val="25000"/>
                    </a:schemeClr>
                  </a:solidFill>
                </a:ln>
                <a:solidFill>
                  <a:srgbClr val="00FF00"/>
                </a:solidFill>
                <a:effectLst>
                  <a:glow rad="101600">
                    <a:schemeClr val="bg2">
                      <a:lumMod val="10000"/>
                      <a:alpha val="60000"/>
                    </a:schemeClr>
                  </a:glow>
                </a:effectLst>
              </a:rPr>
            </a:b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	                         позволяющий научить говорить глухих детей</a:t>
            </a:r>
            <a:r>
              <a:rPr lang="ru-RU" sz="800" cap="none" dirty="0" smtClean="0">
                <a:ln>
                  <a:solidFill>
                    <a:schemeClr val="bg2">
                      <a:lumMod val="25000"/>
                    </a:schemeClr>
                  </a:solidFill>
                </a:ln>
                <a:solidFill>
                  <a:srgbClr val="00FF00"/>
                </a:solidFill>
                <a:effectLst>
                  <a:glow rad="101600">
                    <a:schemeClr val="bg2">
                      <a:lumMod val="10000"/>
                      <a:alpha val="60000"/>
                    </a:schemeClr>
                  </a:glow>
                </a:effectLst>
              </a:rPr>
              <a:t/>
            </a:r>
            <a:br>
              <a:rPr lang="ru-RU" sz="800" cap="none" dirty="0" smtClean="0">
                <a:ln>
                  <a:solidFill>
                    <a:schemeClr val="bg2">
                      <a:lumMod val="25000"/>
                    </a:schemeClr>
                  </a:solidFill>
                </a:ln>
                <a:solidFill>
                  <a:srgbClr val="00FF00"/>
                </a:solidFill>
                <a:effectLst>
                  <a:glow rad="101600">
                    <a:schemeClr val="bg2">
                      <a:lumMod val="10000"/>
                      <a:alpha val="60000"/>
                    </a:schemeClr>
                  </a:glow>
                </a:effectLst>
              </a:rPr>
            </a:b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
            </a:r>
            <a:br>
              <a:rPr lang="ru-RU" sz="2400" cap="none" dirty="0" smtClean="0">
                <a:ln>
                  <a:solidFill>
                    <a:schemeClr val="bg2">
                      <a:lumMod val="25000"/>
                    </a:schemeClr>
                  </a:solidFill>
                </a:ln>
                <a:solidFill>
                  <a:srgbClr val="00FF00"/>
                </a:solidFill>
                <a:effectLst>
                  <a:glow rad="101600">
                    <a:schemeClr val="bg2">
                      <a:lumMod val="10000"/>
                      <a:alpha val="60000"/>
                    </a:schemeClr>
                  </a:glow>
                </a:effectLst>
              </a:rPr>
            </a:b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	                                                 </a:t>
            </a:r>
            <a:r>
              <a:rPr lang="ru-RU" sz="3100" cap="none" dirty="0" smtClean="0">
                <a:ln>
                  <a:solidFill>
                    <a:schemeClr val="bg2">
                      <a:lumMod val="25000"/>
                    </a:schemeClr>
                  </a:solidFill>
                </a:ln>
                <a:solidFill>
                  <a:srgbClr val="00FF00"/>
                </a:solidFill>
                <a:effectLst>
                  <a:glow rad="101600">
                    <a:schemeClr val="bg2">
                      <a:lumMod val="10000"/>
                      <a:alpha val="60000"/>
                    </a:schemeClr>
                  </a:glow>
                </a:effectLst>
              </a:rPr>
              <a:t>Н</a:t>
            </a: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о в процессе работы понял, </a:t>
            </a:r>
            <a:br>
              <a:rPr lang="ru-RU" sz="2400" cap="none" dirty="0" smtClean="0">
                <a:ln>
                  <a:solidFill>
                    <a:schemeClr val="bg2">
                      <a:lumMod val="25000"/>
                    </a:schemeClr>
                  </a:solidFill>
                </a:ln>
                <a:solidFill>
                  <a:srgbClr val="00FF00"/>
                </a:solidFill>
                <a:effectLst>
                  <a:glow rad="101600">
                    <a:schemeClr val="bg2">
                      <a:lumMod val="10000"/>
                      <a:alpha val="60000"/>
                    </a:schemeClr>
                  </a:glow>
                </a:effectLst>
              </a:rPr>
            </a:b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	                                    что перед ним открыт путь к богатству</a:t>
            </a:r>
            <a:r>
              <a:rPr lang="ru-RU" sz="800" cap="none" dirty="0" smtClean="0">
                <a:ln>
                  <a:solidFill>
                    <a:schemeClr val="bg2">
                      <a:lumMod val="25000"/>
                    </a:schemeClr>
                  </a:solidFill>
                </a:ln>
                <a:solidFill>
                  <a:srgbClr val="00FF00"/>
                </a:solidFill>
                <a:effectLst>
                  <a:glow rad="101600">
                    <a:schemeClr val="bg2">
                      <a:lumMod val="10000"/>
                      <a:alpha val="60000"/>
                    </a:schemeClr>
                  </a:glow>
                </a:effectLst>
              </a:rPr>
              <a:t/>
            </a:r>
            <a:br>
              <a:rPr lang="ru-RU" sz="800" cap="none" dirty="0" smtClean="0">
                <a:ln>
                  <a:solidFill>
                    <a:schemeClr val="bg2">
                      <a:lumMod val="25000"/>
                    </a:schemeClr>
                  </a:solidFill>
                </a:ln>
                <a:solidFill>
                  <a:srgbClr val="00FF00"/>
                </a:solidFill>
                <a:effectLst>
                  <a:glow rad="101600">
                    <a:schemeClr val="bg2">
                      <a:lumMod val="10000"/>
                      <a:alpha val="60000"/>
                    </a:schemeClr>
                  </a:glow>
                </a:effectLst>
              </a:rPr>
            </a:b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
            </a:r>
            <a:br>
              <a:rPr lang="ru-RU" sz="2400" cap="none" dirty="0" smtClean="0">
                <a:ln>
                  <a:solidFill>
                    <a:schemeClr val="bg2">
                      <a:lumMod val="25000"/>
                    </a:schemeClr>
                  </a:solidFill>
                </a:ln>
                <a:solidFill>
                  <a:srgbClr val="00FF00"/>
                </a:solidFill>
                <a:effectLst>
                  <a:glow rad="101600">
                    <a:schemeClr val="bg2">
                      <a:lumMod val="10000"/>
                      <a:alpha val="60000"/>
                    </a:schemeClr>
                  </a:glow>
                </a:effectLst>
              </a:rPr>
            </a:b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	                    </a:t>
            </a:r>
            <a:r>
              <a:rPr lang="ru-RU" sz="3100" cap="none" dirty="0" smtClean="0">
                <a:ln>
                  <a:solidFill>
                    <a:schemeClr val="bg2">
                      <a:lumMod val="25000"/>
                    </a:schemeClr>
                  </a:solidFill>
                </a:ln>
                <a:solidFill>
                  <a:srgbClr val="00FF00"/>
                </a:solidFill>
                <a:effectLst>
                  <a:glow rad="101600">
                    <a:schemeClr val="bg2">
                      <a:lumMod val="10000"/>
                      <a:alpha val="60000"/>
                    </a:schemeClr>
                  </a:glow>
                </a:effectLst>
              </a:rPr>
              <a:t>Н</a:t>
            </a: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адо превратить телефон из научного прибора</a:t>
            </a:r>
            <a:br>
              <a:rPr lang="ru-RU" sz="2400" cap="none" dirty="0" smtClean="0">
                <a:ln>
                  <a:solidFill>
                    <a:schemeClr val="bg2">
                      <a:lumMod val="25000"/>
                    </a:schemeClr>
                  </a:solidFill>
                </a:ln>
                <a:solidFill>
                  <a:srgbClr val="00FF00"/>
                </a:solidFill>
                <a:effectLst>
                  <a:glow rad="101600">
                    <a:schemeClr val="bg2">
                      <a:lumMod val="10000"/>
                      <a:alpha val="60000"/>
                    </a:schemeClr>
                  </a:glow>
                </a:effectLst>
              </a:rPr>
            </a:br>
            <a:r>
              <a:rPr lang="ru-RU" sz="2400" cap="none" dirty="0" smtClean="0">
                <a:ln>
                  <a:solidFill>
                    <a:schemeClr val="bg2">
                      <a:lumMod val="25000"/>
                    </a:schemeClr>
                  </a:solidFill>
                </a:ln>
                <a:solidFill>
                  <a:srgbClr val="00FF00"/>
                </a:solidFill>
                <a:effectLst>
                  <a:glow rad="101600">
                    <a:schemeClr val="bg2">
                      <a:lumMod val="10000"/>
                      <a:alpha val="60000"/>
                    </a:schemeClr>
                  </a:glow>
                </a:effectLst>
              </a:rPr>
              <a:t> 	      в аппарат для повседневного широкого использования</a:t>
            </a:r>
            <a:r>
              <a:rPr lang="ru-RU" sz="2400" cap="none" dirty="0" smtClean="0">
                <a:ln>
                  <a:solidFill>
                    <a:schemeClr val="accent6">
                      <a:lumMod val="50000"/>
                    </a:schemeClr>
                  </a:solidFill>
                </a:ln>
                <a:solidFill>
                  <a:schemeClr val="accent6">
                    <a:lumMod val="75000"/>
                  </a:schemeClr>
                </a:solidFill>
                <a:effectLst>
                  <a:glow rad="101600">
                    <a:schemeClr val="bg2">
                      <a:lumMod val="10000"/>
                      <a:alpha val="60000"/>
                    </a:schemeClr>
                  </a:glow>
                </a:effectLst>
              </a:rPr>
              <a:t/>
            </a:r>
            <a:br>
              <a:rPr lang="ru-RU" sz="2400" cap="none" dirty="0" smtClean="0">
                <a:ln>
                  <a:solidFill>
                    <a:schemeClr val="accent6">
                      <a:lumMod val="50000"/>
                    </a:schemeClr>
                  </a:solidFill>
                </a:ln>
                <a:solidFill>
                  <a:schemeClr val="accent6">
                    <a:lumMod val="75000"/>
                  </a:schemeClr>
                </a:solidFill>
                <a:effectLst>
                  <a:glow rad="101600">
                    <a:schemeClr val="bg2">
                      <a:lumMod val="10000"/>
                      <a:alpha val="60000"/>
                    </a:schemeClr>
                  </a:glow>
                </a:effectLst>
              </a:rPr>
            </a:br>
            <a:endParaRPr lang="ru-RU" sz="2400" dirty="0">
              <a:ln>
                <a:solidFill>
                  <a:schemeClr val="accent6">
                    <a:lumMod val="50000"/>
                  </a:schemeClr>
                </a:solidFill>
              </a:ln>
              <a:solidFill>
                <a:schemeClr val="accent6">
                  <a:lumMod val="75000"/>
                </a:schemeClr>
              </a:solidFill>
              <a:effectLst>
                <a:glow rad="101600">
                  <a:schemeClr val="bg2">
                    <a:lumMod val="10000"/>
                    <a:alpha val="60000"/>
                  </a:schemeClr>
                </a:glow>
              </a:effectLst>
            </a:endParaRPr>
          </a:p>
        </p:txBody>
      </p:sp>
      <p:sp>
        <p:nvSpPr>
          <p:cNvPr id="3" name="Текст 2"/>
          <p:cNvSpPr>
            <a:spLocks noGrp="1"/>
          </p:cNvSpPr>
          <p:nvPr>
            <p:ph type="body" idx="1"/>
          </p:nvPr>
        </p:nvSpPr>
        <p:spPr>
          <a:xfrm flipV="1">
            <a:off x="0" y="-45718"/>
            <a:ext cx="9144000" cy="45719"/>
          </a:xfrm>
        </p:spPr>
        <p:txBody>
          <a:bodyPr>
            <a:normAutofit fontScale="25000" lnSpcReduction="20000"/>
          </a:bodyPr>
          <a:lstStyle/>
          <a:p>
            <a:pPr algn="ctr"/>
            <a:endParaRPr lang="ru-RU" sz="2900" b="1" dirty="0" smtClean="0">
              <a:solidFill>
                <a:srgbClr val="663300"/>
              </a:solidFill>
              <a:latin typeface="Arial Black" pitchFamily="34" charset="0"/>
            </a:endParaRPr>
          </a:p>
          <a:p>
            <a:r>
              <a:rPr lang="ru-RU" b="1" dirty="0" smtClean="0">
                <a:solidFill>
                  <a:srgbClr val="663300"/>
                </a:solidFill>
                <a:latin typeface="Arial Black" pitchFamily="34" charset="0"/>
              </a:rPr>
              <a:t>		</a:t>
            </a:r>
            <a:endParaRPr lang="ru-RU" b="1" dirty="0">
              <a:solidFill>
                <a:srgbClr val="663300"/>
              </a:solidFill>
              <a:latin typeface="Arial Black" pitchFamily="34" charset="0"/>
            </a:endParaRPr>
          </a:p>
        </p:txBody>
      </p:sp>
      <p:pic>
        <p:nvPicPr>
          <p:cNvPr id="3074" name="Picture 2" descr="C:\Users\Наталья Николаевна\Desktop\СОЛН ЛУЧ\Фото Картинки\Анимашки\чудики, дома, прочее\0b051966ab7bb2843224f543ac85c520.jpeg"/>
          <p:cNvPicPr>
            <a:picLocks noChangeAspect="1" noChangeArrowheads="1" noCrop="1"/>
          </p:cNvPicPr>
          <p:nvPr/>
        </p:nvPicPr>
        <p:blipFill>
          <a:blip r:embed="rId4"/>
          <a:srcRect/>
          <a:stretch>
            <a:fillRect/>
          </a:stretch>
        </p:blipFill>
        <p:spPr bwMode="auto">
          <a:xfrm>
            <a:off x="285720" y="2000240"/>
            <a:ext cx="1952031"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29"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ppt_x</p:attrName>
                                        </p:attrNameLst>
                                      </p:cBhvr>
                                      <p:tavLst>
                                        <p:tav tm="0">
                                          <p:val>
                                            <p:strVal val="#ppt_x-.2"/>
                                          </p:val>
                                        </p:tav>
                                        <p:tav tm="100000">
                                          <p:val>
                                            <p:strVal val="#ppt_x"/>
                                          </p:val>
                                        </p:tav>
                                      </p:tavLst>
                                    </p:anim>
                                    <p:anim calcmode="lin" valueType="num">
                                      <p:cBhvr>
                                        <p:cTn id="17"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858280" cy="6286520"/>
          </a:xfrm>
        </p:spPr>
        <p:txBody>
          <a:bodyPr>
            <a:normAutofit fontScale="90000"/>
          </a:bodyPr>
          <a:lstStyle/>
          <a:p>
            <a:r>
              <a:rPr lang="ru-RU" sz="2000" dirty="0" smtClean="0"/>
              <a:t>		</a:t>
            </a:r>
            <a:r>
              <a:rPr lang="ru-RU" sz="2000" dirty="0" smtClean="0">
                <a:ln>
                  <a:solidFill>
                    <a:srgbClr val="00FFFF"/>
                  </a:solidFill>
                </a:ln>
                <a:solidFill>
                  <a:srgbClr val="0000FF"/>
                </a:solidFill>
              </a:rPr>
              <a:t>       </a:t>
            </a:r>
            <a:r>
              <a:rPr lang="ru-RU" sz="2000"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t>Белл  </a:t>
            </a:r>
            <a:r>
              <a:rPr lang="ru-RU" sz="2000" cap="none"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t>обратился  к  науке  об  электричестве –</a:t>
            </a:r>
            <a:br>
              <a:rPr lang="ru-RU" sz="2000" cap="none"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br>
            <a:r>
              <a:rPr lang="ru-RU" sz="2000" cap="none"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t> 		             трудам  датчанина  </a:t>
            </a:r>
            <a:r>
              <a:rPr lang="ru-RU" sz="2000" cap="none" dirty="0" err="1"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t>Ханса</a:t>
            </a:r>
            <a:r>
              <a:rPr lang="ru-RU" sz="2000" cap="none"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t>  Эрстеда </a:t>
            </a:r>
            <a:br>
              <a:rPr lang="ru-RU" sz="2000" cap="none"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br>
            <a:r>
              <a:rPr lang="ru-RU" sz="2000" cap="none"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t>		              и   англичанина 	Майкла  </a:t>
            </a:r>
            <a:r>
              <a:rPr lang="ru-RU" sz="2000" cap="none" dirty="0" smtClean="0">
                <a:ln>
                  <a:solidFill>
                    <a:schemeClr val="accent6">
                      <a:lumMod val="50000"/>
                    </a:schemeClr>
                  </a:solidFill>
                </a:ln>
                <a:solidFill>
                  <a:schemeClr val="accent6">
                    <a:lumMod val="20000"/>
                    <a:lumOff val="80000"/>
                  </a:schemeClr>
                </a:solidFill>
                <a:effectLst>
                  <a:glow rad="101600">
                    <a:srgbClr val="452103">
                      <a:alpha val="60000"/>
                    </a:srgbClr>
                  </a:glow>
                </a:effectLst>
                <a:latin typeface="Arial Black" pitchFamily="34" charset="0"/>
              </a:rPr>
              <a:t>Фарадея</a:t>
            </a:r>
            <a:r>
              <a:rPr lang="ru-RU" sz="2000" cap="none" dirty="0" smtClean="0">
                <a:ln>
                  <a:solidFill>
                    <a:srgbClr val="516529"/>
                  </a:solidFill>
                </a:ln>
              </a:rPr>
              <a:t/>
            </a:r>
            <a:br>
              <a:rPr lang="ru-RU" sz="2000" cap="none" dirty="0" smtClean="0">
                <a:ln>
                  <a:solidFill>
                    <a:srgbClr val="516529"/>
                  </a:solidFill>
                </a:ln>
              </a:rPr>
            </a:br>
            <a:r>
              <a:rPr lang="ru-RU" sz="2000" cap="none" dirty="0" smtClean="0">
                <a:ln>
                  <a:solidFill>
                    <a:srgbClr val="516529"/>
                  </a:solidFill>
                </a:ln>
              </a:rPr>
              <a:t>	               </a:t>
            </a:r>
            <a:r>
              <a:rPr lang="ru-RU" sz="2000" cap="none" dirty="0" smtClean="0">
                <a:ln>
                  <a:solidFill>
                    <a:srgbClr val="516529"/>
                  </a:solidFill>
                </a:ln>
              </a:rPr>
              <a:t/>
            </a:r>
            <a:br>
              <a:rPr lang="ru-RU" sz="2000" cap="none" dirty="0" smtClean="0">
                <a:ln>
                  <a:solidFill>
                    <a:srgbClr val="516529"/>
                  </a:solidFill>
                </a:ln>
              </a:rPr>
            </a:br>
            <a:r>
              <a:rPr lang="ru-RU" sz="2000" cap="none" dirty="0" smtClean="0">
                <a:ln>
                  <a:solidFill>
                    <a:srgbClr val="516529"/>
                  </a:solidFill>
                </a:ln>
              </a:rPr>
              <a:t>		</a:t>
            </a:r>
            <a:r>
              <a:rPr lang="ru-RU" sz="2000" cap="none" dirty="0" smtClean="0">
                <a:ln>
                  <a:solidFill>
                    <a:srgbClr val="66FF33"/>
                  </a:solidFill>
                </a:ln>
              </a:rPr>
              <a:t>  </a:t>
            </a:r>
            <a:r>
              <a:rPr lang="ru-RU" sz="2200" cap="none" dirty="0" smtClean="0">
                <a:solidFill>
                  <a:schemeClr val="bg1"/>
                </a:solidFill>
                <a:effectLst>
                  <a:glow rad="228600">
                    <a:schemeClr val="accent2">
                      <a:satMod val="175000"/>
                      <a:alpha val="40000"/>
                    </a:schemeClr>
                  </a:glow>
                </a:effectLst>
              </a:rPr>
              <a:t>Став  знаменитым, Белл  признался:</a:t>
            </a:r>
            <a:br>
              <a:rPr lang="ru-RU" sz="2200" cap="none" dirty="0" smtClean="0">
                <a:solidFill>
                  <a:schemeClr val="bg1"/>
                </a:solidFill>
                <a:effectLst>
                  <a:glow rad="228600">
                    <a:schemeClr val="accent2">
                      <a:satMod val="175000"/>
                      <a:alpha val="40000"/>
                    </a:schemeClr>
                  </a:glow>
                </a:effectLst>
              </a:rPr>
            </a:br>
            <a:r>
              <a:rPr lang="ru-RU" sz="2200" cap="none" dirty="0" smtClean="0">
                <a:solidFill>
                  <a:schemeClr val="bg1"/>
                </a:solidFill>
              </a:rPr>
              <a:t>	</a:t>
            </a:r>
            <a:r>
              <a:rPr lang="ru-RU" sz="2200" cap="none" dirty="0" smtClean="0">
                <a:ln>
                  <a:solidFill>
                    <a:schemeClr val="accent6">
                      <a:lumMod val="50000"/>
                    </a:schemeClr>
                  </a:solidFill>
                </a:ln>
                <a:solidFill>
                  <a:schemeClr val="bg1"/>
                </a:solidFill>
                <a:effectLst>
                  <a:glow rad="228600">
                    <a:schemeClr val="accent2">
                      <a:satMod val="175000"/>
                      <a:alpha val="40000"/>
                    </a:schemeClr>
                  </a:glow>
                </a:effectLst>
              </a:rPr>
              <a:t>                </a:t>
            </a:r>
            <a:r>
              <a:rPr lang="ru-RU" sz="2200" cap="none" dirty="0" smtClean="0">
                <a:ln>
                  <a:solidFill>
                    <a:srgbClr val="452103"/>
                  </a:solidFill>
                </a:ln>
                <a:solidFill>
                  <a:schemeClr val="bg1"/>
                </a:solidFill>
                <a:effectLst>
                  <a:glow rad="228600">
                    <a:schemeClr val="accent2">
                      <a:satMod val="175000"/>
                      <a:alpha val="40000"/>
                    </a:schemeClr>
                  </a:glow>
                </a:effectLst>
                <a:latin typeface="Arial Black" pitchFamily="34" charset="0"/>
              </a:rPr>
              <a:t>«Я  изобрёл  телефон  благодаря  незнанию  электротехники. Ни один человек, хотя  бы  элементарно  знакомый  с  электротехникой,  ни  за  что  бы не  изобрёл телефона»</a:t>
            </a:r>
            <a:r>
              <a:rPr lang="ru-RU" sz="2200" cap="none" dirty="0" smtClean="0">
                <a:ln>
                  <a:solidFill>
                    <a:srgbClr val="452103"/>
                  </a:solidFill>
                </a:ln>
                <a:solidFill>
                  <a:schemeClr val="bg1"/>
                </a:solidFill>
                <a:effectLst>
                  <a:glow rad="228600">
                    <a:schemeClr val="accent2">
                      <a:satMod val="175000"/>
                      <a:alpha val="40000"/>
                    </a:schemeClr>
                  </a:glow>
                </a:effectLst>
              </a:rPr>
              <a:t/>
            </a:r>
            <a:br>
              <a:rPr lang="ru-RU" sz="2200" cap="none" dirty="0" smtClean="0">
                <a:ln>
                  <a:solidFill>
                    <a:srgbClr val="452103"/>
                  </a:solidFill>
                </a:ln>
                <a:solidFill>
                  <a:schemeClr val="bg1"/>
                </a:solidFill>
                <a:effectLst>
                  <a:glow rad="228600">
                    <a:schemeClr val="accent2">
                      <a:satMod val="175000"/>
                      <a:alpha val="40000"/>
                    </a:schemeClr>
                  </a:glow>
                </a:effectLst>
              </a:rPr>
            </a:br>
            <a:r>
              <a:rPr lang="ru-RU" sz="2200" cap="none" dirty="0" smtClean="0">
                <a:solidFill>
                  <a:schemeClr val="bg1"/>
                </a:solidFill>
              </a:rPr>
              <a:t>	</a:t>
            </a:r>
            <a:r>
              <a:rPr lang="ru-RU" sz="2200" cap="none" dirty="0" smtClean="0">
                <a:ln>
                  <a:solidFill>
                    <a:schemeClr val="bg2">
                      <a:lumMod val="10000"/>
                    </a:schemeClr>
                  </a:solidFill>
                </a:ln>
                <a:solidFill>
                  <a:schemeClr val="accent3">
                    <a:lumMod val="40000"/>
                    <a:lumOff val="60000"/>
                  </a:schemeClr>
                </a:solidFill>
                <a:effectLst>
                  <a:glow rad="228600">
                    <a:srgbClr val="452103">
                      <a:alpha val="40000"/>
                    </a:srgbClr>
                  </a:glow>
                </a:effectLst>
                <a:latin typeface="Arial Black" pitchFamily="34" charset="0"/>
              </a:rPr>
              <a:t>Александр  Белл  был  чрезвычайно  удачливым  человеком. Он получил патент на изобретение телефона лишь на 2 часа  раньше, 	чем  было  зарегистрировано  изобретение  инженера   Грея,  действующего  абсолютно  на тех  же  принципах</a:t>
            </a:r>
            <a:br>
              <a:rPr lang="ru-RU" sz="2200" cap="none" dirty="0" smtClean="0">
                <a:ln>
                  <a:solidFill>
                    <a:schemeClr val="bg2">
                      <a:lumMod val="10000"/>
                    </a:schemeClr>
                  </a:solidFill>
                </a:ln>
                <a:solidFill>
                  <a:schemeClr val="accent3">
                    <a:lumMod val="40000"/>
                    <a:lumOff val="60000"/>
                  </a:schemeClr>
                </a:solidFill>
                <a:effectLst>
                  <a:glow rad="228600">
                    <a:srgbClr val="452103">
                      <a:alpha val="40000"/>
                    </a:srgbClr>
                  </a:glow>
                </a:effectLst>
                <a:latin typeface="Arial Black" pitchFamily="34" charset="0"/>
              </a:rPr>
            </a:br>
            <a:r>
              <a:rPr lang="ru-RU" sz="2200" cap="none" dirty="0" smtClean="0">
                <a:ln>
                  <a:solidFill>
                    <a:schemeClr val="bg2">
                      <a:lumMod val="10000"/>
                    </a:schemeClr>
                  </a:solidFill>
                </a:ln>
                <a:solidFill>
                  <a:schemeClr val="accent3">
                    <a:lumMod val="40000"/>
                    <a:lumOff val="60000"/>
                  </a:schemeClr>
                </a:solidFill>
                <a:effectLst>
                  <a:glow rad="228600">
                    <a:schemeClr val="accent3">
                      <a:satMod val="175000"/>
                      <a:alpha val="40000"/>
                    </a:schemeClr>
                  </a:glow>
                </a:effectLst>
              </a:rPr>
              <a:t/>
            </a:r>
            <a:br>
              <a:rPr lang="ru-RU" sz="2200" cap="none" dirty="0" smtClean="0">
                <a:ln>
                  <a:solidFill>
                    <a:schemeClr val="bg2">
                      <a:lumMod val="10000"/>
                    </a:schemeClr>
                  </a:solidFill>
                </a:ln>
                <a:solidFill>
                  <a:schemeClr val="accent3">
                    <a:lumMod val="40000"/>
                    <a:lumOff val="60000"/>
                  </a:schemeClr>
                </a:solidFill>
                <a:effectLst>
                  <a:glow rad="228600">
                    <a:schemeClr val="accent3">
                      <a:satMod val="175000"/>
                      <a:alpha val="40000"/>
                    </a:schemeClr>
                  </a:glow>
                </a:effectLst>
              </a:rPr>
            </a:br>
            <a:r>
              <a:rPr lang="ru-RU" sz="2200" cap="none" dirty="0" smtClean="0">
                <a:solidFill>
                  <a:schemeClr val="bg1"/>
                </a:solidFill>
              </a:rPr>
              <a:t>	</a:t>
            </a:r>
            <a:r>
              <a:rPr lang="ru-RU" sz="2200" cap="none" dirty="0" smtClean="0">
                <a:solidFill>
                  <a:schemeClr val="bg1"/>
                </a:solidFill>
              </a:rPr>
              <a:t/>
            </a:r>
            <a:br>
              <a:rPr lang="ru-RU" sz="2200" cap="none" dirty="0" smtClean="0">
                <a:solidFill>
                  <a:schemeClr val="bg1"/>
                </a:solidFill>
              </a:rPr>
            </a:br>
            <a:r>
              <a:rPr lang="ru-RU" sz="2200" cap="none" dirty="0">
                <a:solidFill>
                  <a:schemeClr val="bg1"/>
                </a:solidFill>
              </a:rPr>
              <a:t/>
            </a:r>
            <a:br>
              <a:rPr lang="ru-RU" sz="2200" cap="none" dirty="0">
                <a:solidFill>
                  <a:schemeClr val="bg1"/>
                </a:solidFill>
              </a:rPr>
            </a:br>
            <a:r>
              <a:rPr lang="ru-RU" sz="2200" cap="none" dirty="0" smtClean="0">
                <a:solidFill>
                  <a:schemeClr val="tx1">
                    <a:lumMod val="95000"/>
                    <a:lumOff val="5000"/>
                  </a:schemeClr>
                </a:solidFill>
                <a:effectLst>
                  <a:glow rad="101600">
                    <a:schemeClr val="bg1">
                      <a:lumMod val="85000"/>
                      <a:alpha val="60000"/>
                    </a:schemeClr>
                  </a:glow>
                </a:effectLst>
                <a:latin typeface="Arial Black" pitchFamily="34" charset="0"/>
              </a:rPr>
              <a:t>По </a:t>
            </a:r>
            <a:r>
              <a:rPr lang="ru-RU" sz="2200" cap="none" dirty="0" smtClean="0">
                <a:solidFill>
                  <a:schemeClr val="tx1">
                    <a:lumMod val="95000"/>
                    <a:lumOff val="5000"/>
                  </a:schemeClr>
                </a:solidFill>
                <a:effectLst>
                  <a:glow rad="101600">
                    <a:schemeClr val="bg1">
                      <a:lumMod val="85000"/>
                      <a:alpha val="60000"/>
                    </a:schemeClr>
                  </a:glow>
                </a:effectLst>
                <a:latin typeface="Arial Black" pitchFamily="34" charset="0"/>
              </a:rPr>
              <a:t>некоторым источникам в 1849 г. телефон был изобретён 	итальянцем </a:t>
            </a:r>
            <a:r>
              <a:rPr lang="ru-RU" sz="2200" cap="none" dirty="0" err="1" smtClean="0">
                <a:solidFill>
                  <a:schemeClr val="tx1">
                    <a:lumMod val="95000"/>
                    <a:lumOff val="5000"/>
                  </a:schemeClr>
                </a:solidFill>
                <a:effectLst>
                  <a:glow rad="101600">
                    <a:schemeClr val="bg1">
                      <a:lumMod val="85000"/>
                      <a:alpha val="60000"/>
                    </a:schemeClr>
                  </a:glow>
                </a:effectLst>
                <a:latin typeface="Arial Black" pitchFamily="34" charset="0"/>
              </a:rPr>
              <a:t>Меуччи</a:t>
            </a:r>
            <a:r>
              <a:rPr lang="ru-RU" sz="2200" cap="none" dirty="0" smtClean="0">
                <a:solidFill>
                  <a:schemeClr val="tx1">
                    <a:lumMod val="95000"/>
                    <a:lumOff val="5000"/>
                  </a:schemeClr>
                </a:solidFill>
                <a:effectLst>
                  <a:glow rad="101600">
                    <a:schemeClr val="bg1">
                      <a:lumMod val="85000"/>
                      <a:alpha val="60000"/>
                    </a:schemeClr>
                  </a:glow>
                </a:effectLst>
                <a:latin typeface="Arial Black" pitchFamily="34" charset="0"/>
              </a:rPr>
              <a:t>,</a:t>
            </a:r>
            <a:br>
              <a:rPr lang="ru-RU" sz="2200" cap="none" dirty="0" smtClean="0">
                <a:solidFill>
                  <a:schemeClr val="tx1">
                    <a:lumMod val="95000"/>
                    <a:lumOff val="5000"/>
                  </a:schemeClr>
                </a:solidFill>
                <a:effectLst>
                  <a:glow rad="101600">
                    <a:schemeClr val="bg1">
                      <a:lumMod val="85000"/>
                      <a:alpha val="60000"/>
                    </a:schemeClr>
                  </a:glow>
                </a:effectLst>
                <a:latin typeface="Arial Black" pitchFamily="34" charset="0"/>
              </a:rPr>
            </a:br>
            <a:r>
              <a:rPr lang="ru-RU" sz="2200" cap="none" dirty="0" smtClean="0">
                <a:solidFill>
                  <a:schemeClr val="tx1">
                    <a:lumMod val="95000"/>
                    <a:lumOff val="5000"/>
                  </a:schemeClr>
                </a:solidFill>
                <a:effectLst>
                  <a:glow rad="101600">
                    <a:schemeClr val="bg1">
                      <a:lumMod val="85000"/>
                      <a:alpha val="60000"/>
                    </a:schemeClr>
                  </a:glow>
                </a:effectLst>
                <a:latin typeface="Arial Black" pitchFamily="34" charset="0"/>
              </a:rPr>
              <a:t> </a:t>
            </a:r>
            <a:r>
              <a:rPr lang="ru-RU" sz="2200" cap="none" dirty="0" smtClean="0">
                <a:solidFill>
                  <a:schemeClr val="tx1">
                    <a:lumMod val="95000"/>
                    <a:lumOff val="5000"/>
                  </a:schemeClr>
                </a:solidFill>
                <a:effectLst>
                  <a:glow rad="101600">
                    <a:schemeClr val="bg1">
                      <a:lumMod val="85000"/>
                      <a:alpha val="60000"/>
                    </a:schemeClr>
                  </a:glow>
                </a:effectLst>
                <a:latin typeface="Arial Black" pitchFamily="34" charset="0"/>
              </a:rPr>
              <a:t>в 1854г. – французом </a:t>
            </a:r>
            <a:r>
              <a:rPr lang="ru-RU" sz="2200" cap="none" dirty="0" err="1" smtClean="0">
                <a:solidFill>
                  <a:schemeClr val="tx1">
                    <a:lumMod val="95000"/>
                    <a:lumOff val="5000"/>
                  </a:schemeClr>
                </a:solidFill>
                <a:effectLst>
                  <a:glow rad="101600">
                    <a:schemeClr val="bg1">
                      <a:lumMod val="85000"/>
                      <a:alpha val="60000"/>
                    </a:schemeClr>
                  </a:glow>
                </a:effectLst>
                <a:latin typeface="Arial Black" pitchFamily="34" charset="0"/>
              </a:rPr>
              <a:t>Бурселе</a:t>
            </a:r>
            <a:r>
              <a:rPr lang="ru-RU" sz="2200" cap="none" dirty="0" smtClean="0">
                <a:solidFill>
                  <a:schemeClr val="tx1">
                    <a:lumMod val="95000"/>
                    <a:lumOff val="5000"/>
                  </a:schemeClr>
                </a:solidFill>
                <a:effectLst>
                  <a:glow rad="101600">
                    <a:schemeClr val="bg1">
                      <a:lumMod val="85000"/>
                      <a:alpha val="60000"/>
                    </a:schemeClr>
                  </a:glow>
                </a:effectLst>
                <a:latin typeface="Arial Black" pitchFamily="34" charset="0"/>
              </a:rPr>
              <a:t>   (не запатентовано)</a:t>
            </a:r>
            <a:r>
              <a:rPr lang="ru-RU" sz="2200" cap="none" dirty="0" smtClean="0">
                <a:solidFill>
                  <a:schemeClr val="tx1">
                    <a:lumMod val="95000"/>
                    <a:lumOff val="5000"/>
                  </a:schemeClr>
                </a:solidFill>
                <a:effectLst>
                  <a:glow rad="101600">
                    <a:schemeClr val="bg1">
                      <a:lumMod val="85000"/>
                      <a:alpha val="60000"/>
                    </a:schemeClr>
                  </a:glow>
                </a:effectLst>
              </a:rPr>
              <a:t/>
            </a:r>
            <a:br>
              <a:rPr lang="ru-RU" sz="2200" cap="none" dirty="0" smtClean="0">
                <a:solidFill>
                  <a:schemeClr val="tx1">
                    <a:lumMod val="95000"/>
                    <a:lumOff val="5000"/>
                  </a:schemeClr>
                </a:solidFill>
                <a:effectLst>
                  <a:glow rad="101600">
                    <a:schemeClr val="bg1">
                      <a:lumMod val="85000"/>
                      <a:alpha val="60000"/>
                    </a:schemeClr>
                  </a:glow>
                </a:effectLst>
              </a:rPr>
            </a:br>
            <a:r>
              <a:rPr lang="ru-RU" sz="2200" cap="none" dirty="0" smtClean="0">
                <a:ln>
                  <a:solidFill>
                    <a:srgbClr val="516529"/>
                  </a:solidFill>
                </a:ln>
                <a:solidFill>
                  <a:srgbClr val="663300"/>
                </a:solidFill>
              </a:rPr>
              <a:t/>
            </a:r>
            <a:br>
              <a:rPr lang="ru-RU" sz="2200" cap="none" dirty="0" smtClean="0">
                <a:ln>
                  <a:solidFill>
                    <a:srgbClr val="516529"/>
                  </a:solidFill>
                </a:ln>
                <a:solidFill>
                  <a:srgbClr val="663300"/>
                </a:solidFill>
              </a:rPr>
            </a:br>
            <a:r>
              <a:rPr lang="ru-RU" sz="2200" cap="none" dirty="0" smtClean="0">
                <a:ln>
                  <a:solidFill>
                    <a:srgbClr val="516529"/>
                  </a:solidFill>
                </a:ln>
                <a:solidFill>
                  <a:srgbClr val="663300"/>
                </a:solidFill>
              </a:rPr>
              <a:t>	</a:t>
            </a:r>
            <a:r>
              <a:rPr lang="ru-RU" sz="2200" cap="none" dirty="0" smtClean="0"/>
              <a:t/>
            </a:r>
            <a:br>
              <a:rPr lang="ru-RU" sz="2200" cap="none" dirty="0" smtClean="0"/>
            </a:br>
            <a:r>
              <a:rPr lang="ru-RU" sz="2200" cap="none" dirty="0" smtClean="0"/>
              <a:t/>
            </a:r>
            <a:br>
              <a:rPr lang="ru-RU" sz="2200" cap="none" dirty="0" smtClean="0"/>
            </a:br>
            <a:r>
              <a:rPr lang="ru-RU" sz="2000" cap="none" dirty="0" smtClean="0"/>
              <a:t/>
            </a:r>
            <a:br>
              <a:rPr lang="ru-RU" sz="2000" cap="none" dirty="0" smtClean="0"/>
            </a:br>
            <a:endParaRPr lang="ru-RU" sz="2000" dirty="0"/>
          </a:p>
        </p:txBody>
      </p:sp>
      <p:sp>
        <p:nvSpPr>
          <p:cNvPr id="3" name="Текст 2"/>
          <p:cNvSpPr>
            <a:spLocks noGrp="1"/>
          </p:cNvSpPr>
          <p:nvPr>
            <p:ph type="body" idx="1"/>
          </p:nvPr>
        </p:nvSpPr>
        <p:spPr>
          <a:xfrm>
            <a:off x="0" y="214290"/>
            <a:ext cx="9144000" cy="357191"/>
          </a:xfrm>
        </p:spPr>
        <p:txBody>
          <a:bodyPr>
            <a:normAutofit fontScale="25000" lnSpcReduction="20000"/>
          </a:bodyPr>
          <a:lstStyle/>
          <a:p>
            <a:pPr algn="ctr"/>
            <a:endParaRPr lang="ru-RU" b="1" dirty="0" smtClean="0">
              <a:solidFill>
                <a:srgbClr val="FF0000"/>
              </a:solidFill>
              <a:latin typeface="Arial Black" pitchFamily="34" charset="0"/>
              <a:cs typeface="Aharoni" pitchFamily="2" charset="-79"/>
            </a:endParaRPr>
          </a:p>
          <a:p>
            <a:r>
              <a:rPr lang="ru-RU" sz="7400" dirty="0" smtClean="0">
                <a:solidFill>
                  <a:schemeClr val="tx1">
                    <a:lumMod val="85000"/>
                    <a:lumOff val="15000"/>
                  </a:schemeClr>
                </a:solidFill>
                <a:effectLst>
                  <a:glow rad="101600">
                    <a:schemeClr val="bg2">
                      <a:alpha val="60000"/>
                    </a:schemeClr>
                  </a:glow>
                </a:effectLst>
                <a:latin typeface="Arial Black" pitchFamily="34" charset="0"/>
                <a:cs typeface="Aharoni" pitchFamily="2" charset="-79"/>
              </a:rPr>
              <a:t>Из истории изобретения телефона</a:t>
            </a:r>
          </a:p>
          <a:p>
            <a:pPr algn="ctr"/>
            <a:endParaRPr lang="ru-RU" dirty="0"/>
          </a:p>
        </p:txBody>
      </p:sp>
      <p:pic>
        <p:nvPicPr>
          <p:cNvPr id="4" name="Picture 2" descr="C:\Users\Наталья Николаевна\Desktop\СОЛН ЛУЧ\Фото Картинки\Анимашки\семья, взрослые, любовь\0b0621c92bb4e5f31eec0822d011fccd.jpeg"/>
          <p:cNvPicPr>
            <a:picLocks noChangeAspect="1" noChangeArrowheads="1" noCrop="1"/>
          </p:cNvPicPr>
          <p:nvPr/>
        </p:nvPicPr>
        <p:blipFill>
          <a:blip r:embed="rId3"/>
          <a:srcRect/>
          <a:stretch>
            <a:fillRect/>
          </a:stretch>
        </p:blipFill>
        <p:spPr bwMode="auto">
          <a:xfrm>
            <a:off x="1187624" y="531346"/>
            <a:ext cx="1406436" cy="1643074"/>
          </a:xfrm>
          <a:prstGeom prst="rect">
            <a:avLst/>
          </a:prstGeom>
          <a:noFill/>
        </p:spPr>
      </p:pic>
      <p:pic>
        <p:nvPicPr>
          <p:cNvPr id="5" name="Picture 3" descr="C:\Users\Наталья Николаевна\Desktop\СОЛН ЛУЧ\Фото Картинки\Анимашки\семья, взрослые, любовь\0b062008ea8d081250fd91b733bce5d3.jpeg"/>
          <p:cNvPicPr>
            <a:picLocks noChangeAspect="1" noChangeArrowheads="1" noCrop="1"/>
          </p:cNvPicPr>
          <p:nvPr/>
        </p:nvPicPr>
        <p:blipFill>
          <a:blip r:embed="rId4"/>
          <a:srcRect/>
          <a:stretch>
            <a:fillRect/>
          </a:stretch>
        </p:blipFill>
        <p:spPr bwMode="auto">
          <a:xfrm>
            <a:off x="3635896" y="3917032"/>
            <a:ext cx="1037307" cy="1697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85794"/>
            <a:ext cx="8715436" cy="5500726"/>
          </a:xfrm>
        </p:spPr>
        <p:txBody>
          <a:bodyPr>
            <a:normAutofit/>
          </a:bodyPr>
          <a:lstStyle/>
          <a:p>
            <a:r>
              <a:rPr lang="ru-RU" sz="2400" cap="none" dirty="0" smtClean="0">
                <a:ln w="3175">
                  <a:noFill/>
                </a:ln>
                <a:solidFill>
                  <a:srgbClr val="663300"/>
                </a:solidFill>
                <a:effectLst>
                  <a:glow rad="101600">
                    <a:schemeClr val="bg2">
                      <a:lumMod val="90000"/>
                      <a:alpha val="60000"/>
                    </a:schemeClr>
                  </a:glow>
                </a:effectLst>
                <a:latin typeface="Arial Black" pitchFamily="34" charset="0"/>
              </a:rPr>
              <a:t>В</a:t>
            </a:r>
            <a:r>
              <a:rPr lang="ru-RU" sz="2000" cap="none" dirty="0" smtClean="0">
                <a:ln w="3175">
                  <a:noFill/>
                </a:ln>
                <a:solidFill>
                  <a:srgbClr val="663300"/>
                </a:solidFill>
                <a:effectLst>
                  <a:glow rad="101600">
                    <a:schemeClr val="bg2">
                      <a:lumMod val="90000"/>
                      <a:alpha val="60000"/>
                    </a:schemeClr>
                  </a:glow>
                </a:effectLst>
                <a:latin typeface="Arial Black" pitchFamily="34" charset="0"/>
              </a:rPr>
              <a:t>ажным шагом в развитии телефона стал патент, полученный в 1878г. профессором музыки англичанином</a:t>
            </a:r>
            <a:r>
              <a:rPr lang="ru-RU" sz="2000" dirty="0" smtClean="0">
                <a:ln w="3175">
                  <a:noFill/>
                </a:ln>
                <a:solidFill>
                  <a:srgbClr val="663300"/>
                </a:solidFill>
                <a:effectLst>
                  <a:glow rad="101600">
                    <a:schemeClr val="bg2">
                      <a:lumMod val="90000"/>
                      <a:alpha val="60000"/>
                    </a:schemeClr>
                  </a:glow>
                </a:effectLst>
                <a:latin typeface="Arial Black" pitchFamily="34" charset="0"/>
              </a:rPr>
              <a:t> Дэвидом Юзом (1831 – 1900), </a:t>
            </a:r>
            <a:r>
              <a:rPr lang="ru-RU" sz="2000" cap="none" dirty="0" smtClean="0">
                <a:ln w="3175">
                  <a:noFill/>
                </a:ln>
                <a:solidFill>
                  <a:srgbClr val="663300"/>
                </a:solidFill>
                <a:effectLst>
                  <a:glow rad="101600">
                    <a:schemeClr val="bg2">
                      <a:lumMod val="90000"/>
                      <a:alpha val="60000"/>
                    </a:schemeClr>
                  </a:glow>
                </a:effectLst>
                <a:latin typeface="Arial Black" pitchFamily="34" charset="0"/>
              </a:rPr>
              <a:t>который изобрёл </a:t>
            </a:r>
            <a:r>
              <a:rPr lang="ru-RU" sz="2000" cap="none" dirty="0" smtClean="0">
                <a:ln w="3175">
                  <a:noFill/>
                </a:ln>
                <a:solidFill>
                  <a:srgbClr val="663300"/>
                </a:solidFill>
                <a:effectLst>
                  <a:glow rad="101600">
                    <a:schemeClr val="bg2">
                      <a:lumMod val="90000"/>
                      <a:alpha val="60000"/>
                    </a:schemeClr>
                  </a:glow>
                </a:effectLst>
                <a:latin typeface="Arial Black" pitchFamily="34" charset="0"/>
              </a:rPr>
              <a:t>							</a:t>
            </a:r>
            <a:r>
              <a:rPr lang="ru-RU" sz="2000" cap="none" dirty="0" smtClean="0">
                <a:ln w="3175">
                  <a:solidFill>
                    <a:srgbClr val="452103"/>
                  </a:solidFill>
                </a:ln>
                <a:solidFill>
                  <a:schemeClr val="accent6">
                    <a:lumMod val="75000"/>
                  </a:schemeClr>
                </a:solidFill>
                <a:effectLst>
                  <a:glow rad="101600">
                    <a:schemeClr val="bg2">
                      <a:lumMod val="90000"/>
                      <a:alpha val="60000"/>
                    </a:schemeClr>
                  </a:glow>
                </a:effectLst>
                <a:latin typeface="Arial Black" pitchFamily="34" charset="0"/>
              </a:rPr>
              <a:t>УГОЛЬНЫЙ </a:t>
            </a:r>
            <a:r>
              <a:rPr lang="ru-RU" sz="2000" cap="none" dirty="0" smtClean="0">
                <a:ln w="3175">
                  <a:solidFill>
                    <a:srgbClr val="452103"/>
                  </a:solidFill>
                </a:ln>
                <a:solidFill>
                  <a:schemeClr val="accent6">
                    <a:lumMod val="75000"/>
                  </a:schemeClr>
                </a:solidFill>
                <a:effectLst>
                  <a:glow rad="101600">
                    <a:schemeClr val="bg2">
                      <a:lumMod val="90000"/>
                      <a:alpha val="60000"/>
                    </a:schemeClr>
                  </a:glow>
                </a:effectLst>
                <a:latin typeface="Arial Black" pitchFamily="34" charset="0"/>
              </a:rPr>
              <a:t>МИКРОФОН</a:t>
            </a:r>
            <a:r>
              <a:rPr lang="ru-RU" sz="2000" cap="none" dirty="0" smtClean="0">
                <a:ln w="3175">
                  <a:noFill/>
                </a:ln>
                <a:solidFill>
                  <a:srgbClr val="663300"/>
                </a:solidFill>
                <a:effectLst>
                  <a:glow rad="101600">
                    <a:schemeClr val="bg2">
                      <a:lumMod val="90000"/>
                      <a:alpha val="60000"/>
                    </a:schemeClr>
                  </a:glow>
                </a:effectLst>
                <a:latin typeface="Arial Black" pitchFamily="34" charset="0"/>
              </a:rPr>
              <a:t/>
            </a:r>
            <a:br>
              <a:rPr lang="ru-RU" sz="2000" cap="none" dirty="0" smtClean="0">
                <a:ln w="3175">
                  <a:noFill/>
                </a:ln>
                <a:solidFill>
                  <a:srgbClr val="663300"/>
                </a:solidFill>
                <a:effectLst>
                  <a:glow rad="101600">
                    <a:schemeClr val="bg2">
                      <a:lumMod val="90000"/>
                      <a:alpha val="60000"/>
                    </a:schemeClr>
                  </a:glow>
                </a:effectLst>
                <a:latin typeface="Arial Black" pitchFamily="34" charset="0"/>
              </a:rPr>
            </a:br>
            <a:r>
              <a:rPr lang="ru-RU" sz="2000" cap="none" dirty="0" smtClean="0">
                <a:ln w="3175">
                  <a:noFill/>
                </a:ln>
                <a:solidFill>
                  <a:srgbClr val="663300"/>
                </a:solidFill>
                <a:latin typeface="Arial Black" pitchFamily="34" charset="0"/>
              </a:rPr>
              <a:t/>
            </a:r>
            <a:br>
              <a:rPr lang="ru-RU" sz="2000" cap="none" dirty="0" smtClean="0">
                <a:ln w="3175">
                  <a:noFill/>
                </a:ln>
                <a:solidFill>
                  <a:srgbClr val="663300"/>
                </a:solidFill>
                <a:latin typeface="Arial Black" pitchFamily="34" charset="0"/>
              </a:rPr>
            </a:br>
            <a:r>
              <a:rPr lang="ru-RU" sz="2400" cap="none" dirty="0" smtClean="0">
                <a:ln w="3175">
                  <a:noFill/>
                </a:ln>
                <a:solidFill>
                  <a:srgbClr val="663300"/>
                </a:solidFill>
                <a:effectLst>
                  <a:glow rad="101600">
                    <a:schemeClr val="accent6">
                      <a:lumMod val="20000"/>
                      <a:lumOff val="80000"/>
                      <a:alpha val="60000"/>
                    </a:schemeClr>
                  </a:glow>
                </a:effectLst>
                <a:latin typeface="Arial Black" pitchFamily="34" charset="0"/>
              </a:rPr>
              <a:t>В</a:t>
            </a:r>
            <a:r>
              <a:rPr lang="ru-RU" sz="2000" cap="none" dirty="0" smtClean="0">
                <a:ln w="3175">
                  <a:noFill/>
                </a:ln>
                <a:solidFill>
                  <a:srgbClr val="663300"/>
                </a:solidFill>
                <a:effectLst>
                  <a:glow rad="101600">
                    <a:schemeClr val="accent6">
                      <a:lumMod val="20000"/>
                      <a:lumOff val="80000"/>
                      <a:alpha val="60000"/>
                    </a:schemeClr>
                  </a:glow>
                </a:effectLst>
                <a:latin typeface="Arial Black" pitchFamily="34" charset="0"/>
              </a:rPr>
              <a:t> 1889г. американец СТРОУДЖЕР придумал</a:t>
            </a:r>
            <a:br>
              <a:rPr lang="ru-RU" sz="2000" cap="none" dirty="0" smtClean="0">
                <a:ln w="3175">
                  <a:noFill/>
                </a:ln>
                <a:solidFill>
                  <a:srgbClr val="663300"/>
                </a:solidFill>
                <a:effectLst>
                  <a:glow rad="101600">
                    <a:schemeClr val="accent6">
                      <a:lumMod val="20000"/>
                      <a:lumOff val="80000"/>
                      <a:alpha val="60000"/>
                    </a:schemeClr>
                  </a:glow>
                </a:effectLst>
                <a:latin typeface="Arial Black" pitchFamily="34" charset="0"/>
              </a:rPr>
            </a:br>
            <a:r>
              <a:rPr lang="ru-RU" sz="2000" cap="none" dirty="0" smtClean="0">
                <a:ln w="3175">
                  <a:noFill/>
                </a:ln>
                <a:solidFill>
                  <a:srgbClr val="663300"/>
                </a:solidFill>
                <a:effectLst>
                  <a:glow rad="101600">
                    <a:schemeClr val="accent6">
                      <a:lumMod val="20000"/>
                      <a:lumOff val="80000"/>
                      <a:alpha val="60000"/>
                    </a:schemeClr>
                  </a:glow>
                </a:effectLst>
                <a:latin typeface="Arial Black" pitchFamily="34" charset="0"/>
              </a:rPr>
              <a:t> </a:t>
            </a:r>
            <a:r>
              <a:rPr lang="ru-RU" sz="2000" cap="none" dirty="0" smtClean="0">
                <a:ln w="3175">
                  <a:noFill/>
                </a:ln>
                <a:solidFill>
                  <a:srgbClr val="663300"/>
                </a:solidFill>
                <a:effectLst>
                  <a:glow rad="101600">
                    <a:schemeClr val="accent6">
                      <a:lumMod val="20000"/>
                      <a:lumOff val="80000"/>
                      <a:alpha val="60000"/>
                    </a:schemeClr>
                  </a:glow>
                </a:effectLst>
                <a:latin typeface="Arial Black" pitchFamily="34" charset="0"/>
              </a:rPr>
              <a:t>				КРУГЛЫЙ </a:t>
            </a:r>
            <a:r>
              <a:rPr lang="ru-RU" sz="2000" cap="none" dirty="0" smtClean="0">
                <a:ln w="3175">
                  <a:solidFill>
                    <a:srgbClr val="452103"/>
                  </a:solidFill>
                </a:ln>
                <a:solidFill>
                  <a:schemeClr val="accent6">
                    <a:lumMod val="75000"/>
                  </a:schemeClr>
                </a:solidFill>
                <a:effectLst>
                  <a:glow rad="101600">
                    <a:schemeClr val="accent6">
                      <a:lumMod val="20000"/>
                      <a:lumOff val="80000"/>
                      <a:alpha val="60000"/>
                    </a:schemeClr>
                  </a:glow>
                </a:effectLst>
                <a:latin typeface="Arial Black" pitchFamily="34" charset="0"/>
              </a:rPr>
              <a:t>НОМЕРОНАБИРАТЕЛЬ</a:t>
            </a:r>
            <a:r>
              <a:rPr lang="ru-RU" sz="2000" cap="none" dirty="0" smtClean="0">
                <a:ln w="3175">
                  <a:solidFill>
                    <a:srgbClr val="452103"/>
                  </a:solidFill>
                </a:ln>
                <a:solidFill>
                  <a:srgbClr val="663300"/>
                </a:solidFill>
                <a:latin typeface="Arial Black" pitchFamily="34" charset="0"/>
              </a:rPr>
              <a:t/>
            </a:r>
            <a:br>
              <a:rPr lang="ru-RU" sz="2000" cap="none" dirty="0" smtClean="0">
                <a:ln w="3175">
                  <a:solidFill>
                    <a:srgbClr val="452103"/>
                  </a:solidFill>
                </a:ln>
                <a:solidFill>
                  <a:srgbClr val="663300"/>
                </a:solidFill>
                <a:latin typeface="Arial Black" pitchFamily="34" charset="0"/>
              </a:rPr>
            </a:br>
            <a:r>
              <a:rPr lang="ru-RU" sz="2000" cap="none" dirty="0" smtClean="0">
                <a:ln w="3175">
                  <a:noFill/>
                </a:ln>
                <a:solidFill>
                  <a:srgbClr val="663300"/>
                </a:solidFill>
                <a:latin typeface="Arial Black" pitchFamily="34" charset="0"/>
              </a:rPr>
              <a:t/>
            </a:r>
            <a:br>
              <a:rPr lang="ru-RU" sz="2000" cap="none" dirty="0" smtClean="0">
                <a:ln w="3175">
                  <a:noFill/>
                </a:ln>
                <a:solidFill>
                  <a:srgbClr val="663300"/>
                </a:solidFill>
                <a:latin typeface="Arial Black" pitchFamily="34" charset="0"/>
              </a:rPr>
            </a:br>
            <a:r>
              <a:rPr lang="ru-RU" sz="2400" cap="none" dirty="0" smtClean="0">
                <a:ln w="3175">
                  <a:noFill/>
                </a:ln>
                <a:solidFill>
                  <a:srgbClr val="663300"/>
                </a:solidFill>
                <a:effectLst>
                  <a:glow rad="228600">
                    <a:schemeClr val="accent6">
                      <a:lumMod val="40000"/>
                      <a:lumOff val="60000"/>
                      <a:alpha val="40000"/>
                    </a:schemeClr>
                  </a:glow>
                </a:effectLst>
                <a:latin typeface="Arial Black" pitchFamily="34" charset="0"/>
              </a:rPr>
              <a:t>В </a:t>
            </a:r>
            <a:r>
              <a:rPr lang="ru-RU" sz="2000" cap="none" dirty="0" smtClean="0">
                <a:ln w="3175">
                  <a:noFill/>
                </a:ln>
                <a:solidFill>
                  <a:srgbClr val="663300"/>
                </a:solidFill>
                <a:effectLst>
                  <a:glow rad="228600">
                    <a:schemeClr val="accent6">
                      <a:lumMod val="40000"/>
                      <a:lumOff val="60000"/>
                      <a:alpha val="40000"/>
                    </a:schemeClr>
                  </a:glow>
                </a:effectLst>
                <a:latin typeface="Arial Black" pitchFamily="34" charset="0"/>
              </a:rPr>
              <a:t>1890г. На Всемирной выставке в Париже был продемонстрирован первый телефон-автомат</a:t>
            </a:r>
            <a:br>
              <a:rPr lang="ru-RU" sz="2000" cap="none" dirty="0" smtClean="0">
                <a:ln w="3175">
                  <a:noFill/>
                </a:ln>
                <a:solidFill>
                  <a:srgbClr val="663300"/>
                </a:solidFill>
                <a:effectLst>
                  <a:glow rad="228600">
                    <a:schemeClr val="accent6">
                      <a:lumMod val="40000"/>
                      <a:lumOff val="60000"/>
                      <a:alpha val="40000"/>
                    </a:schemeClr>
                  </a:glow>
                </a:effectLst>
                <a:latin typeface="Arial Black" pitchFamily="34" charset="0"/>
              </a:rPr>
            </a:br>
            <a:r>
              <a:rPr lang="ru-RU" sz="2000" cap="none" dirty="0" smtClean="0">
                <a:ln w="3175">
                  <a:noFill/>
                </a:ln>
                <a:solidFill>
                  <a:srgbClr val="663300"/>
                </a:solidFill>
                <a:latin typeface="Arial Black" pitchFamily="34" charset="0"/>
              </a:rPr>
              <a:t/>
            </a:r>
            <a:br>
              <a:rPr lang="ru-RU" sz="2000" cap="none" dirty="0" smtClean="0">
                <a:ln w="3175">
                  <a:noFill/>
                </a:ln>
                <a:solidFill>
                  <a:srgbClr val="663300"/>
                </a:solidFill>
                <a:latin typeface="Arial Black" pitchFamily="34" charset="0"/>
              </a:rPr>
            </a:br>
            <a:r>
              <a:rPr lang="ru-RU" sz="2400" cap="none" dirty="0" smtClean="0">
                <a:ln w="3175">
                  <a:noFill/>
                </a:ln>
                <a:solidFill>
                  <a:schemeClr val="tx1">
                    <a:lumMod val="95000"/>
                    <a:lumOff val="5000"/>
                  </a:schemeClr>
                </a:solidFill>
                <a:effectLst>
                  <a:glow rad="228600">
                    <a:schemeClr val="accent6">
                      <a:satMod val="175000"/>
                      <a:alpha val="40000"/>
                    </a:schemeClr>
                  </a:glow>
                </a:effectLst>
                <a:latin typeface="Arial Black" pitchFamily="34" charset="0"/>
              </a:rPr>
              <a:t>В</a:t>
            </a:r>
            <a:r>
              <a:rPr lang="ru-RU" sz="2000" cap="none" dirty="0" smtClean="0">
                <a:ln w="3175">
                  <a:noFill/>
                </a:ln>
                <a:solidFill>
                  <a:schemeClr val="tx1">
                    <a:lumMod val="95000"/>
                    <a:lumOff val="5000"/>
                  </a:schemeClr>
                </a:solidFill>
                <a:effectLst>
                  <a:glow rad="228600">
                    <a:schemeClr val="accent6">
                      <a:satMod val="175000"/>
                      <a:alpha val="40000"/>
                    </a:schemeClr>
                  </a:glow>
                </a:effectLst>
                <a:latin typeface="Arial Black" pitchFamily="34" charset="0"/>
              </a:rPr>
              <a:t> России телефонная связь появилась практически одновременно с европейскими странами</a:t>
            </a:r>
            <a:br>
              <a:rPr lang="ru-RU" sz="2000" cap="none" dirty="0" smtClean="0">
                <a:ln w="3175">
                  <a:noFill/>
                </a:ln>
                <a:solidFill>
                  <a:schemeClr val="tx1">
                    <a:lumMod val="95000"/>
                    <a:lumOff val="5000"/>
                  </a:schemeClr>
                </a:solidFill>
                <a:effectLst>
                  <a:glow rad="228600">
                    <a:schemeClr val="accent6">
                      <a:satMod val="175000"/>
                      <a:alpha val="40000"/>
                    </a:schemeClr>
                  </a:glow>
                </a:effectLst>
                <a:latin typeface="Arial Black" pitchFamily="34" charset="0"/>
              </a:rPr>
            </a:br>
            <a:r>
              <a:rPr lang="ru-RU" sz="2000" cap="none" dirty="0" smtClean="0">
                <a:ln w="3175">
                  <a:noFill/>
                </a:ln>
                <a:solidFill>
                  <a:schemeClr val="tx1">
                    <a:lumMod val="95000"/>
                    <a:lumOff val="5000"/>
                  </a:schemeClr>
                </a:solidFill>
                <a:effectLst>
                  <a:glow rad="228600">
                    <a:schemeClr val="accent6">
                      <a:satMod val="175000"/>
                      <a:alpha val="40000"/>
                    </a:schemeClr>
                  </a:glow>
                </a:effectLst>
                <a:latin typeface="Arial Black" pitchFamily="34" charset="0"/>
              </a:rPr>
              <a:t>13 июля 1882 г. В Москве на КУЗНЕЦКОМ МОСТУ открылась первая телефонная станция на 128 абонентов</a:t>
            </a:r>
            <a:r>
              <a:rPr lang="ru-RU" sz="2000" dirty="0" smtClean="0">
                <a:ln w="3175">
                  <a:noFill/>
                </a:ln>
                <a:solidFill>
                  <a:srgbClr val="663300"/>
                </a:solidFill>
              </a:rPr>
              <a:t/>
            </a:r>
            <a:br>
              <a:rPr lang="ru-RU" sz="2000" dirty="0" smtClean="0">
                <a:ln w="3175">
                  <a:noFill/>
                </a:ln>
                <a:solidFill>
                  <a:srgbClr val="663300"/>
                </a:solidFill>
              </a:rPr>
            </a:br>
            <a:endParaRPr lang="ru-RU" sz="2000" dirty="0">
              <a:ln w="3175">
                <a:noFill/>
              </a:ln>
              <a:solidFill>
                <a:srgbClr val="663300"/>
              </a:solidFill>
            </a:endParaRPr>
          </a:p>
        </p:txBody>
      </p:sp>
      <p:sp>
        <p:nvSpPr>
          <p:cNvPr id="3" name="Текст 2"/>
          <p:cNvSpPr>
            <a:spLocks noGrp="1"/>
          </p:cNvSpPr>
          <p:nvPr>
            <p:ph type="body" idx="1"/>
          </p:nvPr>
        </p:nvSpPr>
        <p:spPr>
          <a:xfrm>
            <a:off x="323528" y="357166"/>
            <a:ext cx="8234658" cy="642941"/>
          </a:xfrm>
        </p:spPr>
        <p:txBody>
          <a:bodyPr>
            <a:normAutofit fontScale="92500" lnSpcReduction="20000"/>
          </a:bodyPr>
          <a:lstStyle/>
          <a:p>
            <a:pPr algn="ctr"/>
            <a:endParaRPr lang="ru-RU" b="1" dirty="0" smtClean="0">
              <a:solidFill>
                <a:srgbClr val="663300"/>
              </a:solidFill>
              <a:latin typeface="Arial Black" pitchFamily="34" charset="0"/>
              <a:cs typeface="Aharoni" pitchFamily="2" charset="-79"/>
            </a:endParaRPr>
          </a:p>
          <a:p>
            <a:r>
              <a:rPr lang="ru-RU" sz="2200" b="1" dirty="0" smtClean="0">
                <a:solidFill>
                  <a:schemeClr val="tx1">
                    <a:lumMod val="95000"/>
                    <a:lumOff val="5000"/>
                  </a:schemeClr>
                </a:solidFill>
                <a:latin typeface="Arial Black" pitchFamily="34" charset="0"/>
                <a:cs typeface="Aharoni" pitchFamily="2" charset="-79"/>
              </a:rPr>
              <a:t>Из истории изобретения телефона</a:t>
            </a:r>
          </a:p>
          <a:p>
            <a:pPr algn="ctr"/>
            <a:endParaRPr lang="ru-RU" dirty="0"/>
          </a:p>
        </p:txBody>
      </p:sp>
      <p:pic>
        <p:nvPicPr>
          <p:cNvPr id="4" name="Picture 2" descr="C:\Users\Наталья Николаевна\Desktop\СОЛН ЛУЧ\Фото Картинки\Анимашки\семья, взрослые, любовь\ludia-2190.gif"/>
          <p:cNvPicPr>
            <a:picLocks noChangeAspect="1" noChangeArrowheads="1" noCrop="1"/>
          </p:cNvPicPr>
          <p:nvPr/>
        </p:nvPicPr>
        <p:blipFill>
          <a:blip r:embed="rId3"/>
          <a:srcRect/>
          <a:stretch>
            <a:fillRect/>
          </a:stretch>
        </p:blipFill>
        <p:spPr bwMode="auto">
          <a:xfrm>
            <a:off x="0" y="5589240"/>
            <a:ext cx="1155802" cy="12658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1" end="1"/>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9"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LPHRG01.wav">
            <a:hlinkClick r:id="" action="ppaction://media"/>
          </p:cNvPr>
          <p:cNvPicPr>
            <a:picLocks noRot="1" noChangeAspect="1"/>
          </p:cNvPicPr>
          <p:nvPr>
            <a:wavAudioFile r:embed="rId1" name="ELPHRG01.wav"/>
          </p:nvPr>
        </p:nvPicPr>
        <p:blipFill>
          <a:blip r:embed="rId3"/>
          <a:stretch>
            <a:fillRect/>
          </a:stretch>
        </p:blipFill>
        <p:spPr>
          <a:xfrm>
            <a:off x="3929058" y="714356"/>
            <a:ext cx="304800" cy="304800"/>
          </a:xfrm>
          <a:prstGeom prst="rect">
            <a:avLst/>
          </a:prstGeom>
        </p:spPr>
      </p:pic>
      <p:pic>
        <p:nvPicPr>
          <p:cNvPr id="6" name="Рисунок 5"/>
          <p:cNvPicPr/>
          <p:nvPr/>
        </p:nvPicPr>
        <p:blipFill>
          <a:blip r:embed="rId4" cstate="print">
            <a:lum contrast="40000"/>
          </a:blip>
          <a:srcRect/>
          <a:stretch>
            <a:fillRect/>
          </a:stretch>
        </p:blipFill>
        <p:spPr bwMode="auto">
          <a:xfrm>
            <a:off x="5000629" y="214291"/>
            <a:ext cx="1428760" cy="1428760"/>
          </a:xfrm>
          <a:prstGeom prst="rect">
            <a:avLst/>
          </a:prstGeom>
          <a:noFill/>
          <a:ln w="9525">
            <a:noFill/>
            <a:miter lim="800000"/>
            <a:headEnd/>
            <a:tailEnd/>
          </a:ln>
        </p:spPr>
      </p:pic>
      <p:sp>
        <p:nvSpPr>
          <p:cNvPr id="2" name="Заголовок 1"/>
          <p:cNvSpPr>
            <a:spLocks noGrp="1"/>
          </p:cNvSpPr>
          <p:nvPr>
            <p:ph type="title"/>
          </p:nvPr>
        </p:nvSpPr>
        <p:spPr>
          <a:xfrm>
            <a:off x="357158" y="1357298"/>
            <a:ext cx="8358246" cy="5214974"/>
          </a:xfrm>
        </p:spPr>
        <p:txBody>
          <a:bodyPr>
            <a:normAutofit/>
          </a:bodyPr>
          <a:lstStyle/>
          <a:p>
            <a:r>
              <a:rPr lang="ru-RU" sz="2000" dirty="0" smtClean="0"/>
              <a:t>                  </a:t>
            </a:r>
            <a:r>
              <a:rPr lang="ru-RU" sz="2000" dirty="0" smtClean="0">
                <a:ln>
                  <a:solidFill>
                    <a:srgbClr val="3366FF"/>
                  </a:solidFill>
                </a:ln>
                <a:solidFill>
                  <a:schemeClr val="tx1">
                    <a:lumMod val="95000"/>
                    <a:lumOff val="5000"/>
                  </a:schemeClr>
                </a:solidFill>
                <a:latin typeface="Segoe Script" pitchFamily="34" charset="0"/>
              </a:rPr>
              <a:t>какой он ?</a:t>
            </a:r>
            <a:endParaRPr lang="ru-RU" sz="2000" dirty="0">
              <a:ln>
                <a:solidFill>
                  <a:srgbClr val="3366FF"/>
                </a:solidFill>
              </a:ln>
              <a:solidFill>
                <a:schemeClr val="tx1">
                  <a:lumMod val="95000"/>
                  <a:lumOff val="5000"/>
                </a:schemeClr>
              </a:solidFill>
              <a:latin typeface="Segoe Script" pitchFamily="34" charset="0"/>
            </a:endParaRPr>
          </a:p>
        </p:txBody>
      </p:sp>
      <p:sp>
        <p:nvSpPr>
          <p:cNvPr id="3" name="Текст 2"/>
          <p:cNvSpPr>
            <a:spLocks noGrp="1"/>
          </p:cNvSpPr>
          <p:nvPr>
            <p:ph type="body" idx="1"/>
          </p:nvPr>
        </p:nvSpPr>
        <p:spPr>
          <a:xfrm>
            <a:off x="285720" y="571481"/>
            <a:ext cx="8429683" cy="642941"/>
          </a:xfrm>
        </p:spPr>
        <p:txBody>
          <a:bodyPr>
            <a:normAutofit/>
          </a:bodyPr>
          <a:lstStyle/>
          <a:p>
            <a:r>
              <a:rPr lang="ru-RU" sz="2400" dirty="0" smtClean="0">
                <a:ln>
                  <a:solidFill>
                    <a:srgbClr val="663300"/>
                  </a:solidFill>
                </a:ln>
                <a:solidFill>
                  <a:srgbClr val="663300"/>
                </a:solidFill>
              </a:rPr>
              <a:t> </a:t>
            </a:r>
            <a:r>
              <a:rPr lang="ru-RU" sz="2400" dirty="0" smtClean="0">
                <a:ln>
                  <a:solidFill>
                    <a:srgbClr val="FF0000"/>
                  </a:solidFill>
                </a:ln>
                <a:solidFill>
                  <a:srgbClr val="FF0000"/>
                </a:solidFill>
              </a:rPr>
              <a:t>Зазвонил  телефон….</a:t>
            </a:r>
            <a:endParaRPr lang="ru-RU" sz="2400" dirty="0">
              <a:ln>
                <a:solidFill>
                  <a:srgbClr val="FF0000"/>
                </a:solidFill>
              </a:ln>
              <a:solidFill>
                <a:srgbClr val="FF0000"/>
              </a:solidFill>
            </a:endParaRPr>
          </a:p>
        </p:txBody>
      </p:sp>
      <p:pic>
        <p:nvPicPr>
          <p:cNvPr id="4" name="Рисунок 3"/>
          <p:cNvPicPr/>
          <p:nvPr/>
        </p:nvPicPr>
        <p:blipFill>
          <a:blip r:embed="rId5" cstate="print">
            <a:extLst>
              <a:ext uri="{28A0092B-C50C-407E-A947-70E740481C1C}">
                <a14:useLocalDpi xmlns:a14="http://schemas.microsoft.com/office/drawing/2010/main" val="0"/>
              </a:ext>
            </a:extLst>
          </a:blip>
          <a:stretch>
            <a:fillRect/>
          </a:stretch>
        </p:blipFill>
        <p:spPr bwMode="auto">
          <a:xfrm>
            <a:off x="7315307" y="285728"/>
            <a:ext cx="1224615" cy="1903602"/>
          </a:xfrm>
          <a:prstGeom prst="rect">
            <a:avLst/>
          </a:prstGeom>
          <a:noFill/>
          <a:ln w="9525">
            <a:noFill/>
            <a:miter lim="800000"/>
            <a:headEnd/>
            <a:tailEnd/>
          </a:ln>
          <a:effectLst>
            <a:softEdge rad="63500"/>
          </a:effectLst>
        </p:spPr>
      </p:pic>
      <p:pic>
        <p:nvPicPr>
          <p:cNvPr id="5" name="Рисунок 4"/>
          <p:cNvPicPr/>
          <p:nvPr/>
        </p:nvPicPr>
        <p:blipFill>
          <a:blip r:embed="rId6">
            <a:extLst>
              <a:ext uri="{28A0092B-C50C-407E-A947-70E740481C1C}">
                <a14:useLocalDpi xmlns:a14="http://schemas.microsoft.com/office/drawing/2010/main" val="0"/>
              </a:ext>
            </a:extLst>
          </a:blip>
          <a:stretch>
            <a:fillRect/>
          </a:stretch>
        </p:blipFill>
        <p:spPr bwMode="auto">
          <a:xfrm>
            <a:off x="7286644" y="2420888"/>
            <a:ext cx="1643074" cy="2220448"/>
          </a:xfrm>
          <a:prstGeom prst="rect">
            <a:avLst/>
          </a:prstGeom>
          <a:noFill/>
          <a:ln w="9525">
            <a:noFill/>
            <a:miter lim="800000"/>
            <a:headEnd/>
            <a:tailEnd/>
          </a:ln>
        </p:spPr>
      </p:pic>
      <p:pic>
        <p:nvPicPr>
          <p:cNvPr id="7" name="Рисунок 6"/>
          <p:cNvPicPr/>
          <p:nvPr/>
        </p:nvPicPr>
        <p:blipFill>
          <a:blip r:embed="rId7">
            <a:lum contrast="40000"/>
          </a:blip>
          <a:srcRect/>
          <a:stretch>
            <a:fillRect/>
          </a:stretch>
        </p:blipFill>
        <p:spPr bwMode="auto">
          <a:xfrm>
            <a:off x="3143240" y="1785925"/>
            <a:ext cx="1785950" cy="1964545"/>
          </a:xfrm>
          <a:prstGeom prst="rect">
            <a:avLst/>
          </a:prstGeom>
          <a:noFill/>
          <a:ln w="9525">
            <a:noFill/>
            <a:miter lim="800000"/>
            <a:headEnd/>
            <a:tailEnd/>
          </a:ln>
        </p:spPr>
      </p:pic>
      <p:pic>
        <p:nvPicPr>
          <p:cNvPr id="8" name="Рисунок 7"/>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bwMode="auto">
          <a:xfrm>
            <a:off x="3929058" y="3929066"/>
            <a:ext cx="2214578" cy="1731061"/>
          </a:xfrm>
          <a:prstGeom prst="rect">
            <a:avLst/>
          </a:prstGeom>
          <a:noFill/>
          <a:ln w="9525">
            <a:noFill/>
            <a:miter lim="800000"/>
            <a:headEnd/>
            <a:tailEnd/>
          </a:ln>
        </p:spPr>
      </p:pic>
      <p:pic>
        <p:nvPicPr>
          <p:cNvPr id="9" name="Рисунок 8"/>
          <p:cNvPicPr/>
          <p:nvPr/>
        </p:nvPicPr>
        <p:blipFill>
          <a:blip r:embed="rId9" cstate="print">
            <a:extLst>
              <a:ext uri="{28A0092B-C50C-407E-A947-70E740481C1C}">
                <a14:useLocalDpi xmlns:a14="http://schemas.microsoft.com/office/drawing/2010/main" val="0"/>
              </a:ext>
            </a:extLst>
          </a:blip>
          <a:stretch>
            <a:fillRect/>
          </a:stretch>
        </p:blipFill>
        <p:spPr bwMode="auto">
          <a:xfrm>
            <a:off x="406728" y="1357298"/>
            <a:ext cx="960833" cy="1806941"/>
          </a:xfrm>
          <a:prstGeom prst="rect">
            <a:avLst/>
          </a:prstGeom>
          <a:noFill/>
          <a:ln w="9525">
            <a:noFill/>
            <a:miter lim="800000"/>
            <a:headEnd/>
            <a:tailEnd/>
          </a:ln>
        </p:spPr>
      </p:pic>
      <p:pic>
        <p:nvPicPr>
          <p:cNvPr id="10" name="Рисунок 9"/>
          <p:cNvPicPr/>
          <p:nvPr/>
        </p:nvPicPr>
        <p:blipFill>
          <a:blip r:embed="rId10" cstate="print">
            <a:lum contrast="40000"/>
          </a:blip>
          <a:srcRect/>
          <a:stretch>
            <a:fillRect/>
          </a:stretch>
        </p:blipFill>
        <p:spPr bwMode="auto">
          <a:xfrm>
            <a:off x="1922282" y="4819837"/>
            <a:ext cx="1713613" cy="2038163"/>
          </a:xfrm>
          <a:prstGeom prst="rect">
            <a:avLst/>
          </a:prstGeom>
          <a:noFill/>
          <a:ln w="9525">
            <a:noFill/>
            <a:miter lim="800000"/>
            <a:headEnd/>
            <a:tailEnd/>
          </a:ln>
        </p:spPr>
      </p:pic>
      <p:pic>
        <p:nvPicPr>
          <p:cNvPr id="11" name="Рисунок 10"/>
          <p:cNvPicPr/>
          <p:nvPr/>
        </p:nvPicPr>
        <p:blipFill>
          <a:blip r:embed="rId11" cstate="print">
            <a:lum contrast="40000"/>
          </a:blip>
          <a:srcRect/>
          <a:stretch>
            <a:fillRect/>
          </a:stretch>
        </p:blipFill>
        <p:spPr bwMode="auto">
          <a:xfrm>
            <a:off x="5286380" y="1928802"/>
            <a:ext cx="1714512" cy="2000264"/>
          </a:xfrm>
          <a:prstGeom prst="rect">
            <a:avLst/>
          </a:prstGeom>
          <a:noFill/>
          <a:ln w="9525">
            <a:noFill/>
            <a:miter lim="800000"/>
            <a:headEnd/>
            <a:tailEnd/>
          </a:ln>
        </p:spPr>
      </p:pic>
      <p:pic>
        <p:nvPicPr>
          <p:cNvPr id="12" name="Рисунок 11"/>
          <p:cNvPicPr/>
          <p:nvPr/>
        </p:nvPicPr>
        <p:blipFill>
          <a:blip r:embed="rId12" cstate="print">
            <a:extLst>
              <a:ext uri="{28A0092B-C50C-407E-A947-70E740481C1C}">
                <a14:useLocalDpi xmlns:a14="http://schemas.microsoft.com/office/drawing/2010/main" val="0"/>
              </a:ext>
            </a:extLst>
          </a:blip>
          <a:stretch>
            <a:fillRect/>
          </a:stretch>
        </p:blipFill>
        <p:spPr bwMode="auto">
          <a:xfrm>
            <a:off x="1367561" y="2495261"/>
            <a:ext cx="2088232" cy="2071702"/>
          </a:xfrm>
          <a:prstGeom prst="rect">
            <a:avLst/>
          </a:prstGeom>
          <a:noFill/>
          <a:ln w="9525">
            <a:noFill/>
            <a:miter lim="800000"/>
            <a:headEnd/>
            <a:tailEnd/>
          </a:ln>
          <a:effectLst>
            <a:softEdge rad="63500"/>
          </a:effectLst>
        </p:spPr>
      </p:pic>
      <p:pic>
        <p:nvPicPr>
          <p:cNvPr id="13" name="Picture 2" descr="C:\Users\Наталья Николаевна\Desktop\СОЛН ЛУЧ\Фото Картинки\Анимашки\чудики, дома, прочее\i2219.gif"/>
          <p:cNvPicPr>
            <a:picLocks noChangeAspect="1" noChangeArrowheads="1" noCrop="1"/>
          </p:cNvPicPr>
          <p:nvPr/>
        </p:nvPicPr>
        <p:blipFill>
          <a:blip r:embed="rId13"/>
          <a:srcRect/>
          <a:stretch>
            <a:fillRect/>
          </a:stretch>
        </p:blipFill>
        <p:spPr bwMode="auto">
          <a:xfrm>
            <a:off x="3500430" y="285728"/>
            <a:ext cx="1393041" cy="928694"/>
          </a:xfrm>
          <a:prstGeom prst="rect">
            <a:avLst/>
          </a:prstGeom>
          <a:noFill/>
        </p:spPr>
      </p:pic>
      <p:pic>
        <p:nvPicPr>
          <p:cNvPr id="15" name="Рисунок 14"/>
          <p:cNvPicPr/>
          <p:nvPr/>
        </p:nvPicPr>
        <p:blipFill>
          <a:blip r:embed="rId14" cstate="print">
            <a:lum contrast="30000"/>
          </a:blip>
          <a:srcRect/>
          <a:stretch>
            <a:fillRect/>
          </a:stretch>
        </p:blipFill>
        <p:spPr bwMode="auto">
          <a:xfrm>
            <a:off x="-26822" y="4141176"/>
            <a:ext cx="1928826" cy="1357322"/>
          </a:xfrm>
          <a:prstGeom prst="rect">
            <a:avLst/>
          </a:prstGeom>
          <a:noFill/>
          <a:ln w="9525">
            <a:noFill/>
            <a:miter lim="800000"/>
            <a:headEnd/>
            <a:tailEnd/>
          </a:ln>
        </p:spPr>
      </p:pic>
      <p:pic>
        <p:nvPicPr>
          <p:cNvPr id="16" name="Рисунок 15"/>
          <p:cNvPicPr/>
          <p:nvPr/>
        </p:nvPicPr>
        <p:blipFill>
          <a:blip r:embed="rId15" cstate="print">
            <a:clrChange>
              <a:clrFrom>
                <a:srgbClr val="FFFFFF"/>
              </a:clrFrom>
              <a:clrTo>
                <a:srgbClr val="FFFFFF">
                  <a:alpha val="0"/>
                </a:srgbClr>
              </a:clrTo>
            </a:clrChange>
            <a:lum contrast="40000"/>
          </a:blip>
          <a:srcRect/>
          <a:stretch>
            <a:fillRect/>
          </a:stretch>
        </p:blipFill>
        <p:spPr bwMode="auto">
          <a:xfrm>
            <a:off x="5436096" y="5371783"/>
            <a:ext cx="2231941" cy="1431040"/>
          </a:xfrm>
          <a:prstGeom prst="rect">
            <a:avLst/>
          </a:prstGeom>
          <a:noFill/>
          <a:ln w="9525">
            <a:noFill/>
            <a:miter lim="800000"/>
            <a:headEnd/>
            <a:tailEnd/>
          </a:ln>
        </p:spPr>
      </p:pic>
      <p:pic>
        <p:nvPicPr>
          <p:cNvPr id="1028" name="Picture 4" descr="http://img-fotki.yandex.ru/get/6505/65513451.75/0_98831_657129fc_XL"/>
          <p:cNvPicPr>
            <a:picLocks noChangeAspect="1" noChangeArrowheads="1"/>
          </p:cNvPicPr>
          <p:nvPr/>
        </p:nvPicPr>
        <p:blipFill rotWithShape="1">
          <a:blip r:embed="rId16">
            <a:extLst>
              <a:ext uri="{28A0092B-C50C-407E-A947-70E740481C1C}">
                <a14:useLocalDpi xmlns:a14="http://schemas.microsoft.com/office/drawing/2010/main" val="0"/>
              </a:ext>
            </a:extLst>
          </a:blip>
          <a:srcRect l="34042" r="38743" b="-2133"/>
          <a:stretch/>
        </p:blipFill>
        <p:spPr bwMode="auto">
          <a:xfrm>
            <a:off x="7770862" y="4615272"/>
            <a:ext cx="1095105" cy="2089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 presetClass="mediacall" presetSubtype="0" fill="hold" nodeType="withEffect">
                                  <p:stCondLst>
                                    <p:cond delay="0"/>
                                  </p:stCondLst>
                                  <p:childTnLst>
                                    <p:cmd type="call" cmd="playFrom(0.0)">
                                      <p:cBhvr>
                                        <p:cTn id="11" dur="3992" fill="hold"/>
                                        <p:tgtEl>
                                          <p:spTgt spid="17"/>
                                        </p:tgtEl>
                                      </p:cBhvr>
                                    </p:cmd>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2"/>
                                        </p:tgtEl>
                                        <p:attrNameLst>
                                          <p:attrName>fillcolor</p:attrName>
                                        </p:attrNameLst>
                                      </p:cBhvr>
                                      <p:tavLst>
                                        <p:tav tm="0">
                                          <p:val>
                                            <p:clrVal>
                                              <a:schemeClr val="accent2"/>
                                            </p:clrVal>
                                          </p:val>
                                        </p:tav>
                                        <p:tav tm="50000">
                                          <p:val>
                                            <p:clrVal>
                                              <a:schemeClr val="hlink"/>
                                            </p:clrVal>
                                          </p:val>
                                        </p:tav>
                                      </p:tavLst>
                                    </p:anim>
                                    <p:set>
                                      <p:cBhvr>
                                        <p:cTn id="16" dur="500"/>
                                        <p:tgtEl>
                                          <p:spTgt spid="2"/>
                                        </p:tgtEl>
                                        <p:attrNameLst>
                                          <p:attrName>fill.type</p:attrName>
                                        </p:attrNameLst>
                                      </p:cBhvr>
                                      <p:to>
                                        <p:strVal val="solid"/>
                                      </p:to>
                                    </p:set>
                                  </p:childTnLst>
                                </p:cTn>
                              </p:par>
                            </p:childTnLst>
                          </p:cTn>
                        </p:par>
                        <p:par>
                          <p:cTn id="17" fill="hold">
                            <p:stCondLst>
                              <p:cond delay="4007"/>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4507"/>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7"/>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507"/>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6007"/>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6507"/>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7007"/>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7507"/>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8007"/>
                            </p:stCondLst>
                            <p:childTnLst>
                              <p:par>
                                <p:cTn id="50" presetID="1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par>
                          <p:cTn id="53" fill="hold">
                            <p:stCondLst>
                              <p:cond delay="8507"/>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9007"/>
                            </p:stCondLst>
                            <p:childTnLst>
                              <p:par>
                                <p:cTn id="58" presetID="10"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9507"/>
                            </p:stCondLst>
                            <p:childTnLst>
                              <p:par>
                                <p:cTn id="62" presetID="2" presetClass="entr" presetSubtype="2" fill="hold" nodeType="afterEffect">
                                  <p:stCondLst>
                                    <p:cond delay="0"/>
                                  </p:stCondLst>
                                  <p:childTnLst>
                                    <p:set>
                                      <p:cBhvr>
                                        <p:cTn id="63" dur="1" fill="hold">
                                          <p:stCondLst>
                                            <p:cond delay="0"/>
                                          </p:stCondLst>
                                        </p:cTn>
                                        <p:tgtEl>
                                          <p:spTgt spid="1028"/>
                                        </p:tgtEl>
                                        <p:attrNameLst>
                                          <p:attrName>style.visibility</p:attrName>
                                        </p:attrNameLst>
                                      </p:cBhvr>
                                      <p:to>
                                        <p:strVal val="visible"/>
                                      </p:to>
                                    </p:set>
                                    <p:anim calcmode="lin" valueType="num">
                                      <p:cBhvr additive="base">
                                        <p:cTn id="64" dur="500" fill="hold"/>
                                        <p:tgtEl>
                                          <p:spTgt spid="1028"/>
                                        </p:tgtEl>
                                        <p:attrNameLst>
                                          <p:attrName>ppt_x</p:attrName>
                                        </p:attrNameLst>
                                      </p:cBhvr>
                                      <p:tavLst>
                                        <p:tav tm="0">
                                          <p:val>
                                            <p:strVal val="1+#ppt_w/2"/>
                                          </p:val>
                                        </p:tav>
                                        <p:tav tm="100000">
                                          <p:val>
                                            <p:strVal val="#ppt_x"/>
                                          </p:val>
                                        </p:tav>
                                      </p:tavLst>
                                    </p:anim>
                                    <p:anim calcmode="lin" valueType="num">
                                      <p:cBhvr additive="base">
                                        <p:cTn id="65"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9"/>
            <a:ext cx="8429684" cy="714379"/>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Мобильная связь</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Подзаголовок 2"/>
          <p:cNvSpPr>
            <a:spLocks noGrp="1"/>
          </p:cNvSpPr>
          <p:nvPr>
            <p:ph type="subTitle" idx="1"/>
          </p:nvPr>
        </p:nvSpPr>
        <p:spPr>
          <a:xfrm>
            <a:off x="214282" y="857232"/>
            <a:ext cx="8643998" cy="6000768"/>
          </a:xfrm>
        </p:spPr>
        <p:txBody>
          <a:bodyPr>
            <a:normAutofit/>
          </a:bodyPr>
          <a:lstStyle/>
          <a:p>
            <a:pPr algn="l"/>
            <a:r>
              <a:rPr lang="ru-RU" sz="2000" dirty="0" smtClean="0"/>
              <a:t>		</a:t>
            </a:r>
            <a:r>
              <a:rPr lang="ru-RU" sz="2000" b="1" dirty="0" smtClean="0">
                <a:solidFill>
                  <a:srgbClr val="FFFFA3"/>
                </a:solidFill>
                <a:latin typeface="Georgia" pitchFamily="18" charset="0"/>
              </a:rPr>
              <a:t>Первый в мире мобильный телефон:</a:t>
            </a:r>
          </a:p>
          <a:p>
            <a:pPr algn="l"/>
            <a:r>
              <a:rPr lang="ru-RU" sz="2000" b="1" dirty="0" smtClean="0">
                <a:solidFill>
                  <a:srgbClr val="FFFFA3"/>
                </a:solidFill>
                <a:latin typeface="Georgia" pitchFamily="18" charset="0"/>
              </a:rPr>
              <a:t> 		</a:t>
            </a:r>
          </a:p>
          <a:p>
            <a:pPr algn="l"/>
            <a:r>
              <a:rPr lang="ru-RU" sz="2000" b="1" dirty="0" smtClean="0">
                <a:solidFill>
                  <a:srgbClr val="FFFFA3"/>
                </a:solidFill>
                <a:latin typeface="Georgia" pitchFamily="18" charset="0"/>
              </a:rPr>
              <a:t>		</a:t>
            </a:r>
            <a:r>
              <a:rPr lang="ru-RU" sz="2000" b="1" dirty="0" err="1" smtClean="0">
                <a:solidFill>
                  <a:srgbClr val="FFFFA3"/>
                </a:solidFill>
                <a:latin typeface="Georgia" pitchFamily="18" charset="0"/>
              </a:rPr>
              <a:t>Motorola</a:t>
            </a:r>
            <a:r>
              <a:rPr lang="ru-RU" sz="2000" b="1" dirty="0" smtClean="0">
                <a:solidFill>
                  <a:srgbClr val="FFFFA3"/>
                </a:solidFill>
                <a:latin typeface="Georgia" pitchFamily="18" charset="0"/>
              </a:rPr>
              <a:t> </a:t>
            </a:r>
            <a:r>
              <a:rPr lang="ru-RU" sz="2000" b="1" dirty="0" err="1" smtClean="0">
                <a:solidFill>
                  <a:srgbClr val="FFFFA3"/>
                </a:solidFill>
                <a:latin typeface="Georgia" pitchFamily="18" charset="0"/>
              </a:rPr>
              <a:t>DynaTAC</a:t>
            </a:r>
            <a:r>
              <a:rPr lang="ru-RU" sz="2000" b="1" dirty="0" smtClean="0">
                <a:solidFill>
                  <a:srgbClr val="FFFFA3"/>
                </a:solidFill>
                <a:latin typeface="Georgia" pitchFamily="18" charset="0"/>
              </a:rPr>
              <a:t> 8000X (1983 год) </a:t>
            </a:r>
          </a:p>
          <a:p>
            <a:endParaRPr lang="ru-RU" sz="2000" b="1" dirty="0" smtClean="0">
              <a:solidFill>
                <a:srgbClr val="FFFFA3"/>
              </a:solidFill>
              <a:latin typeface="Georgia" pitchFamily="18" charset="0"/>
            </a:endParaRPr>
          </a:p>
          <a:p>
            <a:r>
              <a:rPr lang="ru-RU" sz="2000" b="1" dirty="0" smtClean="0">
                <a:solidFill>
                  <a:srgbClr val="FFFFA3"/>
                </a:solidFill>
                <a:latin typeface="Georgia" pitchFamily="18" charset="0"/>
              </a:rPr>
              <a:t>Сегодня </a:t>
            </a:r>
            <a:r>
              <a:rPr lang="ru-RU" sz="2000" b="1" dirty="0" err="1" smtClean="0">
                <a:solidFill>
                  <a:srgbClr val="FFFFA3"/>
                </a:solidFill>
                <a:latin typeface="Georgia" pitchFamily="18" charset="0"/>
              </a:rPr>
              <a:t>Motorola</a:t>
            </a:r>
            <a:r>
              <a:rPr lang="ru-RU" sz="2000" b="1" dirty="0" smtClean="0">
                <a:solidFill>
                  <a:srgbClr val="FFFFA3"/>
                </a:solidFill>
                <a:latin typeface="Georgia" pitchFamily="18" charset="0"/>
              </a:rPr>
              <a:t> нельзя назвать лидером мобильной индустрии, </a:t>
            </a:r>
          </a:p>
          <a:p>
            <a:r>
              <a:rPr lang="ru-RU" sz="2000" b="1" dirty="0" smtClean="0">
                <a:solidFill>
                  <a:srgbClr val="FFFFA3"/>
                </a:solidFill>
                <a:latin typeface="Georgia" pitchFamily="18" charset="0"/>
              </a:rPr>
              <a:t>но она является компанией, </a:t>
            </a:r>
          </a:p>
          <a:p>
            <a:r>
              <a:rPr lang="ru-RU" sz="2000" b="1" dirty="0" smtClean="0">
                <a:solidFill>
                  <a:srgbClr val="FFFFA3"/>
                </a:solidFill>
                <a:latin typeface="Georgia" pitchFamily="18" charset="0"/>
              </a:rPr>
              <a:t>выпустившей первый в мире мобильный телефон</a:t>
            </a:r>
          </a:p>
          <a:p>
            <a:endParaRPr lang="ru-RU" sz="2000" b="1" dirty="0" smtClean="0">
              <a:solidFill>
                <a:srgbClr val="FFFFA3"/>
              </a:solidFill>
              <a:latin typeface="Georgia" pitchFamily="18" charset="0"/>
            </a:endParaRPr>
          </a:p>
          <a:p>
            <a:r>
              <a:rPr lang="ru-RU" sz="2000" b="1" dirty="0" smtClean="0">
                <a:solidFill>
                  <a:srgbClr val="FFFFA3"/>
                </a:solidFill>
                <a:latin typeface="Georgia" pitchFamily="18" charset="0"/>
              </a:rPr>
              <a:t>Им оказалась модель </a:t>
            </a:r>
            <a:r>
              <a:rPr lang="ru-RU" sz="2000" b="1" dirty="0" err="1" smtClean="0">
                <a:solidFill>
                  <a:srgbClr val="FFFFA3"/>
                </a:solidFill>
                <a:latin typeface="Georgia" pitchFamily="18" charset="0"/>
              </a:rPr>
              <a:t>DynaTAC</a:t>
            </a:r>
            <a:r>
              <a:rPr lang="ru-RU" sz="2000" b="1" dirty="0" smtClean="0">
                <a:solidFill>
                  <a:srgbClr val="FFFFA3"/>
                </a:solidFill>
                <a:latin typeface="Georgia" pitchFamily="18" charset="0"/>
              </a:rPr>
              <a:t> 8000X.</a:t>
            </a:r>
          </a:p>
          <a:p>
            <a:r>
              <a:rPr lang="ru-RU" sz="2000" b="1" dirty="0" smtClean="0">
                <a:solidFill>
                  <a:srgbClr val="FFFFA3"/>
                </a:solidFill>
                <a:latin typeface="Georgia" pitchFamily="18" charset="0"/>
              </a:rPr>
              <a:t>Прототип устройства был показан в 1973 году, </a:t>
            </a:r>
          </a:p>
          <a:p>
            <a:r>
              <a:rPr lang="ru-RU" sz="2000" b="1" dirty="0" smtClean="0">
                <a:solidFill>
                  <a:srgbClr val="FFFFA3"/>
                </a:solidFill>
                <a:latin typeface="Georgia" pitchFamily="18" charset="0"/>
              </a:rPr>
              <a:t>но коммерческие продажи начались лишь в 1983 году </a:t>
            </a:r>
          </a:p>
          <a:p>
            <a:endParaRPr lang="ru-RU" sz="2000" b="1" dirty="0" smtClean="0">
              <a:solidFill>
                <a:srgbClr val="FFFFA3"/>
              </a:solidFill>
              <a:latin typeface="Georgia" pitchFamily="18" charset="0"/>
            </a:endParaRPr>
          </a:p>
          <a:p>
            <a:r>
              <a:rPr lang="ru-RU" sz="2000" b="1" dirty="0" smtClean="0">
                <a:solidFill>
                  <a:srgbClr val="FFFFA3"/>
                </a:solidFill>
                <a:latin typeface="Georgia" pitchFamily="18" charset="0"/>
              </a:rPr>
              <a:t>Мощный </a:t>
            </a:r>
            <a:r>
              <a:rPr lang="ru-RU" sz="2000" b="1" dirty="0" err="1" smtClean="0">
                <a:solidFill>
                  <a:srgbClr val="FFFFA3"/>
                </a:solidFill>
                <a:latin typeface="Georgia" pitchFamily="18" charset="0"/>
              </a:rPr>
              <a:t>DynaTAC</a:t>
            </a:r>
            <a:r>
              <a:rPr lang="ru-RU" sz="2000" b="1" dirty="0" smtClean="0">
                <a:solidFill>
                  <a:srgbClr val="FFFFA3"/>
                </a:solidFill>
                <a:latin typeface="Georgia" pitchFamily="18" charset="0"/>
              </a:rPr>
              <a:t> весил почти килограмм,</a:t>
            </a:r>
          </a:p>
          <a:p>
            <a:r>
              <a:rPr lang="ru-RU" sz="2000" b="1" dirty="0" smtClean="0">
                <a:solidFill>
                  <a:srgbClr val="FFFFA3"/>
                </a:solidFill>
                <a:latin typeface="Georgia" pitchFamily="18" charset="0"/>
              </a:rPr>
              <a:t> работал час на одном заряде аккумулятора </a:t>
            </a:r>
          </a:p>
          <a:p>
            <a:r>
              <a:rPr lang="ru-RU" sz="2000" b="1" dirty="0" smtClean="0">
                <a:solidFill>
                  <a:srgbClr val="FFFFA3"/>
                </a:solidFill>
                <a:latin typeface="Georgia" pitchFamily="18" charset="0"/>
              </a:rPr>
              <a:t>и мог хранить до 30 телефонных номеров</a:t>
            </a:r>
          </a:p>
          <a:p>
            <a:endParaRPr lang="ru-RU" sz="2000" dirty="0"/>
          </a:p>
        </p:txBody>
      </p:sp>
      <p:pic>
        <p:nvPicPr>
          <p:cNvPr id="9" name="Рисунок 8"/>
          <p:cNvPicPr/>
          <p:nvPr/>
        </p:nvPicPr>
        <p:blipFill>
          <a:blip r:embed="rId3">
            <a:lum contrast="40000"/>
          </a:blip>
          <a:srcRect/>
          <a:stretch>
            <a:fillRect/>
          </a:stretch>
        </p:blipFill>
        <p:spPr bwMode="auto">
          <a:xfrm>
            <a:off x="7596336" y="35349"/>
            <a:ext cx="1428760" cy="242889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anim calcmode="lin" valueType="num">
                                      <p:cBhvr>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anim calcmode="lin" valueType="num">
                                      <p:cBhvr>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anim calcmode="lin" valueType="num">
                                      <p:cBhvr>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anim calcmode="lin" valueType="num">
                                      <p:cBhvr>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12" end="12"/>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anim calcmode="lin" valueType="num">
                                      <p:cBhvr>
                                        <p:cTn id="6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fade">
                                      <p:cBhvr>
                                        <p:cTn id="68" dur="500"/>
                                        <p:tgtEl>
                                          <p:spTgt spid="3">
                                            <p:txEl>
                                              <p:pRg st="14" end="14"/>
                                            </p:txEl>
                                          </p:spTgt>
                                        </p:tgtEl>
                                      </p:cBhvr>
                                    </p:animEffect>
                                    <p:anim calcmode="lin" valueType="num">
                                      <p:cBhvr>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14" end="14"/>
                                            </p:txEl>
                                          </p:spTgt>
                                        </p:tgtEl>
                                        <p:attrNameLst>
                                          <p:attrName>ppt_y</p:attrName>
                                        </p:attrNameLst>
                                      </p:cBhvr>
                                      <p:tavLst>
                                        <p:tav tm="0">
                                          <p:val>
                                            <p:strVal val="#ppt_y+.1"/>
                                          </p:val>
                                        </p:tav>
                                        <p:tav tm="100000">
                                          <p:val>
                                            <p:strVal val="#ppt_y"/>
                                          </p:val>
                                        </p:tav>
                                      </p:tavLst>
                                    </p:anim>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809" y="857232"/>
            <a:ext cx="8850347" cy="6000768"/>
          </a:xfrm>
        </p:spPr>
        <p:txBody>
          <a:bodyPr>
            <a:normAutofit/>
          </a:bodyPr>
          <a:lstStyle/>
          <a:p>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Первая раскладушка: MOTOROLA STARTAC (1996 год)</a:t>
            </a:r>
            <a:b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
            </a:r>
            <a:b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В 1996 году MOTOROLA подтвердила звание</a:t>
            </a:r>
            <a:b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 </a:t>
            </a:r>
            <a:r>
              <a:rPr lang="ru-RU" sz="1800" b="0" cap="none" dirty="0" err="1" smtClean="0">
                <a:solidFill>
                  <a:schemeClr val="accent3">
                    <a:lumMod val="50000"/>
                  </a:schemeClr>
                </a:solidFill>
                <a:effectLst>
                  <a:glow rad="228600">
                    <a:schemeClr val="accent6">
                      <a:satMod val="175000"/>
                      <a:alpha val="40000"/>
                    </a:schemeClr>
                  </a:glow>
                </a:effectLst>
                <a:latin typeface="Arial Black" pitchFamily="34" charset="0"/>
              </a:rPr>
              <a:t>инноватора</a:t>
            </a: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 представив первый</a:t>
            </a:r>
            <a:b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телефон–раскладушку – STARTAC</a:t>
            </a:r>
            <a:b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устройство считалось стильным и модным, </a:t>
            </a:r>
            <a:b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было компактным не только для того времени, </a:t>
            </a:r>
            <a:b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1800" b="0" cap="none" dirty="0" smtClean="0">
                <a:solidFill>
                  <a:schemeClr val="accent3">
                    <a:lumMod val="50000"/>
                  </a:schemeClr>
                </a:solidFill>
                <a:effectLst>
                  <a:glow rad="228600">
                    <a:schemeClr val="accent6">
                      <a:satMod val="175000"/>
                      <a:alpha val="40000"/>
                    </a:schemeClr>
                  </a:glow>
                </a:effectLst>
                <a:latin typeface="Arial Black" pitchFamily="34" charset="0"/>
              </a:rPr>
              <a:t>но и в сравнении с современным смартфонами</a:t>
            </a:r>
            <a:r>
              <a:rPr lang="ru-RU" sz="1800" cap="none" dirty="0" smtClean="0">
                <a:solidFill>
                  <a:schemeClr val="accent3">
                    <a:lumMod val="50000"/>
                  </a:schemeClr>
                </a:solidFill>
                <a:effectLst>
                  <a:glow rad="228600">
                    <a:schemeClr val="accent6">
                      <a:satMod val="175000"/>
                      <a:alpha val="40000"/>
                    </a:schemeClr>
                  </a:glow>
                </a:effectLst>
                <a:latin typeface="Arial Black" pitchFamily="34" charset="0"/>
              </a:rPr>
              <a:t/>
            </a:r>
            <a:br>
              <a:rPr lang="ru-RU" sz="1800" cap="none" dirty="0" smtClean="0">
                <a:solidFill>
                  <a:schemeClr val="accent3">
                    <a:lumMod val="50000"/>
                  </a:schemeClr>
                </a:solidFill>
                <a:effectLst>
                  <a:glow rad="228600">
                    <a:schemeClr val="accent6">
                      <a:satMod val="175000"/>
                      <a:alpha val="40000"/>
                    </a:schemeClr>
                  </a:glow>
                </a:effectLst>
                <a:latin typeface="Arial Black" pitchFamily="34" charset="0"/>
              </a:rPr>
            </a:br>
            <a:r>
              <a:rPr lang="ru-RU" sz="2000" cap="none" dirty="0" smtClean="0">
                <a:solidFill>
                  <a:schemeClr val="accent3">
                    <a:lumMod val="50000"/>
                  </a:schemeClr>
                </a:solidFill>
                <a:effectLst>
                  <a:glow rad="228600">
                    <a:schemeClr val="accent6">
                      <a:satMod val="175000"/>
                      <a:alpha val="40000"/>
                    </a:schemeClr>
                  </a:glow>
                </a:effectLst>
              </a:rPr>
              <a:t/>
            </a:r>
            <a:br>
              <a:rPr lang="ru-RU" sz="2000" cap="none" dirty="0" smtClean="0">
                <a:solidFill>
                  <a:schemeClr val="accent3">
                    <a:lumMod val="50000"/>
                  </a:schemeClr>
                </a:solidFill>
                <a:effectLst>
                  <a:glow rad="228600">
                    <a:schemeClr val="accent6">
                      <a:satMod val="175000"/>
                      <a:alpha val="40000"/>
                    </a:schemeClr>
                  </a:glow>
                </a:effectLst>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Первый смартфон: </a:t>
            </a:r>
            <a:r>
              <a:rPr lang="ru-RU" sz="2000" cap="none" dirty="0" err="1" smtClean="0">
                <a:solidFill>
                  <a:schemeClr val="tx2">
                    <a:lumMod val="50000"/>
                  </a:schemeClr>
                </a:solidFill>
                <a:effectLst>
                  <a:glow rad="228600">
                    <a:schemeClr val="accent5">
                      <a:satMod val="175000"/>
                      <a:alpha val="40000"/>
                    </a:schemeClr>
                  </a:glow>
                </a:effectLst>
                <a:latin typeface="Arial Black" pitchFamily="34" charset="0"/>
              </a:rPr>
              <a:t>nokia</a:t>
            </a: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9000 </a:t>
            </a:r>
            <a:r>
              <a:rPr lang="ru-RU" sz="2000" cap="none" dirty="0" err="1" smtClean="0">
                <a:solidFill>
                  <a:schemeClr val="tx2">
                    <a:lumMod val="50000"/>
                  </a:schemeClr>
                </a:solidFill>
                <a:effectLst>
                  <a:glow rad="228600">
                    <a:schemeClr val="accent5">
                      <a:satMod val="175000"/>
                      <a:alpha val="40000"/>
                    </a:schemeClr>
                  </a:glow>
                </a:effectLst>
                <a:latin typeface="Arial Black" pitchFamily="34" charset="0"/>
              </a:rPr>
              <a:t>communicator</a:t>
            </a: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(1996 год)</a:t>
            </a:r>
            <a:b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a:r>
            <a:b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a:r>
            <a:b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a:r>
            <a:b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a:r>
            <a:b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Первый смартфон был оснащен 8 </a:t>
            </a:r>
            <a:r>
              <a:rPr lang="ru-RU" sz="2000" cap="none" dirty="0" err="1" smtClean="0">
                <a:solidFill>
                  <a:schemeClr val="tx2">
                    <a:lumMod val="50000"/>
                  </a:schemeClr>
                </a:solidFill>
                <a:effectLst>
                  <a:glow rad="228600">
                    <a:schemeClr val="accent5">
                      <a:satMod val="175000"/>
                      <a:alpha val="40000"/>
                    </a:schemeClr>
                  </a:glow>
                </a:effectLst>
                <a:latin typeface="Arial Black" pitchFamily="34" charset="0"/>
              </a:rPr>
              <a:t>мб</a:t>
            </a: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памяти</a:t>
            </a:r>
            <a:b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 и монохромными экранами</a:t>
            </a:r>
            <a:b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br>
            <a:r>
              <a:rPr lang="ru-RU" sz="2000" cap="none" dirty="0" smtClean="0">
                <a:solidFill>
                  <a:schemeClr val="tx2">
                    <a:lumMod val="50000"/>
                  </a:schemeClr>
                </a:solidFill>
                <a:effectLst>
                  <a:glow rad="228600">
                    <a:schemeClr val="accent5">
                      <a:satMod val="175000"/>
                      <a:alpha val="40000"/>
                    </a:schemeClr>
                  </a:glow>
                </a:effectLst>
                <a:latin typeface="Arial Black" pitchFamily="34" charset="0"/>
              </a:rPr>
              <a:t>При раскрытии взору пользователя открывалась qwerty-клавиатура, упрощающая работу с текстом</a:t>
            </a:r>
            <a:r>
              <a:rPr lang="ru-RU" sz="2000" cap="none" dirty="0" smtClean="0">
                <a:solidFill>
                  <a:schemeClr val="tx2">
                    <a:lumMod val="50000"/>
                  </a:schemeClr>
                </a:solidFill>
                <a:effectLst>
                  <a:glow rad="228600">
                    <a:schemeClr val="accent5">
                      <a:satMod val="175000"/>
                      <a:alpha val="40000"/>
                    </a:schemeClr>
                  </a:glow>
                </a:effectLst>
              </a:rPr>
              <a:t/>
            </a:r>
            <a:br>
              <a:rPr lang="ru-RU" sz="2000" cap="none" dirty="0" smtClean="0">
                <a:solidFill>
                  <a:schemeClr val="tx2">
                    <a:lumMod val="50000"/>
                  </a:schemeClr>
                </a:solidFill>
                <a:effectLst>
                  <a:glow rad="228600">
                    <a:schemeClr val="accent5">
                      <a:satMod val="175000"/>
                      <a:alpha val="40000"/>
                    </a:schemeClr>
                  </a:glow>
                </a:effectLst>
              </a:rPr>
            </a:br>
            <a:r>
              <a:rPr lang="ru-RU" sz="2000" dirty="0" smtClean="0"/>
              <a:t/>
            </a:r>
            <a:br>
              <a:rPr lang="ru-RU" sz="2000" dirty="0" smtClean="0"/>
            </a:br>
            <a:endParaRPr lang="ru-RU" sz="2000" dirty="0"/>
          </a:p>
        </p:txBody>
      </p:sp>
      <p:sp>
        <p:nvSpPr>
          <p:cNvPr id="3" name="Текст 2"/>
          <p:cNvSpPr>
            <a:spLocks noGrp="1"/>
          </p:cNvSpPr>
          <p:nvPr>
            <p:ph type="body" idx="1"/>
          </p:nvPr>
        </p:nvSpPr>
        <p:spPr>
          <a:xfrm>
            <a:off x="722313" y="285729"/>
            <a:ext cx="7772400" cy="571503"/>
          </a:xfrm>
        </p:spPr>
        <p:txBody>
          <a:bodyPr>
            <a:normAutofit/>
          </a:bodyPr>
          <a:lstStyle/>
          <a:p>
            <a:pPr algn="ctr"/>
            <a:r>
              <a:rPr lang="ru-RU" sz="2400" b="1" dirty="0" smtClean="0">
                <a:ln w="1905"/>
                <a:solidFill>
                  <a:srgbClr val="452103"/>
                </a:solidFill>
                <a:effectLst>
                  <a:innerShdw blurRad="69850" dist="43180" dir="5400000">
                    <a:srgbClr val="000000">
                      <a:alpha val="65000"/>
                    </a:srgbClr>
                  </a:innerShdw>
                </a:effectLst>
                <a:latin typeface="Georgia" pitchFamily="18" charset="0"/>
              </a:rPr>
              <a:t>Мобильная      связь</a:t>
            </a:r>
            <a:endParaRPr lang="ru-RU" sz="2400" b="1" dirty="0">
              <a:ln w="1905"/>
              <a:solidFill>
                <a:srgbClr val="452103"/>
              </a:solidFill>
              <a:effectLst>
                <a:innerShdw blurRad="69850" dist="43180" dir="5400000">
                  <a:srgbClr val="000000">
                    <a:alpha val="65000"/>
                  </a:srgbClr>
                </a:innerShdw>
              </a:effectLst>
              <a:latin typeface="Georgia" pitchFamily="18" charset="0"/>
            </a:endParaRPr>
          </a:p>
        </p:txBody>
      </p:sp>
      <p:pic>
        <p:nvPicPr>
          <p:cNvPr id="4" name="Рисунок 3"/>
          <p:cNvPicPr/>
          <p:nvPr/>
        </p:nvPicPr>
        <p:blipFill>
          <a:blip r:embed="rId3">
            <a:lum contrast="20000"/>
          </a:blip>
          <a:srcRect/>
          <a:stretch>
            <a:fillRect/>
          </a:stretch>
        </p:blipFill>
        <p:spPr bwMode="auto">
          <a:xfrm>
            <a:off x="7243869" y="714356"/>
            <a:ext cx="1714512" cy="2071702"/>
          </a:xfrm>
          <a:prstGeom prst="rect">
            <a:avLst/>
          </a:prstGeom>
          <a:noFill/>
          <a:ln w="9525">
            <a:noFill/>
            <a:miter lim="800000"/>
            <a:headEnd/>
            <a:tailEnd/>
          </a:ln>
        </p:spPr>
      </p:pic>
      <p:pic>
        <p:nvPicPr>
          <p:cNvPr id="6" name="Рисунок 5"/>
          <p:cNvPicPr/>
          <p:nvPr/>
        </p:nvPicPr>
        <p:blipFill>
          <a:blip r:embed="rId4">
            <a:lum contrast="40000"/>
          </a:blip>
          <a:srcRect/>
          <a:stretch>
            <a:fillRect/>
          </a:stretch>
        </p:blipFill>
        <p:spPr bwMode="auto">
          <a:xfrm>
            <a:off x="1428728" y="3714752"/>
            <a:ext cx="2000264" cy="12858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714356"/>
            <a:ext cx="8715437" cy="6143644"/>
          </a:xfrm>
        </p:spPr>
        <p:txBody>
          <a:bodyPr>
            <a:normAutofit/>
          </a:bodyPr>
          <a:lstStyle/>
          <a:p>
            <a:r>
              <a:rPr lang="ru-RU" sz="2000" cap="none" dirty="0" smtClean="0"/>
              <a:t/>
            </a:r>
            <a:br>
              <a:rPr lang="ru-RU" sz="2000" cap="none" dirty="0" smtClean="0"/>
            </a:br>
            <a:r>
              <a:rPr lang="ru-RU" sz="2000" cap="none" dirty="0" smtClean="0"/>
              <a:t/>
            </a:r>
            <a:br>
              <a:rPr lang="ru-RU" sz="2000" cap="none" dirty="0" smtClean="0"/>
            </a:br>
            <a:r>
              <a:rPr lang="ru-RU" sz="2000" cap="none" dirty="0" smtClean="0">
                <a:solidFill>
                  <a:schemeClr val="tx1">
                    <a:lumMod val="85000"/>
                    <a:lumOff val="15000"/>
                  </a:schemeClr>
                </a:solidFill>
                <a:effectLst>
                  <a:glow rad="101600">
                    <a:schemeClr val="accent5">
                      <a:satMod val="175000"/>
                      <a:alpha val="40000"/>
                    </a:schemeClr>
                  </a:glow>
                </a:effectLst>
              </a:rPr>
              <a:t>Первый телефон с камерой: SHARP J-SH04 (2000 год)</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SHARP J-SH04 вышел в Японии в 2000 году</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Это первый в мире камерофон</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Разрешение камеры сегодня кажется смехотворным – 0,1 </a:t>
            </a:r>
            <a:r>
              <a:rPr lang="ru-RU" sz="2000" cap="none" dirty="0" err="1" smtClean="0">
                <a:solidFill>
                  <a:schemeClr val="tx1">
                    <a:lumMod val="85000"/>
                    <a:lumOff val="15000"/>
                  </a:schemeClr>
                </a:solidFill>
                <a:effectLst>
                  <a:glow rad="101600">
                    <a:schemeClr val="accent5">
                      <a:satMod val="175000"/>
                      <a:alpha val="40000"/>
                    </a:schemeClr>
                  </a:glow>
                </a:effectLst>
              </a:rPr>
              <a:t>мп</a:t>
            </a:r>
            <a:r>
              <a:rPr lang="ru-RU" sz="2000" cap="none" dirty="0" smtClean="0">
                <a:solidFill>
                  <a:schemeClr val="tx1">
                    <a:lumMod val="85000"/>
                    <a:lumOff val="15000"/>
                  </a:schemeClr>
                </a:solidFill>
                <a:effectLst>
                  <a:glow rad="101600">
                    <a:schemeClr val="accent5">
                      <a:satMod val="175000"/>
                      <a:alpha val="40000"/>
                    </a:schemeClr>
                  </a:glow>
                </a:effectLst>
              </a:rPr>
              <a:t>,</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 однако тогда J-SH04 представлялся чем-то невероятным</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Телефон можно было использовать как плохую, но все-таки камеру. </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В 2003 году PALM выпустила чрезвычайно успешную модель TREO 600  (карманный персональный компьютер)  </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Коммуникатор с qwerty-клавиатурой, цветным экраном, </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cap="none" dirty="0" smtClean="0">
                <a:solidFill>
                  <a:schemeClr val="tx1">
                    <a:lumMod val="85000"/>
                    <a:lumOff val="15000"/>
                  </a:schemeClr>
                </a:solidFill>
                <a:effectLst>
                  <a:glow rad="101600">
                    <a:schemeClr val="accent5">
                      <a:satMod val="175000"/>
                      <a:alpha val="40000"/>
                    </a:schemeClr>
                  </a:glow>
                </a:effectLst>
              </a:rPr>
              <a:t>5-позиционной навигационной клавишей базировался на PALM OS 5</a:t>
            </a:r>
            <a:br>
              <a:rPr lang="ru-RU" sz="2000" cap="none" dirty="0" smtClean="0">
                <a:solidFill>
                  <a:schemeClr val="tx1">
                    <a:lumMod val="85000"/>
                    <a:lumOff val="15000"/>
                  </a:schemeClr>
                </a:solidFill>
                <a:effectLst>
                  <a:glow rad="101600">
                    <a:schemeClr val="accent5">
                      <a:satMod val="175000"/>
                      <a:alpha val="40000"/>
                    </a:schemeClr>
                  </a:glow>
                </a:effectLst>
              </a:rPr>
            </a:br>
            <a:r>
              <a:rPr lang="ru-RU" sz="2000" dirty="0" smtClean="0">
                <a:solidFill>
                  <a:schemeClr val="tx1">
                    <a:lumMod val="85000"/>
                    <a:lumOff val="15000"/>
                  </a:schemeClr>
                </a:solidFill>
                <a:effectLst>
                  <a:glow rad="101600">
                    <a:schemeClr val="accent5">
                      <a:satMod val="175000"/>
                      <a:alpha val="40000"/>
                    </a:schemeClr>
                  </a:glow>
                </a:effectLst>
              </a:rPr>
              <a:t/>
            </a:r>
            <a:br>
              <a:rPr lang="ru-RU" sz="2000" dirty="0" smtClean="0">
                <a:solidFill>
                  <a:schemeClr val="tx1">
                    <a:lumMod val="85000"/>
                    <a:lumOff val="15000"/>
                  </a:schemeClr>
                </a:solidFill>
                <a:effectLst>
                  <a:glow rad="101600">
                    <a:schemeClr val="accent5">
                      <a:satMod val="175000"/>
                      <a:alpha val="40000"/>
                    </a:schemeClr>
                  </a:glow>
                </a:effectLst>
              </a:rPr>
            </a:br>
            <a:endParaRPr lang="ru-RU" sz="2000" dirty="0">
              <a:solidFill>
                <a:schemeClr val="tx1">
                  <a:lumMod val="85000"/>
                  <a:lumOff val="15000"/>
                </a:schemeClr>
              </a:solidFill>
              <a:effectLst>
                <a:glow rad="101600">
                  <a:schemeClr val="accent5">
                    <a:satMod val="175000"/>
                    <a:alpha val="40000"/>
                  </a:schemeClr>
                </a:glow>
              </a:effectLst>
            </a:endParaRPr>
          </a:p>
        </p:txBody>
      </p:sp>
      <p:sp>
        <p:nvSpPr>
          <p:cNvPr id="3" name="Текст 2"/>
          <p:cNvSpPr>
            <a:spLocks noGrp="1"/>
          </p:cNvSpPr>
          <p:nvPr>
            <p:ph type="body" idx="1"/>
          </p:nvPr>
        </p:nvSpPr>
        <p:spPr>
          <a:xfrm>
            <a:off x="722313" y="285729"/>
            <a:ext cx="7772400" cy="357189"/>
          </a:xfrm>
        </p:spPr>
        <p:txBody>
          <a:bodyPr>
            <a:noAutofit/>
          </a:bodyPr>
          <a:lstStyle/>
          <a:p>
            <a:pPr algn="ctr"/>
            <a:r>
              <a:rPr lang="ru-RU" sz="2400" b="1" dirty="0" smtClean="0">
                <a:ln w="1905"/>
                <a:solidFill>
                  <a:schemeClr val="tx2">
                    <a:lumMod val="75000"/>
                  </a:schemeClr>
                </a:solidFill>
                <a:effectLst>
                  <a:innerShdw blurRad="69850" dist="43180" dir="5400000">
                    <a:srgbClr val="000000">
                      <a:alpha val="65000"/>
                    </a:srgbClr>
                  </a:innerShdw>
                </a:effectLst>
                <a:latin typeface="Georgia" pitchFamily="18" charset="0"/>
              </a:rPr>
              <a:t>Мобильная  связь</a:t>
            </a:r>
            <a:endParaRPr lang="ru-RU" sz="2400" b="1" dirty="0">
              <a:ln w="1905"/>
              <a:solidFill>
                <a:schemeClr val="tx2">
                  <a:lumMod val="75000"/>
                </a:schemeClr>
              </a:solidFill>
              <a:effectLst>
                <a:innerShdw blurRad="69850" dist="43180" dir="5400000">
                  <a:srgbClr val="000000">
                    <a:alpha val="65000"/>
                  </a:srgbClr>
                </a:innerShdw>
              </a:effectLst>
              <a:latin typeface="Georgia" pitchFamily="18" charset="0"/>
            </a:endParaRPr>
          </a:p>
        </p:txBody>
      </p:sp>
      <p:pic>
        <p:nvPicPr>
          <p:cNvPr id="4" name="Рисунок 3"/>
          <p:cNvPicPr/>
          <p:nvPr/>
        </p:nvPicPr>
        <p:blipFill>
          <a:blip r:embed="rId3">
            <a:lum contrast="30000"/>
          </a:blip>
          <a:srcRect/>
          <a:stretch>
            <a:fillRect/>
          </a:stretch>
        </p:blipFill>
        <p:spPr bwMode="auto">
          <a:xfrm>
            <a:off x="6588224" y="332656"/>
            <a:ext cx="1656184" cy="1800200"/>
          </a:xfrm>
          <a:prstGeom prst="rect">
            <a:avLst/>
          </a:prstGeom>
          <a:noFill/>
          <a:ln w="9525">
            <a:noFill/>
            <a:miter lim="800000"/>
            <a:headEnd/>
            <a:tailEnd/>
          </a:ln>
        </p:spPr>
      </p:pic>
      <p:pic>
        <p:nvPicPr>
          <p:cNvPr id="5" name="Рисунок 4"/>
          <p:cNvPicPr/>
          <p:nvPr/>
        </p:nvPicPr>
        <p:blipFill>
          <a:blip r:embed="rId4"/>
          <a:srcRect/>
          <a:stretch>
            <a:fillRect/>
          </a:stretch>
        </p:blipFill>
        <p:spPr bwMode="auto">
          <a:xfrm>
            <a:off x="428596" y="5229200"/>
            <a:ext cx="1407100" cy="1628653"/>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p:nvPr/>
        </p:nvPicPr>
        <p:blipFill>
          <a:blip r:embed="rId3">
            <a:lum bright="-10000" contrast="30000"/>
          </a:blip>
          <a:srcRect/>
          <a:stretch>
            <a:fillRect/>
          </a:stretch>
        </p:blipFill>
        <p:spPr bwMode="auto">
          <a:xfrm>
            <a:off x="7286644" y="4929198"/>
            <a:ext cx="1749852" cy="1785926"/>
          </a:xfrm>
          <a:prstGeom prst="rect">
            <a:avLst/>
          </a:prstGeom>
          <a:noFill/>
          <a:ln w="9525">
            <a:noFill/>
            <a:miter lim="800000"/>
            <a:headEnd/>
            <a:tailEnd/>
          </a:ln>
          <a:effectLst>
            <a:softEdge rad="63500"/>
          </a:effectLst>
        </p:spPr>
      </p:pic>
      <p:pic>
        <p:nvPicPr>
          <p:cNvPr id="4" name="Рисунок 3"/>
          <p:cNvPicPr/>
          <p:nvPr/>
        </p:nvPicPr>
        <p:blipFill>
          <a:blip r:embed="rId4">
            <a:lum bright="10000" contrast="40000"/>
          </a:blip>
          <a:srcRect/>
          <a:stretch>
            <a:fillRect/>
          </a:stretch>
        </p:blipFill>
        <p:spPr bwMode="auto">
          <a:xfrm>
            <a:off x="6715140" y="1000108"/>
            <a:ext cx="2143140" cy="1643074"/>
          </a:xfrm>
          <a:prstGeom prst="rect">
            <a:avLst/>
          </a:prstGeom>
          <a:noFill/>
          <a:ln w="9525">
            <a:noFill/>
            <a:miter lim="800000"/>
            <a:headEnd/>
            <a:tailEnd/>
          </a:ln>
          <a:effectLst>
            <a:softEdge rad="127000"/>
          </a:effectLst>
        </p:spPr>
      </p:pic>
      <p:sp>
        <p:nvSpPr>
          <p:cNvPr id="2" name="Заголовок 1"/>
          <p:cNvSpPr>
            <a:spLocks noGrp="1"/>
          </p:cNvSpPr>
          <p:nvPr>
            <p:ph type="title"/>
          </p:nvPr>
        </p:nvSpPr>
        <p:spPr>
          <a:xfrm>
            <a:off x="357158" y="785794"/>
            <a:ext cx="8572560" cy="5786478"/>
          </a:xfrm>
        </p:spPr>
        <p:txBody>
          <a:bodyPr>
            <a:normAutofit/>
          </a:bodyPr>
          <a:lstStyle/>
          <a:p>
            <a:r>
              <a:rPr lang="ru-RU" sz="2000" cap="none" dirty="0" smtClean="0"/>
              <a:t/>
            </a:r>
            <a:br>
              <a:rPr lang="ru-RU" sz="2000" cap="none" dirty="0" smtClean="0"/>
            </a:br>
            <a:r>
              <a:rPr lang="ru-RU" sz="1800" cap="none" dirty="0" smtClean="0">
                <a:solidFill>
                  <a:srgbClr val="FFFFA3"/>
                </a:solidFill>
                <a:effectLst>
                  <a:glow rad="101600">
                    <a:schemeClr val="tx1">
                      <a:lumMod val="95000"/>
                      <a:lumOff val="5000"/>
                      <a:alpha val="60000"/>
                    </a:schemeClr>
                  </a:glow>
                </a:effectLst>
                <a:latin typeface="Georgia" pitchFamily="18" charset="0"/>
              </a:rPr>
              <a:t>Первый по-настоящему игровой телефон называется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NOKIA N-GAGE (2003 год)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Минусов оказалось очень много и проект провалился</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Самой продаваемой раскладушкой считается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MOTOROLA RAZR V3 (2004 год)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 Модель приковала внимание тонким и стильным дизайном</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 создатели черпали вдохновение от «старичка» </a:t>
            </a:r>
            <a:r>
              <a:rPr lang="ru-RU" sz="1800" cap="none" dirty="0" err="1" smtClean="0">
                <a:solidFill>
                  <a:srgbClr val="FFFFA3"/>
                </a:solidFill>
                <a:effectLst>
                  <a:glow rad="101600">
                    <a:schemeClr val="tx1">
                      <a:lumMod val="95000"/>
                      <a:lumOff val="5000"/>
                      <a:alpha val="60000"/>
                    </a:schemeClr>
                  </a:glow>
                </a:effectLst>
                <a:latin typeface="Georgia" pitchFamily="18" charset="0"/>
              </a:rPr>
              <a:t>startac</a:t>
            </a:r>
            <a:r>
              <a:rPr lang="ru-RU" sz="1800" cap="none" dirty="0" smtClean="0">
                <a:solidFill>
                  <a:srgbClr val="FFFFA3"/>
                </a:solidFill>
                <a:effectLst>
                  <a:glow rad="101600">
                    <a:schemeClr val="tx1">
                      <a:lumMod val="95000"/>
                      <a:lumOff val="5000"/>
                      <a:alpha val="60000"/>
                    </a:schemeClr>
                  </a:glow>
                </a:effectLst>
                <a:latin typeface="Georgia" pitchFamily="18" charset="0"/>
              </a:rPr>
              <a:t> и по итогу выпустили аппарат, облаченный в корпус с алюминиевыми вставками, с vga-камерой (0,3 </a:t>
            </a:r>
            <a:r>
              <a:rPr lang="ru-RU" sz="1800" cap="none" dirty="0" err="1" smtClean="0">
                <a:solidFill>
                  <a:srgbClr val="FFFFA3"/>
                </a:solidFill>
                <a:effectLst>
                  <a:glow rad="101600">
                    <a:schemeClr val="tx1">
                      <a:lumMod val="95000"/>
                      <a:lumOff val="5000"/>
                      <a:alpha val="60000"/>
                    </a:schemeClr>
                  </a:glow>
                </a:effectLst>
                <a:latin typeface="Georgia" pitchFamily="18" charset="0"/>
              </a:rPr>
              <a:t>мп</a:t>
            </a:r>
            <a:r>
              <a:rPr lang="ru-RU" sz="1800" cap="none" dirty="0" smtClean="0">
                <a:solidFill>
                  <a:srgbClr val="FFFFA3"/>
                </a:solidFill>
                <a:effectLst>
                  <a:glow rad="101600">
                    <a:schemeClr val="tx1">
                      <a:lumMod val="95000"/>
                      <a:lumOff val="5000"/>
                      <a:alpha val="60000"/>
                    </a:schemeClr>
                  </a:glow>
                </a:effectLst>
                <a:latin typeface="Georgia" pitchFamily="18" charset="0"/>
              </a:rPr>
              <a:t>), </a:t>
            </a:r>
            <a:r>
              <a:rPr lang="ru-RU" sz="1800" cap="none" dirty="0" err="1" smtClean="0">
                <a:solidFill>
                  <a:srgbClr val="FFFFA3"/>
                </a:solidFill>
                <a:effectLst>
                  <a:glow rad="101600">
                    <a:schemeClr val="tx1">
                      <a:lumMod val="95000"/>
                      <a:lumOff val="5000"/>
                      <a:alpha val="60000"/>
                    </a:schemeClr>
                  </a:glow>
                </a:effectLst>
                <a:latin typeface="Georgia" pitchFamily="18" charset="0"/>
              </a:rPr>
              <a:t>bluetooth</a:t>
            </a:r>
            <a:r>
              <a:rPr lang="ru-RU" sz="1800" cap="none" dirty="0" smtClean="0">
                <a:solidFill>
                  <a:srgbClr val="FFFFA3"/>
                </a:solidFill>
                <a:effectLst>
                  <a:glow rad="101600">
                    <a:schemeClr val="tx1">
                      <a:lumMod val="95000"/>
                      <a:lumOff val="5000"/>
                      <a:alpha val="60000"/>
                    </a:schemeClr>
                  </a:glow>
                </a:effectLst>
                <a:latin typeface="Georgia" pitchFamily="18" charset="0"/>
              </a:rPr>
              <a:t>, </a:t>
            </a:r>
            <a:r>
              <a:rPr lang="ru-RU" sz="1800" cap="none" dirty="0" err="1" smtClean="0">
                <a:solidFill>
                  <a:srgbClr val="FFFFA3"/>
                </a:solidFill>
                <a:effectLst>
                  <a:glow rad="101600">
                    <a:schemeClr val="tx1">
                      <a:lumMod val="95000"/>
                      <a:lumOff val="5000"/>
                      <a:alpha val="60000"/>
                    </a:schemeClr>
                  </a:glow>
                </a:effectLst>
                <a:latin typeface="Georgia" pitchFamily="18" charset="0"/>
              </a:rPr>
              <a:t>gsm</a:t>
            </a:r>
            <a:r>
              <a:rPr lang="ru-RU" sz="1800" cap="none" dirty="0" smtClean="0">
                <a:solidFill>
                  <a:srgbClr val="FFFFA3"/>
                </a:solidFill>
                <a:effectLst>
                  <a:glow rad="101600">
                    <a:schemeClr val="tx1">
                      <a:lumMod val="95000"/>
                      <a:lumOff val="5000"/>
                      <a:alpha val="60000"/>
                    </a:schemeClr>
                  </a:glow>
                </a:effectLst>
                <a:latin typeface="Georgia" pitchFamily="18" charset="0"/>
              </a:rPr>
              <a:t/>
            </a:r>
            <a:br>
              <a:rPr lang="ru-RU" sz="1800" cap="none" dirty="0" smtClean="0">
                <a:solidFill>
                  <a:srgbClr val="FFFFA3"/>
                </a:solidFill>
                <a:effectLst>
                  <a:glow rad="101600">
                    <a:schemeClr val="tx1">
                      <a:lumMod val="95000"/>
                      <a:lumOff val="5000"/>
                      <a:alpha val="60000"/>
                    </a:schemeClr>
                  </a:glow>
                </a:effectLst>
                <a:latin typeface="Georgia" pitchFamily="18" charset="0"/>
              </a:rPr>
            </a:br>
            <a:r>
              <a:rPr lang="ru-RU" sz="1800" cap="none" dirty="0" smtClean="0">
                <a:solidFill>
                  <a:srgbClr val="FFFFA3"/>
                </a:solidFill>
                <a:effectLst>
                  <a:glow rad="101600">
                    <a:schemeClr val="tx1">
                      <a:lumMod val="95000"/>
                      <a:lumOff val="5000"/>
                      <a:alpha val="60000"/>
                    </a:schemeClr>
                  </a:glow>
                </a:effectLst>
                <a:latin typeface="Georgia" pitchFamily="18" charset="0"/>
              </a:rPr>
              <a:t>После свет увидели улучшенные </a:t>
            </a:r>
            <a:r>
              <a:rPr lang="ru-RU" sz="1800" cap="none" dirty="0" err="1" smtClean="0">
                <a:solidFill>
                  <a:srgbClr val="FFFFA3"/>
                </a:solidFill>
                <a:effectLst>
                  <a:glow rad="101600">
                    <a:schemeClr val="tx1">
                      <a:lumMod val="95000"/>
                      <a:lumOff val="5000"/>
                      <a:alpha val="60000"/>
                    </a:schemeClr>
                  </a:glow>
                </a:effectLst>
                <a:latin typeface="Georgia" pitchFamily="18" charset="0"/>
              </a:rPr>
              <a:t>razr</a:t>
            </a:r>
            <a:r>
              <a:rPr lang="ru-RU" sz="1800" cap="none" dirty="0" smtClean="0">
                <a:solidFill>
                  <a:srgbClr val="FFFFA3"/>
                </a:solidFill>
                <a:effectLst>
                  <a:glow rad="101600">
                    <a:schemeClr val="tx1">
                      <a:lumMod val="95000"/>
                      <a:lumOff val="5000"/>
                      <a:alpha val="60000"/>
                    </a:schemeClr>
                  </a:glow>
                </a:effectLst>
                <a:latin typeface="Georgia" pitchFamily="18" charset="0"/>
              </a:rPr>
              <a:t> v3x, </a:t>
            </a:r>
            <a:r>
              <a:rPr lang="ru-RU" sz="1800" cap="none" dirty="0" err="1" smtClean="0">
                <a:solidFill>
                  <a:srgbClr val="FFFFA3"/>
                </a:solidFill>
                <a:effectLst>
                  <a:glow rad="101600">
                    <a:schemeClr val="tx1">
                      <a:lumMod val="95000"/>
                      <a:lumOff val="5000"/>
                      <a:alpha val="60000"/>
                    </a:schemeClr>
                  </a:glow>
                </a:effectLst>
                <a:latin typeface="Georgia" pitchFamily="18" charset="0"/>
              </a:rPr>
              <a:t>razr</a:t>
            </a:r>
            <a:r>
              <a:rPr lang="ru-RU" sz="1800" cap="none" dirty="0" smtClean="0">
                <a:solidFill>
                  <a:srgbClr val="FFFFA3"/>
                </a:solidFill>
                <a:effectLst>
                  <a:glow rad="101600">
                    <a:schemeClr val="tx1">
                      <a:lumMod val="95000"/>
                      <a:lumOff val="5000"/>
                      <a:alpha val="60000"/>
                    </a:schemeClr>
                  </a:glow>
                </a:effectLst>
                <a:latin typeface="Georgia" pitchFamily="18" charset="0"/>
              </a:rPr>
              <a:t> v3i и </a:t>
            </a:r>
            <a:r>
              <a:rPr lang="ru-RU" sz="1800" cap="none" dirty="0" err="1" smtClean="0">
                <a:solidFill>
                  <a:srgbClr val="FFFFA3"/>
                </a:solidFill>
                <a:effectLst>
                  <a:glow rad="101600">
                    <a:schemeClr val="tx1">
                      <a:lumMod val="95000"/>
                      <a:lumOff val="5000"/>
                      <a:alpha val="60000"/>
                    </a:schemeClr>
                  </a:glow>
                </a:effectLst>
                <a:latin typeface="Georgia" pitchFamily="18" charset="0"/>
              </a:rPr>
              <a:t>razr</a:t>
            </a:r>
            <a:r>
              <a:rPr lang="ru-RU" sz="1800" cap="none" dirty="0" smtClean="0">
                <a:solidFill>
                  <a:srgbClr val="FFFFA3"/>
                </a:solidFill>
                <a:effectLst>
                  <a:glow rad="101600">
                    <a:schemeClr val="tx1">
                      <a:lumMod val="95000"/>
                      <a:lumOff val="5000"/>
                      <a:alpha val="60000"/>
                    </a:schemeClr>
                  </a:glow>
                </a:effectLst>
                <a:latin typeface="Georgia" pitchFamily="18" charset="0"/>
              </a:rPr>
              <a:t> v3xx с более качественной камерой, 3g, </a:t>
            </a:r>
            <a:r>
              <a:rPr lang="ru-RU" sz="1800" cap="none" dirty="0" err="1" smtClean="0">
                <a:solidFill>
                  <a:srgbClr val="FFFFA3"/>
                </a:solidFill>
                <a:effectLst>
                  <a:glow rad="101600">
                    <a:schemeClr val="tx1">
                      <a:lumMod val="95000"/>
                      <a:lumOff val="5000"/>
                      <a:alpha val="60000"/>
                    </a:schemeClr>
                  </a:glow>
                </a:effectLst>
                <a:latin typeface="Georgia" pitchFamily="18" charset="0"/>
              </a:rPr>
              <a:t>microsd</a:t>
            </a:r>
            <a:r>
              <a:rPr lang="ru-RU" sz="1800" cap="none" dirty="0" smtClean="0">
                <a:solidFill>
                  <a:srgbClr val="FFFFA3"/>
                </a:solidFill>
                <a:effectLst>
                  <a:glow rad="101600">
                    <a:schemeClr val="tx1">
                      <a:lumMod val="95000"/>
                      <a:lumOff val="5000"/>
                      <a:alpha val="60000"/>
                    </a:schemeClr>
                  </a:glow>
                </a:effectLst>
                <a:latin typeface="Georgia" pitchFamily="18" charset="0"/>
              </a:rPr>
              <a:t>.</a:t>
            </a:r>
            <a:r>
              <a:rPr lang="ru-RU" sz="1800" dirty="0" smtClean="0">
                <a:solidFill>
                  <a:srgbClr val="FFFF00"/>
                </a:solidFill>
                <a:latin typeface="Georgia" pitchFamily="18" charset="0"/>
              </a:rPr>
              <a:t/>
            </a:r>
            <a:br>
              <a:rPr lang="ru-RU" sz="1800" dirty="0" smtClean="0">
                <a:solidFill>
                  <a:srgbClr val="FFFF00"/>
                </a:solidFill>
                <a:latin typeface="Georgia" pitchFamily="18" charset="0"/>
              </a:rPr>
            </a:br>
            <a:r>
              <a:rPr lang="ru-RU" sz="2000" dirty="0" smtClean="0"/>
              <a:t/>
            </a:r>
            <a:br>
              <a:rPr lang="ru-RU" sz="2000" dirty="0" smtClean="0"/>
            </a:br>
            <a:endParaRPr lang="ru-RU" sz="2000" dirty="0"/>
          </a:p>
        </p:txBody>
      </p:sp>
      <p:sp>
        <p:nvSpPr>
          <p:cNvPr id="3" name="Текст 2"/>
          <p:cNvSpPr>
            <a:spLocks noGrp="1"/>
          </p:cNvSpPr>
          <p:nvPr>
            <p:ph type="body" idx="1"/>
          </p:nvPr>
        </p:nvSpPr>
        <p:spPr>
          <a:xfrm>
            <a:off x="722313" y="214291"/>
            <a:ext cx="7772400" cy="428627"/>
          </a:xfrm>
        </p:spPr>
        <p:txBody>
          <a:bodyPr>
            <a:normAutofit lnSpcReduction="1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Мобильная      связь</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C:\Users\Наталья Николаевна\Desktop\СОЛН ЛУЧ\Фото Картинки\Анимашки\чудики, дома, прочее\0b03bcd2d8d4b2be2832b27c3134c4fc.jpeg"/>
          <p:cNvPicPr>
            <a:picLocks noChangeAspect="1" noChangeArrowheads="1" noCrop="1"/>
          </p:cNvPicPr>
          <p:nvPr/>
        </p:nvPicPr>
        <p:blipFill>
          <a:blip r:embed="rId5"/>
          <a:srcRect/>
          <a:stretch>
            <a:fillRect/>
          </a:stretch>
        </p:blipFill>
        <p:spPr bwMode="auto">
          <a:xfrm>
            <a:off x="714348" y="5357826"/>
            <a:ext cx="985352" cy="1143008"/>
          </a:xfrm>
          <a:prstGeom prst="rect">
            <a:avLst/>
          </a:prstGeom>
          <a:noFill/>
        </p:spPr>
      </p:pic>
      <p:pic>
        <p:nvPicPr>
          <p:cNvPr id="2051" name="Picture 3" descr="C:\Users\Наталья Николаевна\Desktop\СОЛН ЛУЧ\Фото Картинки\Анимашки\чудики, дома, прочее\0b03bcd2d8d4b2be2832b27c3134c4fc.jpeg"/>
          <p:cNvPicPr>
            <a:picLocks noChangeAspect="1" noChangeArrowheads="1" noCrop="1"/>
          </p:cNvPicPr>
          <p:nvPr/>
        </p:nvPicPr>
        <p:blipFill>
          <a:blip r:embed="rId5"/>
          <a:srcRect/>
          <a:stretch>
            <a:fillRect/>
          </a:stretch>
        </p:blipFill>
        <p:spPr bwMode="auto">
          <a:xfrm>
            <a:off x="4500562" y="4929198"/>
            <a:ext cx="1143008" cy="1325889"/>
          </a:xfrm>
          <a:prstGeom prst="rect">
            <a:avLst/>
          </a:prstGeom>
          <a:noFill/>
        </p:spPr>
      </p:pic>
      <p:pic>
        <p:nvPicPr>
          <p:cNvPr id="2052" name="Picture 4" descr="C:\Users\Наталья Николаевна\Desktop\СОЛН ЛУЧ\Фото Картинки\Анимашки\чудики, дома, прочее\0b03bcd2d8d4b2be2832b27c3134c4fc.jpeg"/>
          <p:cNvPicPr>
            <a:picLocks noChangeAspect="1" noChangeArrowheads="1" noCrop="1"/>
          </p:cNvPicPr>
          <p:nvPr/>
        </p:nvPicPr>
        <p:blipFill>
          <a:blip r:embed="rId5"/>
          <a:srcRect/>
          <a:stretch>
            <a:fillRect/>
          </a:stretch>
        </p:blipFill>
        <p:spPr bwMode="auto">
          <a:xfrm>
            <a:off x="8001024" y="2500306"/>
            <a:ext cx="857256" cy="994417"/>
          </a:xfrm>
          <a:prstGeom prst="rect">
            <a:avLst/>
          </a:prstGeom>
          <a:noFill/>
        </p:spPr>
      </p:pic>
      <p:pic>
        <p:nvPicPr>
          <p:cNvPr id="2053" name="Picture 5" descr="C:\Users\Наталья Николаевна\Desktop\СОЛН ЛУЧ\Фото Картинки\Анимашки\чудики, дома, прочее\0b03bcd2d8d4b2be2832b27c3134c4fc.jpeg"/>
          <p:cNvPicPr>
            <a:picLocks noChangeAspect="1" noChangeArrowheads="1" noCrop="1"/>
          </p:cNvPicPr>
          <p:nvPr/>
        </p:nvPicPr>
        <p:blipFill>
          <a:blip r:embed="rId5"/>
          <a:srcRect/>
          <a:stretch>
            <a:fillRect/>
          </a:stretch>
        </p:blipFill>
        <p:spPr bwMode="auto">
          <a:xfrm flipH="1" flipV="1">
            <a:off x="214282" y="142852"/>
            <a:ext cx="1143007" cy="1325888"/>
          </a:xfrm>
          <a:prstGeom prst="rect">
            <a:avLst/>
          </a:prstGeom>
          <a:noFill/>
        </p:spPr>
      </p:pic>
      <p:pic>
        <p:nvPicPr>
          <p:cNvPr id="2054" name="Picture 6" descr="C:\Users\Наталья Николаевна\Desktop\СОЛН ЛУЧ\Фото Картинки\Анимашки\чудики, дома, прочее\0b03bcd2d8d4b2be2832b27c3134c4fc.jpeg"/>
          <p:cNvPicPr>
            <a:picLocks noChangeAspect="1" noChangeArrowheads="1" noCrop="1"/>
          </p:cNvPicPr>
          <p:nvPr/>
        </p:nvPicPr>
        <p:blipFill>
          <a:blip r:embed="rId5"/>
          <a:srcRect/>
          <a:stretch>
            <a:fillRect/>
          </a:stretch>
        </p:blipFill>
        <p:spPr bwMode="auto">
          <a:xfrm>
            <a:off x="2714612" y="1928802"/>
            <a:ext cx="714380" cy="828681"/>
          </a:xfrm>
          <a:prstGeom prst="rect">
            <a:avLst/>
          </a:prstGeom>
          <a:noFill/>
        </p:spPr>
      </p:pic>
      <p:pic>
        <p:nvPicPr>
          <p:cNvPr id="2055" name="Picture 7" descr="C:\Users\Наталья Николаевна\Desktop\СОЛН ЛУЧ\Фото Картинки\Анимашки\чудики, дома, прочее\0b03bcd2d8d4b2be2832b27c3134c4fc.jpeg"/>
          <p:cNvPicPr>
            <a:picLocks noChangeAspect="1" noChangeArrowheads="1" noCrop="1"/>
          </p:cNvPicPr>
          <p:nvPr/>
        </p:nvPicPr>
        <p:blipFill>
          <a:blip r:embed="rId5"/>
          <a:srcRect/>
          <a:stretch>
            <a:fillRect/>
          </a:stretch>
        </p:blipFill>
        <p:spPr bwMode="auto">
          <a:xfrm flipV="1">
            <a:off x="7215206" y="0"/>
            <a:ext cx="1108500" cy="1285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p:nvPr/>
        </p:nvPicPr>
        <p:blipFill>
          <a:blip r:embed="rId3" cstate="print">
            <a:lum/>
          </a:blip>
          <a:srcRect/>
          <a:stretch>
            <a:fillRect/>
          </a:stretch>
        </p:blipFill>
        <p:spPr bwMode="auto">
          <a:xfrm>
            <a:off x="3357554" y="1857364"/>
            <a:ext cx="2643206" cy="2571768"/>
          </a:xfrm>
          <a:prstGeom prst="roundRect">
            <a:avLst/>
          </a:prstGeom>
          <a:ln>
            <a:noFill/>
          </a:ln>
          <a:effectLst>
            <a:softEdge rad="112500"/>
          </a:effectLst>
        </p:spPr>
      </p:pic>
      <p:sp>
        <p:nvSpPr>
          <p:cNvPr id="2" name="Заголовок 1"/>
          <p:cNvSpPr>
            <a:spLocks noGrp="1"/>
          </p:cNvSpPr>
          <p:nvPr>
            <p:ph type="title"/>
          </p:nvPr>
        </p:nvSpPr>
        <p:spPr>
          <a:xfrm>
            <a:off x="285720" y="836712"/>
            <a:ext cx="8678768" cy="5806998"/>
          </a:xfrm>
        </p:spPr>
        <p:txBody>
          <a:bodyPr>
            <a:normAutofit fontScale="90000"/>
          </a:bodyPr>
          <a:lstStyle/>
          <a:p>
            <a:pPr algn="ctr"/>
            <a:r>
              <a:rPr lang="ru-RU" sz="2000" dirty="0" smtClean="0">
                <a:solidFill>
                  <a:srgbClr val="FFFF66"/>
                </a:solidFill>
              </a:rPr>
              <a:t/>
            </a:r>
            <a:br>
              <a:rPr lang="ru-RU" sz="2000" dirty="0" smtClean="0">
                <a:solidFill>
                  <a:srgbClr val="FFFF66"/>
                </a:solidFill>
              </a:rPr>
            </a:br>
            <a:r>
              <a:rPr lang="ru-RU" sz="2700" cap="none" dirty="0" smtClean="0">
                <a:solidFill>
                  <a:srgbClr val="FFFFA3"/>
                </a:solidFill>
                <a:effectLst>
                  <a:glow rad="101600">
                    <a:schemeClr val="tx1">
                      <a:lumMod val="95000"/>
                      <a:lumOff val="5000"/>
                      <a:alpha val="60000"/>
                    </a:schemeClr>
                  </a:glow>
                </a:effectLst>
                <a:latin typeface="Georgia" pitchFamily="18" charset="0"/>
              </a:rPr>
              <a:t>П</a:t>
            </a:r>
            <a:r>
              <a:rPr lang="ru-RU" sz="2000" cap="none" dirty="0" smtClean="0">
                <a:solidFill>
                  <a:srgbClr val="FFFFA3"/>
                </a:solidFill>
                <a:effectLst>
                  <a:glow rad="101600">
                    <a:schemeClr val="tx1">
                      <a:lumMod val="95000"/>
                      <a:lumOff val="5000"/>
                      <a:alpha val="60000"/>
                    </a:schemeClr>
                  </a:glow>
                </a:effectLst>
                <a:latin typeface="Georgia" pitchFamily="18" charset="0"/>
              </a:rPr>
              <a:t>ростое управление пальцами: APPLE IPHONE (2007 год) </a:t>
            </a:r>
            <a:br>
              <a:rPr lang="ru-RU" sz="2000" cap="none" dirty="0" smtClean="0">
                <a:solidFill>
                  <a:srgbClr val="FFFFA3"/>
                </a:solidFill>
                <a:effectLst>
                  <a:glow rad="101600">
                    <a:schemeClr val="tx1">
                      <a:lumMod val="95000"/>
                      <a:lumOff val="5000"/>
                      <a:alpha val="60000"/>
                    </a:schemeClr>
                  </a:glow>
                </a:effectLst>
                <a:latin typeface="Georgia" pitchFamily="18" charset="0"/>
              </a:rPr>
            </a:br>
            <a:r>
              <a:rPr lang="ru-RU" sz="2000" dirty="0" smtClean="0">
                <a:solidFill>
                  <a:srgbClr val="FFFFA3"/>
                </a:solidFill>
                <a:latin typeface="Georgia" pitchFamily="18" charset="0"/>
              </a:rPr>
              <a:t> </a:t>
            </a:r>
            <a:r>
              <a:rPr lang="ru-RU" sz="2000" dirty="0" smtClean="0">
                <a:solidFill>
                  <a:srgbClr val="FFFFA3"/>
                </a:solidFill>
              </a:rPr>
              <a:t/>
            </a:r>
            <a:br>
              <a:rPr lang="ru-RU" sz="2000" dirty="0" smtClean="0">
                <a:solidFill>
                  <a:srgbClr val="FFFFA3"/>
                </a:solidFill>
              </a:rPr>
            </a:br>
            <a:r>
              <a:rPr lang="ru-RU" sz="2000" dirty="0" smtClean="0">
                <a:solidFill>
                  <a:srgbClr val="FFFFA3"/>
                </a:solidFill>
              </a:rPr>
              <a:t/>
            </a:r>
            <a:br>
              <a:rPr lang="ru-RU" sz="2000" dirty="0" smtClean="0">
                <a:solidFill>
                  <a:srgbClr val="FFFFA3"/>
                </a:solidFill>
              </a:rPr>
            </a:br>
            <a:r>
              <a:rPr lang="ru-RU" sz="2000" dirty="0" smtClean="0">
                <a:solidFill>
                  <a:srgbClr val="FFFFA3"/>
                </a:solidFill>
              </a:rPr>
              <a:t/>
            </a:r>
            <a:br>
              <a:rPr lang="ru-RU" sz="2000" dirty="0" smtClean="0">
                <a:solidFill>
                  <a:srgbClr val="FFFFA3"/>
                </a:solidFill>
              </a:rPr>
            </a:br>
            <a:r>
              <a:rPr lang="ru-RU" sz="2000" dirty="0" smtClean="0">
                <a:solidFill>
                  <a:srgbClr val="FFFFA3"/>
                </a:solidFill>
              </a:rPr>
              <a:t/>
            </a:r>
            <a:br>
              <a:rPr lang="ru-RU" sz="2000" dirty="0" smtClean="0">
                <a:solidFill>
                  <a:srgbClr val="FFFFA3"/>
                </a:solidFill>
              </a:rPr>
            </a:br>
            <a:r>
              <a:rPr lang="ru-RU" sz="2000" dirty="0" smtClean="0">
                <a:solidFill>
                  <a:srgbClr val="FFFFA3"/>
                </a:solidFill>
              </a:rPr>
              <a:t/>
            </a:r>
            <a:br>
              <a:rPr lang="ru-RU" sz="2000" dirty="0" smtClean="0">
                <a:solidFill>
                  <a:srgbClr val="FFFFA3"/>
                </a:solidFill>
              </a:rPr>
            </a:br>
            <a:r>
              <a:rPr lang="ru-RU" sz="2000" dirty="0" smtClean="0">
                <a:solidFill>
                  <a:srgbClr val="FFFFA3"/>
                </a:solidFill>
              </a:rPr>
              <a:t/>
            </a:r>
            <a:br>
              <a:rPr lang="ru-RU" sz="2000" dirty="0" smtClean="0">
                <a:solidFill>
                  <a:srgbClr val="FFFFA3"/>
                </a:solidFill>
              </a:rPr>
            </a:br>
            <a:r>
              <a:rPr lang="ru-RU" sz="2000" dirty="0" smtClean="0">
                <a:solidFill>
                  <a:srgbClr val="FFFFA3"/>
                </a:solidFill>
              </a:rPr>
              <a:t/>
            </a:r>
            <a:br>
              <a:rPr lang="ru-RU" sz="2000" dirty="0" smtClean="0">
                <a:solidFill>
                  <a:srgbClr val="FFFFA3"/>
                </a:solidFill>
              </a:rPr>
            </a:br>
            <a:r>
              <a:rPr lang="ru-RU" sz="2000" dirty="0" smtClean="0">
                <a:solidFill>
                  <a:srgbClr val="FFFFA3"/>
                </a:solidFill>
              </a:rPr>
              <a:t/>
            </a:r>
            <a:br>
              <a:rPr lang="ru-RU" sz="2000" dirty="0" smtClean="0">
                <a:solidFill>
                  <a:srgbClr val="FFFFA3"/>
                </a:solidFill>
              </a:rPr>
            </a:br>
            <a:r>
              <a:rPr lang="ru-RU" sz="2000" cap="none" dirty="0" smtClean="0">
                <a:solidFill>
                  <a:srgbClr val="FFFFA3"/>
                </a:solidFill>
              </a:rPr>
              <a:t/>
            </a:r>
            <a:br>
              <a:rPr lang="ru-RU" sz="2000" cap="none" dirty="0" smtClean="0">
                <a:solidFill>
                  <a:srgbClr val="FFFFA3"/>
                </a:solidFill>
              </a:rPr>
            </a:br>
            <a:r>
              <a:rPr lang="ru-RU" sz="2700" cap="none" dirty="0" smtClean="0">
                <a:solidFill>
                  <a:srgbClr val="FFFFA3"/>
                </a:solidFill>
                <a:effectLst>
                  <a:glow rad="101600">
                    <a:schemeClr val="tx1">
                      <a:lumMod val="95000"/>
                      <a:lumOff val="5000"/>
                      <a:alpha val="60000"/>
                    </a:schemeClr>
                  </a:glow>
                </a:effectLst>
                <a:latin typeface="Georgia" pitchFamily="18" charset="0"/>
              </a:rPr>
              <a:t>П</a:t>
            </a:r>
            <a:r>
              <a:rPr lang="ru-RU" sz="2000" cap="none" dirty="0" smtClean="0">
                <a:solidFill>
                  <a:srgbClr val="FFFFA3"/>
                </a:solidFill>
                <a:effectLst>
                  <a:glow rad="101600">
                    <a:schemeClr val="tx1">
                      <a:lumMod val="95000"/>
                      <a:lumOff val="5000"/>
                      <a:alpha val="60000"/>
                    </a:schemeClr>
                  </a:glow>
                </a:effectLst>
                <a:latin typeface="Georgia" pitchFamily="18" charset="0"/>
              </a:rPr>
              <a:t>ервая версия </a:t>
            </a:r>
            <a:r>
              <a:rPr lang="ru-RU" sz="2000" cap="none" dirty="0" err="1" smtClean="0">
                <a:solidFill>
                  <a:srgbClr val="FFFFA3"/>
                </a:solidFill>
                <a:effectLst>
                  <a:glow rad="101600">
                    <a:schemeClr val="tx1">
                      <a:lumMod val="95000"/>
                      <a:lumOff val="5000"/>
                      <a:alpha val="60000"/>
                    </a:schemeClr>
                  </a:glow>
                </a:effectLst>
                <a:latin typeface="Georgia" pitchFamily="18" charset="0"/>
              </a:rPr>
              <a:t>apple</a:t>
            </a:r>
            <a:r>
              <a:rPr lang="ru-RU" sz="2000" cap="none" dirty="0" smtClean="0">
                <a:solidFill>
                  <a:srgbClr val="FFFFA3"/>
                </a:solidFill>
                <a:effectLst>
                  <a:glow rad="101600">
                    <a:schemeClr val="tx1">
                      <a:lumMod val="95000"/>
                      <a:lumOff val="5000"/>
                      <a:alpha val="60000"/>
                    </a:schemeClr>
                  </a:glow>
                </a:effectLst>
                <a:latin typeface="Georgia" pitchFamily="18" charset="0"/>
              </a:rPr>
              <a:t> </a:t>
            </a:r>
            <a:r>
              <a:rPr lang="ru-RU" sz="2000" cap="none" dirty="0" err="1" smtClean="0">
                <a:solidFill>
                  <a:srgbClr val="FFFFA3"/>
                </a:solidFill>
                <a:effectLst>
                  <a:glow rad="101600">
                    <a:schemeClr val="tx1">
                      <a:lumMod val="95000"/>
                      <a:lumOff val="5000"/>
                      <a:alpha val="60000"/>
                    </a:schemeClr>
                  </a:glow>
                </a:effectLst>
                <a:latin typeface="Georgia" pitchFamily="18" charset="0"/>
              </a:rPr>
              <a:t>iphone</a:t>
            </a:r>
            <a:r>
              <a:rPr lang="ru-RU" sz="2000" cap="none" dirty="0" smtClean="0">
                <a:solidFill>
                  <a:srgbClr val="FFFFA3"/>
                </a:solidFill>
                <a:effectLst>
                  <a:glow rad="101600">
                    <a:schemeClr val="tx1">
                      <a:lumMod val="95000"/>
                      <a:lumOff val="5000"/>
                      <a:alpha val="60000"/>
                    </a:schemeClr>
                  </a:glow>
                </a:effectLst>
                <a:latin typeface="Georgia" pitchFamily="18" charset="0"/>
              </a:rPr>
              <a:t> изначально вышла в США в 2007 году</a:t>
            </a:r>
            <a:br>
              <a:rPr lang="ru-RU" sz="2000" cap="none" dirty="0" smtClean="0">
                <a:solidFill>
                  <a:srgbClr val="FFFFA3"/>
                </a:solidFill>
                <a:effectLst>
                  <a:glow rad="101600">
                    <a:schemeClr val="tx1">
                      <a:lumMod val="95000"/>
                      <a:lumOff val="5000"/>
                      <a:alpha val="60000"/>
                    </a:schemeClr>
                  </a:glow>
                </a:effectLst>
                <a:latin typeface="Georgia" pitchFamily="18" charset="0"/>
              </a:rPr>
            </a:br>
            <a:r>
              <a:rPr lang="ru-RU" sz="2000" cap="none" dirty="0" smtClean="0">
                <a:solidFill>
                  <a:srgbClr val="FFFFA3"/>
                </a:solidFill>
                <a:effectLst>
                  <a:glow rad="101600">
                    <a:schemeClr val="tx1">
                      <a:lumMod val="95000"/>
                      <a:lumOff val="5000"/>
                      <a:alpha val="60000"/>
                    </a:schemeClr>
                  </a:glow>
                </a:effectLst>
                <a:latin typeface="Georgia" pitchFamily="18" charset="0"/>
              </a:rPr>
              <a:t> </a:t>
            </a:r>
            <a:r>
              <a:rPr lang="ru-RU" sz="2700" cap="none" dirty="0" err="1" smtClean="0">
                <a:solidFill>
                  <a:srgbClr val="FFFFA3"/>
                </a:solidFill>
                <a:effectLst>
                  <a:glow rad="101600">
                    <a:schemeClr val="tx1">
                      <a:lumMod val="95000"/>
                      <a:lumOff val="5000"/>
                      <a:alpha val="60000"/>
                    </a:schemeClr>
                  </a:glow>
                </a:effectLst>
                <a:latin typeface="Georgia" pitchFamily="18" charset="0"/>
              </a:rPr>
              <a:t>Т</a:t>
            </a:r>
            <a:r>
              <a:rPr lang="ru-RU" sz="2000" cap="none" dirty="0" err="1" smtClean="0">
                <a:solidFill>
                  <a:srgbClr val="FFFFA3"/>
                </a:solidFill>
                <a:effectLst>
                  <a:glow rad="101600">
                    <a:schemeClr val="tx1">
                      <a:lumMod val="95000"/>
                      <a:lumOff val="5000"/>
                      <a:alpha val="60000"/>
                    </a:schemeClr>
                  </a:glow>
                </a:effectLst>
                <a:latin typeface="Georgia" pitchFamily="18" charset="0"/>
              </a:rPr>
              <a:t>ачфон</a:t>
            </a:r>
            <a:r>
              <a:rPr lang="ru-RU" sz="2000" cap="none" dirty="0" smtClean="0">
                <a:solidFill>
                  <a:srgbClr val="FFFFA3"/>
                </a:solidFill>
                <a:effectLst>
                  <a:glow rad="101600">
                    <a:schemeClr val="tx1">
                      <a:lumMod val="95000"/>
                      <a:lumOff val="5000"/>
                      <a:alpha val="60000"/>
                    </a:schemeClr>
                  </a:glow>
                </a:effectLst>
                <a:latin typeface="Georgia" pitchFamily="18" charset="0"/>
              </a:rPr>
              <a:t> с 2-мп камерой, 3,5-дюймовым сенсорным экраном, </a:t>
            </a:r>
            <a:br>
              <a:rPr lang="ru-RU" sz="2000" cap="none" dirty="0" smtClean="0">
                <a:solidFill>
                  <a:srgbClr val="FFFFA3"/>
                </a:solidFill>
                <a:effectLst>
                  <a:glow rad="101600">
                    <a:schemeClr val="tx1">
                      <a:lumMod val="95000"/>
                      <a:lumOff val="5000"/>
                      <a:alpha val="60000"/>
                    </a:schemeClr>
                  </a:glow>
                </a:effectLst>
                <a:latin typeface="Georgia" pitchFamily="18" charset="0"/>
              </a:rPr>
            </a:br>
            <a:r>
              <a:rPr lang="ru-RU" sz="2000" cap="none" dirty="0" smtClean="0">
                <a:solidFill>
                  <a:srgbClr val="FFFFA3"/>
                </a:solidFill>
                <a:effectLst>
                  <a:glow rad="101600">
                    <a:schemeClr val="tx1">
                      <a:lumMod val="95000"/>
                      <a:lumOff val="5000"/>
                      <a:alpha val="60000"/>
                    </a:schemeClr>
                  </a:glow>
                </a:effectLst>
                <a:latin typeface="Georgia" pitchFamily="18" charset="0"/>
              </a:rPr>
              <a:t>удобным </a:t>
            </a:r>
            <a:r>
              <a:rPr lang="ru-RU" sz="2000" cap="none" dirty="0" err="1" smtClean="0">
                <a:solidFill>
                  <a:srgbClr val="FFFFA3"/>
                </a:solidFill>
                <a:effectLst>
                  <a:glow rad="101600">
                    <a:schemeClr val="tx1">
                      <a:lumMod val="95000"/>
                      <a:lumOff val="5000"/>
                      <a:alpha val="60000"/>
                    </a:schemeClr>
                  </a:glow>
                </a:effectLst>
                <a:latin typeface="Georgia" pitchFamily="18" charset="0"/>
              </a:rPr>
              <a:t>пальцеориентированным</a:t>
            </a:r>
            <a:r>
              <a:rPr lang="ru-RU" sz="2000" cap="none" dirty="0" smtClean="0">
                <a:solidFill>
                  <a:srgbClr val="FFFFA3"/>
                </a:solidFill>
                <a:effectLst>
                  <a:glow rad="101600">
                    <a:schemeClr val="tx1">
                      <a:lumMod val="95000"/>
                      <a:lumOff val="5000"/>
                      <a:alpha val="60000"/>
                    </a:schemeClr>
                  </a:glow>
                </a:effectLst>
                <a:latin typeface="Georgia" pitchFamily="18" charset="0"/>
              </a:rPr>
              <a:t> интерфейсом</a:t>
            </a:r>
            <a:br>
              <a:rPr lang="ru-RU" sz="2000" cap="none" dirty="0" smtClean="0">
                <a:solidFill>
                  <a:srgbClr val="FFFFA3"/>
                </a:solidFill>
                <a:effectLst>
                  <a:glow rad="101600">
                    <a:schemeClr val="tx1">
                      <a:lumMod val="95000"/>
                      <a:lumOff val="5000"/>
                      <a:alpha val="60000"/>
                    </a:schemeClr>
                  </a:glow>
                </a:effectLst>
                <a:latin typeface="Georgia" pitchFamily="18" charset="0"/>
              </a:rPr>
            </a:br>
            <a:r>
              <a:rPr lang="ru-RU" sz="2000" cap="none" dirty="0" smtClean="0">
                <a:solidFill>
                  <a:srgbClr val="FFFFA3"/>
                </a:solidFill>
                <a:effectLst>
                  <a:glow rad="101600">
                    <a:schemeClr val="tx1">
                      <a:lumMod val="95000"/>
                      <a:lumOff val="5000"/>
                      <a:alpha val="60000"/>
                    </a:schemeClr>
                  </a:glow>
                </a:effectLst>
                <a:latin typeface="Georgia" pitchFamily="18" charset="0"/>
              </a:rPr>
              <a:t> поддерживал только сети второго поколения</a:t>
            </a:r>
            <a:br>
              <a:rPr lang="ru-RU" sz="2000" cap="none" dirty="0" smtClean="0">
                <a:solidFill>
                  <a:srgbClr val="FFFFA3"/>
                </a:solidFill>
                <a:effectLst>
                  <a:glow rad="101600">
                    <a:schemeClr val="tx1">
                      <a:lumMod val="95000"/>
                      <a:lumOff val="5000"/>
                      <a:alpha val="60000"/>
                    </a:schemeClr>
                  </a:glow>
                </a:effectLst>
                <a:latin typeface="Georgia" pitchFamily="18" charset="0"/>
              </a:rPr>
            </a:br>
            <a:r>
              <a:rPr lang="ru-RU" sz="2000" cap="none" dirty="0" smtClean="0">
                <a:solidFill>
                  <a:srgbClr val="FFFFA3"/>
                </a:solidFill>
                <a:effectLst>
                  <a:glow rad="101600">
                    <a:schemeClr val="tx1">
                      <a:lumMod val="95000"/>
                      <a:lumOff val="5000"/>
                      <a:alpha val="60000"/>
                    </a:schemeClr>
                  </a:glow>
                </a:effectLst>
                <a:latin typeface="Georgia" pitchFamily="18" charset="0"/>
              </a:rPr>
              <a:t>IPHONE не работал с MMS и не мог записывать видео</a:t>
            </a:r>
            <a:br>
              <a:rPr lang="ru-RU" sz="2000" cap="none" dirty="0" smtClean="0">
                <a:solidFill>
                  <a:srgbClr val="FFFFA3"/>
                </a:solidFill>
                <a:effectLst>
                  <a:glow rad="101600">
                    <a:schemeClr val="tx1">
                      <a:lumMod val="95000"/>
                      <a:lumOff val="5000"/>
                      <a:alpha val="60000"/>
                    </a:schemeClr>
                  </a:glow>
                </a:effectLst>
                <a:latin typeface="Georgia" pitchFamily="18" charset="0"/>
              </a:rPr>
            </a:br>
            <a:r>
              <a:rPr lang="ru-RU" sz="2000" cap="none" dirty="0" smtClean="0">
                <a:solidFill>
                  <a:srgbClr val="FFFFA3"/>
                </a:solidFill>
                <a:effectLst>
                  <a:glow rad="101600">
                    <a:schemeClr val="tx1">
                      <a:lumMod val="95000"/>
                      <a:lumOff val="5000"/>
                      <a:alpha val="60000"/>
                    </a:schemeClr>
                  </a:glow>
                </a:effectLst>
                <a:latin typeface="Georgia" pitchFamily="18" charset="0"/>
              </a:rPr>
              <a:t> </a:t>
            </a:r>
            <a:r>
              <a:rPr lang="ru-RU" sz="2700" cap="none" dirty="0" smtClean="0">
                <a:solidFill>
                  <a:srgbClr val="FFFFA3"/>
                </a:solidFill>
                <a:effectLst>
                  <a:glow rad="101600">
                    <a:schemeClr val="tx1">
                      <a:lumMod val="95000"/>
                      <a:lumOff val="5000"/>
                      <a:alpha val="60000"/>
                    </a:schemeClr>
                  </a:glow>
                </a:effectLst>
                <a:latin typeface="Georgia" pitchFamily="18" charset="0"/>
              </a:rPr>
              <a:t>В</a:t>
            </a:r>
            <a:r>
              <a:rPr lang="ru-RU" sz="2000" cap="none" dirty="0" smtClean="0">
                <a:solidFill>
                  <a:srgbClr val="FFFFA3"/>
                </a:solidFill>
                <a:effectLst>
                  <a:glow rad="101600">
                    <a:schemeClr val="tx1">
                      <a:lumMod val="95000"/>
                      <a:lumOff val="5000"/>
                      <a:alpha val="60000"/>
                    </a:schemeClr>
                  </a:glow>
                </a:effectLst>
                <a:latin typeface="Georgia" pitchFamily="18" charset="0"/>
              </a:rPr>
              <a:t> 2008 году в свет вышел IPHONE 3G, а в 2009 году – IPHONE 3GS</a:t>
            </a:r>
            <a:br>
              <a:rPr lang="ru-RU" sz="2000" cap="none" dirty="0" smtClean="0">
                <a:solidFill>
                  <a:srgbClr val="FFFFA3"/>
                </a:solidFill>
                <a:effectLst>
                  <a:glow rad="101600">
                    <a:schemeClr val="tx1">
                      <a:lumMod val="95000"/>
                      <a:lumOff val="5000"/>
                      <a:alpha val="60000"/>
                    </a:schemeClr>
                  </a:glow>
                </a:effectLst>
                <a:latin typeface="Georgia" pitchFamily="18" charset="0"/>
              </a:rPr>
            </a:br>
            <a:r>
              <a:rPr lang="ru-RU" sz="2700" cap="none" dirty="0" smtClean="0">
                <a:solidFill>
                  <a:srgbClr val="FFFFA3"/>
                </a:solidFill>
                <a:effectLst>
                  <a:glow rad="101600">
                    <a:schemeClr val="tx1">
                      <a:lumMod val="95000"/>
                      <a:lumOff val="5000"/>
                      <a:alpha val="60000"/>
                    </a:schemeClr>
                  </a:glow>
                </a:effectLst>
                <a:latin typeface="Georgia" pitchFamily="18" charset="0"/>
              </a:rPr>
              <a:t>К</a:t>
            </a:r>
            <a:r>
              <a:rPr lang="ru-RU" sz="2000" cap="none" dirty="0" smtClean="0">
                <a:solidFill>
                  <a:srgbClr val="FFFFA3"/>
                </a:solidFill>
                <a:effectLst>
                  <a:glow rad="101600">
                    <a:schemeClr val="tx1">
                      <a:lumMod val="95000"/>
                      <a:lumOff val="5000"/>
                      <a:alpha val="60000"/>
                    </a:schemeClr>
                  </a:glow>
                </a:effectLst>
                <a:latin typeface="Georgia" pitchFamily="18" charset="0"/>
              </a:rPr>
              <a:t>онцепция за три года не поменялась – в центре стоят программы </a:t>
            </a:r>
            <a:r>
              <a:rPr lang="ru-RU" sz="2000" cap="none" dirty="0" smtClean="0">
                <a:solidFill>
                  <a:srgbClr val="FFFFA3"/>
                </a:solidFill>
                <a:effectLst>
                  <a:glow rad="101600">
                    <a:schemeClr val="tx1">
                      <a:lumMod val="95000"/>
                      <a:lumOff val="5000"/>
                      <a:alpha val="60000"/>
                    </a:schemeClr>
                  </a:glow>
                </a:effectLst>
                <a:latin typeface="Georgia" pitchFamily="18" charset="0"/>
              </a:rPr>
              <a:t>   				         и   </a:t>
            </a:r>
            <a:r>
              <a:rPr lang="ru-RU" sz="2000" cap="none" dirty="0" smtClean="0">
                <a:solidFill>
                  <a:srgbClr val="FFFFA3"/>
                </a:solidFill>
                <a:effectLst>
                  <a:glow rad="101600">
                    <a:schemeClr val="tx1">
                      <a:lumMod val="95000"/>
                      <a:lumOff val="5000"/>
                      <a:alpha val="60000"/>
                    </a:schemeClr>
                  </a:glow>
                </a:effectLst>
                <a:latin typeface="Georgia" pitchFamily="18" charset="0"/>
              </a:rPr>
              <a:t>удобный интерфейс</a:t>
            </a:r>
            <a:r>
              <a:rPr lang="ru-RU" sz="2000" cap="none" dirty="0" smtClean="0">
                <a:solidFill>
                  <a:srgbClr val="FFFFA3"/>
                </a:solidFill>
                <a:effectLst>
                  <a:glow rad="101600">
                    <a:schemeClr val="tx1">
                      <a:lumMod val="95000"/>
                      <a:lumOff val="5000"/>
                      <a:alpha val="60000"/>
                    </a:schemeClr>
                  </a:glow>
                </a:effectLst>
              </a:rPr>
              <a:t/>
            </a:r>
            <a:br>
              <a:rPr lang="ru-RU" sz="2000" cap="none" dirty="0" smtClean="0">
                <a:solidFill>
                  <a:srgbClr val="FFFFA3"/>
                </a:solidFill>
                <a:effectLst>
                  <a:glow rad="101600">
                    <a:schemeClr val="tx1">
                      <a:lumMod val="95000"/>
                      <a:lumOff val="5000"/>
                      <a:alpha val="60000"/>
                    </a:schemeClr>
                  </a:glow>
                </a:effectLst>
              </a:rPr>
            </a:br>
            <a:r>
              <a:rPr lang="ru-RU" sz="2000" dirty="0" smtClean="0"/>
              <a:t/>
            </a:r>
            <a:br>
              <a:rPr lang="ru-RU" sz="2000" dirty="0" smtClean="0"/>
            </a:br>
            <a:endParaRPr lang="ru-RU" sz="2000" dirty="0"/>
          </a:p>
        </p:txBody>
      </p:sp>
      <p:sp>
        <p:nvSpPr>
          <p:cNvPr id="3" name="Текст 2"/>
          <p:cNvSpPr>
            <a:spLocks noGrp="1"/>
          </p:cNvSpPr>
          <p:nvPr>
            <p:ph type="body" idx="1"/>
          </p:nvPr>
        </p:nvSpPr>
        <p:spPr>
          <a:xfrm>
            <a:off x="722313" y="214290"/>
            <a:ext cx="7772400" cy="50006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Мобильная    связь</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857232"/>
            <a:ext cx="8715436" cy="5786478"/>
          </a:xfrm>
        </p:spPr>
        <p:txBody>
          <a:bodyPr>
            <a:normAutofit/>
          </a:bodyPr>
          <a:lstStyle/>
          <a:p>
            <a:pPr algn="ctr"/>
            <a:r>
              <a:rPr lang="ru-RU" sz="1200" dirty="0" smtClean="0"/>
              <a:t/>
            </a:r>
            <a:br>
              <a:rPr lang="ru-RU" sz="1200" dirty="0" smtClean="0"/>
            </a:br>
            <a:r>
              <a:rPr lang="ru-RU" sz="1200" dirty="0" smtClean="0">
                <a:effectLst>
                  <a:glow rad="228600">
                    <a:schemeClr val="accent3">
                      <a:satMod val="175000"/>
                      <a:alpha val="40000"/>
                    </a:schemeClr>
                  </a:glow>
                </a:effectLst>
              </a:rPr>
              <a:t/>
            </a:r>
            <a:br>
              <a:rPr lang="ru-RU" sz="1200" dirty="0" smtClean="0">
                <a:effectLst>
                  <a:glow rad="228600">
                    <a:schemeClr val="accent3">
                      <a:satMod val="175000"/>
                      <a:alpha val="40000"/>
                    </a:schemeClr>
                  </a:glow>
                </a:effectLst>
              </a:rPr>
            </a:br>
            <a:r>
              <a:rPr lang="ru-RU" sz="1600" dirty="0" smtClean="0">
                <a:effectLst>
                  <a:glow rad="228600">
                    <a:schemeClr val="accent3">
                      <a:satMod val="175000"/>
                      <a:alpha val="40000"/>
                    </a:schemeClr>
                  </a:glow>
                </a:effectLst>
                <a:latin typeface="Arial Black" pitchFamily="34" charset="0"/>
              </a:rPr>
              <a:t>С</a:t>
            </a:r>
            <a:r>
              <a:rPr lang="ru-RU" sz="1200" dirty="0" smtClean="0">
                <a:effectLst>
                  <a:glow rad="228600">
                    <a:schemeClr val="accent3">
                      <a:satMod val="175000"/>
                      <a:alpha val="40000"/>
                    </a:schemeClr>
                  </a:glow>
                </a:effectLst>
                <a:latin typeface="Arial Black" pitchFamily="34" charset="0"/>
              </a:rPr>
              <a:t>егодня практически каждый обладатель мобильного телефона знает, </a:t>
            </a:r>
            <a:br>
              <a:rPr lang="ru-RU" sz="1200" dirty="0" smtClean="0">
                <a:effectLst>
                  <a:glow rad="228600">
                    <a:schemeClr val="accent3">
                      <a:satMod val="175000"/>
                      <a:alpha val="40000"/>
                    </a:schemeClr>
                  </a:glow>
                </a:effectLst>
                <a:latin typeface="Arial Black" pitchFamily="34" charset="0"/>
              </a:rPr>
            </a:br>
            <a:r>
              <a:rPr lang="ru-RU" sz="1200" dirty="0" smtClean="0">
                <a:effectLst>
                  <a:glow rad="228600">
                    <a:schemeClr val="accent3">
                      <a:satMod val="175000"/>
                      <a:alpha val="40000"/>
                    </a:schemeClr>
                  </a:glow>
                </a:effectLst>
                <a:latin typeface="Arial Black" pitchFamily="34" charset="0"/>
              </a:rPr>
              <a:t>что во время установления радиосвязи между базовой станцией оператора и мобильным телефоном, последний излучает электромагнитные импульсы высокой частоты</a:t>
            </a:r>
            <a:br>
              <a:rPr lang="ru-RU" sz="1200" dirty="0" smtClean="0">
                <a:effectLst>
                  <a:glow rad="228600">
                    <a:schemeClr val="accent3">
                      <a:satMod val="175000"/>
                      <a:alpha val="40000"/>
                    </a:schemeClr>
                  </a:glow>
                </a:effectLst>
                <a:latin typeface="Arial Black" pitchFamily="34" charset="0"/>
              </a:rPr>
            </a:br>
            <a:r>
              <a:rPr lang="ru-RU" sz="1200" dirty="0" smtClean="0">
                <a:ln>
                  <a:solidFill>
                    <a:srgbClr val="00FF00"/>
                  </a:solidFill>
                </a:ln>
                <a:latin typeface="Arial Black" pitchFamily="34" charset="0"/>
              </a:rPr>
              <a:t/>
            </a:r>
            <a:br>
              <a:rPr lang="ru-RU" sz="1200" dirty="0" smtClean="0">
                <a:ln>
                  <a:solidFill>
                    <a:srgbClr val="00FF00"/>
                  </a:solidFill>
                </a:ln>
                <a:latin typeface="Arial Black" pitchFamily="34" charset="0"/>
              </a:rPr>
            </a:br>
            <a:r>
              <a:rPr lang="ru-RU" sz="1600" b="0" dirty="0" smtClean="0">
                <a:effectLst>
                  <a:glow rad="228600">
                    <a:schemeClr val="accent2">
                      <a:satMod val="175000"/>
                      <a:alpha val="40000"/>
                    </a:schemeClr>
                  </a:glow>
                </a:effectLst>
                <a:latin typeface="Arial Black" pitchFamily="34" charset="0"/>
              </a:rPr>
              <a:t>О</a:t>
            </a:r>
            <a:r>
              <a:rPr lang="ru-RU" sz="1200" b="0" dirty="0" smtClean="0">
                <a:effectLst>
                  <a:glow rad="228600">
                    <a:schemeClr val="accent2">
                      <a:satMod val="175000"/>
                      <a:alpha val="40000"/>
                    </a:schemeClr>
                  </a:glow>
                </a:effectLst>
                <a:latin typeface="Arial Black" pitchFamily="34" charset="0"/>
              </a:rPr>
              <a:t>тветить однозначно – вредно это или нет, до сих пор нельзя </a:t>
            </a:r>
            <a:br>
              <a:rPr lang="ru-RU" sz="1200" b="0" dirty="0" smtClean="0">
                <a:effectLst>
                  <a:glow rad="228600">
                    <a:schemeClr val="accent2">
                      <a:satMod val="175000"/>
                      <a:alpha val="40000"/>
                    </a:schemeClr>
                  </a:glow>
                </a:effectLst>
                <a:latin typeface="Arial Black" pitchFamily="34" charset="0"/>
              </a:rPr>
            </a:br>
            <a:r>
              <a:rPr lang="ru-RU" sz="1200" dirty="0" smtClean="0">
                <a:ln>
                  <a:solidFill>
                    <a:srgbClr val="00FF00"/>
                  </a:solidFill>
                </a:ln>
                <a:solidFill>
                  <a:srgbClr val="740000"/>
                </a:solidFill>
                <a:latin typeface="Arial Black" pitchFamily="34" charset="0"/>
              </a:rPr>
              <a:t/>
            </a:r>
            <a:br>
              <a:rPr lang="ru-RU" sz="1200" dirty="0" smtClean="0">
                <a:ln>
                  <a:solidFill>
                    <a:srgbClr val="00FF00"/>
                  </a:solidFill>
                </a:ln>
                <a:solidFill>
                  <a:srgbClr val="740000"/>
                </a:solidFill>
                <a:latin typeface="Arial Black" pitchFamily="34" charset="0"/>
              </a:rPr>
            </a:br>
            <a:r>
              <a:rPr lang="ru-RU" sz="1600" dirty="0" smtClean="0">
                <a:solidFill>
                  <a:srgbClr val="740000"/>
                </a:solidFill>
                <a:effectLst>
                  <a:glow rad="228600">
                    <a:schemeClr val="accent1">
                      <a:satMod val="175000"/>
                      <a:alpha val="40000"/>
                    </a:schemeClr>
                  </a:glow>
                </a:effectLst>
                <a:latin typeface="Arial Black" pitchFamily="34" charset="0"/>
              </a:rPr>
              <a:t>В</a:t>
            </a:r>
            <a:r>
              <a:rPr lang="ru-RU" sz="1200" dirty="0" smtClean="0">
                <a:solidFill>
                  <a:srgbClr val="740000"/>
                </a:solidFill>
                <a:effectLst>
                  <a:glow rad="228600">
                    <a:schemeClr val="accent1">
                      <a:satMod val="175000"/>
                      <a:alpha val="40000"/>
                    </a:schemeClr>
                  </a:glow>
                </a:effectLst>
                <a:latin typeface="Arial Black" pitchFamily="34" charset="0"/>
              </a:rPr>
              <a:t> исследованиях</a:t>
            </a:r>
            <a:r>
              <a:rPr lang="ru-RU" sz="1200" dirty="0" smtClean="0">
                <a:solidFill>
                  <a:srgbClr val="0000FF"/>
                </a:solidFill>
                <a:effectLst>
                  <a:glow rad="228600">
                    <a:schemeClr val="accent1">
                      <a:satMod val="175000"/>
                      <a:alpha val="40000"/>
                    </a:schemeClr>
                  </a:glow>
                </a:effectLst>
                <a:latin typeface="Arial Black" pitchFamily="34" charset="0"/>
              </a:rPr>
              <a:t>, </a:t>
            </a:r>
            <a:r>
              <a:rPr lang="ru-RU" sz="1200" dirty="0" smtClean="0">
                <a:effectLst>
                  <a:glow rad="228600">
                    <a:schemeClr val="accent1">
                      <a:satMod val="175000"/>
                      <a:alpha val="40000"/>
                    </a:schemeClr>
                  </a:glow>
                </a:effectLst>
                <a:latin typeface="Arial Black" pitchFamily="34" charset="0"/>
              </a:rPr>
              <a:t>посвященных изучению воздействия электромагнитного излучения на организм человека</a:t>
            </a:r>
            <a:r>
              <a:rPr lang="ru-RU" sz="1200" dirty="0" smtClean="0">
                <a:solidFill>
                  <a:srgbClr val="740000"/>
                </a:solidFill>
                <a:effectLst>
                  <a:glow rad="228600">
                    <a:schemeClr val="accent1">
                      <a:satMod val="175000"/>
                      <a:alpha val="40000"/>
                    </a:schemeClr>
                  </a:glow>
                </a:effectLst>
                <a:latin typeface="Arial Black" pitchFamily="34" charset="0"/>
              </a:rPr>
              <a:t>, участвовало более 15 тысяч врачей разных специальностей 12-</a:t>
            </a:r>
            <a:r>
              <a:rPr lang="ru-RU" sz="1200" cap="none" dirty="0" smtClean="0">
                <a:solidFill>
                  <a:srgbClr val="740000"/>
                </a:solidFill>
                <a:effectLst>
                  <a:glow rad="228600">
                    <a:schemeClr val="accent1">
                      <a:satMod val="175000"/>
                      <a:alpha val="40000"/>
                    </a:schemeClr>
                  </a:glow>
                </a:effectLst>
                <a:latin typeface="Arial Black" pitchFamily="34" charset="0"/>
              </a:rPr>
              <a:t>ти</a:t>
            </a:r>
            <a:r>
              <a:rPr lang="ru-RU" sz="1200" dirty="0" smtClean="0">
                <a:solidFill>
                  <a:srgbClr val="740000"/>
                </a:solidFill>
                <a:effectLst>
                  <a:glow rad="228600">
                    <a:schemeClr val="accent1">
                      <a:satMod val="175000"/>
                      <a:alpha val="40000"/>
                    </a:schemeClr>
                  </a:glow>
                </a:effectLst>
                <a:latin typeface="Arial Black" pitchFamily="34" charset="0"/>
              </a:rPr>
              <a:t> стран мира</a:t>
            </a:r>
            <a:br>
              <a:rPr lang="ru-RU" sz="1200" dirty="0" smtClean="0">
                <a:solidFill>
                  <a:srgbClr val="740000"/>
                </a:solidFill>
                <a:effectLst>
                  <a:glow rad="228600">
                    <a:schemeClr val="accent1">
                      <a:satMod val="175000"/>
                      <a:alpha val="40000"/>
                    </a:schemeClr>
                  </a:glow>
                </a:effectLst>
                <a:latin typeface="Arial Black" pitchFamily="34" charset="0"/>
              </a:rPr>
            </a:br>
            <a:r>
              <a:rPr lang="ru-RU" sz="1200" dirty="0" smtClean="0">
                <a:ln>
                  <a:solidFill>
                    <a:srgbClr val="00FF00"/>
                  </a:solidFill>
                </a:ln>
                <a:latin typeface="Arial Black" pitchFamily="34" charset="0"/>
              </a:rPr>
              <a:t> </a:t>
            </a:r>
            <a:r>
              <a:rPr lang="ru-RU" sz="1600" dirty="0" smtClean="0">
                <a:effectLst>
                  <a:glow rad="228600">
                    <a:schemeClr val="accent3">
                      <a:satMod val="175000"/>
                      <a:alpha val="40000"/>
                    </a:schemeClr>
                  </a:glow>
                </a:effectLst>
                <a:latin typeface="Arial Black" pitchFamily="34" charset="0"/>
              </a:rPr>
              <a:t>В</a:t>
            </a:r>
            <a:r>
              <a:rPr lang="ru-RU" sz="1200" dirty="0" smtClean="0">
                <a:effectLst>
                  <a:glow rad="228600">
                    <a:schemeClr val="accent3">
                      <a:satMod val="175000"/>
                      <a:alpha val="40000"/>
                    </a:schemeClr>
                  </a:glow>
                </a:effectLst>
                <a:latin typeface="Arial Black" pitchFamily="34" charset="0"/>
              </a:rPr>
              <a:t>рачи не нашли очевидных и прямых проявлений вреда от мобильного телефона. Но и не решились твердо заявить о полном отсутствии вредных воздействий.</a:t>
            </a:r>
            <a:br>
              <a:rPr lang="ru-RU" sz="1200" dirty="0" smtClean="0">
                <a:effectLst>
                  <a:glow rad="228600">
                    <a:schemeClr val="accent3">
                      <a:satMod val="175000"/>
                      <a:alpha val="40000"/>
                    </a:schemeClr>
                  </a:glow>
                </a:effectLst>
                <a:latin typeface="Arial Black" pitchFamily="34" charset="0"/>
              </a:rPr>
            </a:br>
            <a:r>
              <a:rPr lang="ru-RU" sz="1200" dirty="0" smtClean="0">
                <a:effectLst>
                  <a:glow rad="228600">
                    <a:schemeClr val="accent3">
                      <a:satMod val="175000"/>
                      <a:alpha val="40000"/>
                    </a:schemeClr>
                  </a:glow>
                </a:effectLst>
                <a:latin typeface="Arial Black" pitchFamily="34" charset="0"/>
              </a:rPr>
              <a:t> Ведь непредсказуемые последствия могут проявиться значительно позже,</a:t>
            </a:r>
            <a:br>
              <a:rPr lang="ru-RU" sz="1200" dirty="0" smtClean="0">
                <a:effectLst>
                  <a:glow rad="228600">
                    <a:schemeClr val="accent3">
                      <a:satMod val="175000"/>
                      <a:alpha val="40000"/>
                    </a:schemeClr>
                  </a:glow>
                </a:effectLst>
                <a:latin typeface="Arial Black" pitchFamily="34" charset="0"/>
              </a:rPr>
            </a:br>
            <a:r>
              <a:rPr lang="ru-RU" sz="1200" dirty="0" smtClean="0">
                <a:effectLst>
                  <a:glow rad="228600">
                    <a:schemeClr val="accent3">
                      <a:satMod val="175000"/>
                      <a:alpha val="40000"/>
                    </a:schemeClr>
                  </a:glow>
                </a:effectLst>
                <a:latin typeface="Arial Black" pitchFamily="34" charset="0"/>
              </a:rPr>
              <a:t> и даже отразиться на будущих детях.</a:t>
            </a:r>
            <a:br>
              <a:rPr lang="ru-RU" sz="1200" dirty="0" smtClean="0">
                <a:effectLst>
                  <a:glow rad="228600">
                    <a:schemeClr val="accent3">
                      <a:satMod val="175000"/>
                      <a:alpha val="40000"/>
                    </a:schemeClr>
                  </a:glow>
                </a:effectLst>
                <a:latin typeface="Arial Black" pitchFamily="34" charset="0"/>
              </a:rPr>
            </a:br>
            <a:r>
              <a:rPr lang="ru-RU" sz="1200" dirty="0" smtClean="0">
                <a:ln>
                  <a:solidFill>
                    <a:srgbClr val="00FF00"/>
                  </a:solidFill>
                </a:ln>
                <a:latin typeface="Arial Black" pitchFamily="34" charset="0"/>
              </a:rPr>
              <a:t/>
            </a:r>
            <a:br>
              <a:rPr lang="ru-RU" sz="1200" dirty="0" smtClean="0">
                <a:ln>
                  <a:solidFill>
                    <a:srgbClr val="00FF00"/>
                  </a:solidFill>
                </a:ln>
                <a:latin typeface="Arial Black" pitchFamily="34" charset="0"/>
              </a:rPr>
            </a:br>
            <a:r>
              <a:rPr lang="ru-RU" sz="1200" dirty="0" smtClean="0">
                <a:ln>
                  <a:solidFill>
                    <a:srgbClr val="00FFFF"/>
                  </a:solidFill>
                </a:ln>
                <a:latin typeface="Arial Black" pitchFamily="34" charset="0"/>
              </a:rPr>
              <a:t> </a:t>
            </a:r>
            <a:r>
              <a:rPr lang="ru-RU" sz="1600" dirty="0" smtClean="0">
                <a:effectLst>
                  <a:glow rad="228600">
                    <a:schemeClr val="accent5">
                      <a:satMod val="175000"/>
                      <a:alpha val="40000"/>
                    </a:schemeClr>
                  </a:glow>
                </a:effectLst>
                <a:latin typeface="Arial Black" pitchFamily="34" charset="0"/>
              </a:rPr>
              <a:t>О</a:t>
            </a:r>
            <a:r>
              <a:rPr lang="ru-RU" sz="1200" dirty="0" smtClean="0">
                <a:effectLst>
                  <a:glow rad="228600">
                    <a:schemeClr val="accent5">
                      <a:satMod val="175000"/>
                      <a:alpha val="40000"/>
                    </a:schemeClr>
                  </a:glow>
                </a:effectLst>
                <a:latin typeface="Arial Black" pitchFamily="34" charset="0"/>
              </a:rPr>
              <a:t>тличить правду от научного вымысла непросто, ведь на любых исследованиях в данной области завязаны интересы мобильных операторов,</a:t>
            </a:r>
            <a:br>
              <a:rPr lang="ru-RU" sz="1200" dirty="0" smtClean="0">
                <a:effectLst>
                  <a:glow rad="228600">
                    <a:schemeClr val="accent5">
                      <a:satMod val="175000"/>
                      <a:alpha val="40000"/>
                    </a:schemeClr>
                  </a:glow>
                </a:effectLst>
                <a:latin typeface="Arial Black" pitchFamily="34" charset="0"/>
              </a:rPr>
            </a:br>
            <a:r>
              <a:rPr lang="ru-RU" sz="1200" dirty="0" smtClean="0">
                <a:effectLst>
                  <a:glow rad="228600">
                    <a:schemeClr val="accent5">
                      <a:satMod val="175000"/>
                      <a:alpha val="40000"/>
                    </a:schemeClr>
                  </a:glow>
                </a:effectLst>
                <a:latin typeface="Arial Black" pitchFamily="34" charset="0"/>
              </a:rPr>
              <a:t> производителей и чиновников</a:t>
            </a:r>
            <a:br>
              <a:rPr lang="ru-RU" sz="1200" dirty="0" smtClean="0">
                <a:effectLst>
                  <a:glow rad="228600">
                    <a:schemeClr val="accent5">
                      <a:satMod val="175000"/>
                      <a:alpha val="40000"/>
                    </a:schemeClr>
                  </a:glow>
                </a:effectLst>
                <a:latin typeface="Arial Black" pitchFamily="34" charset="0"/>
              </a:rPr>
            </a:br>
            <a:r>
              <a:rPr lang="ru-RU" sz="1200" dirty="0" smtClean="0">
                <a:ln>
                  <a:solidFill>
                    <a:srgbClr val="00FF00"/>
                  </a:solidFill>
                </a:ln>
                <a:latin typeface="Arial Black" pitchFamily="34" charset="0"/>
              </a:rPr>
              <a:t/>
            </a:r>
            <a:br>
              <a:rPr lang="ru-RU" sz="1200" dirty="0" smtClean="0">
                <a:ln>
                  <a:solidFill>
                    <a:srgbClr val="00FF00"/>
                  </a:solidFill>
                </a:ln>
                <a:latin typeface="Arial Black" pitchFamily="34" charset="0"/>
              </a:rPr>
            </a:br>
            <a:r>
              <a:rPr lang="ru-RU" sz="1200" dirty="0" smtClean="0">
                <a:ln>
                  <a:solidFill>
                    <a:srgbClr val="00FF00"/>
                  </a:solidFill>
                </a:ln>
                <a:latin typeface="Arial Black" pitchFamily="34" charset="0"/>
              </a:rPr>
              <a:t/>
            </a:r>
            <a:br>
              <a:rPr lang="ru-RU" sz="1200" dirty="0" smtClean="0">
                <a:ln>
                  <a:solidFill>
                    <a:srgbClr val="00FF00"/>
                  </a:solidFill>
                </a:ln>
                <a:latin typeface="Arial Black" pitchFamily="34" charset="0"/>
              </a:rPr>
            </a:br>
            <a:r>
              <a:rPr lang="ru-RU" sz="1600" dirty="0" smtClean="0">
                <a:effectLst>
                  <a:glow rad="228600">
                    <a:schemeClr val="accent6">
                      <a:satMod val="175000"/>
                      <a:alpha val="40000"/>
                    </a:schemeClr>
                  </a:glow>
                </a:effectLst>
                <a:latin typeface="Arial Black" pitchFamily="34" charset="0"/>
              </a:rPr>
              <a:t>А</a:t>
            </a:r>
            <a:r>
              <a:rPr lang="ru-RU" sz="1200" dirty="0" smtClean="0">
                <a:effectLst>
                  <a:glow rad="228600">
                    <a:schemeClr val="accent6">
                      <a:satMod val="175000"/>
                      <a:alpha val="40000"/>
                    </a:schemeClr>
                  </a:glow>
                </a:effectLst>
                <a:latin typeface="Arial Black" pitchFamily="34" charset="0"/>
              </a:rPr>
              <a:t> пока что в ожидании объективных исследований, пользователям остается лишь по возможности минимизировать воздействие электромагнитного излучения на собственный организм.</a:t>
            </a:r>
            <a:br>
              <a:rPr lang="ru-RU" sz="1200" dirty="0" smtClean="0">
                <a:effectLst>
                  <a:glow rad="228600">
                    <a:schemeClr val="accent6">
                      <a:satMod val="175000"/>
                      <a:alpha val="40000"/>
                    </a:schemeClr>
                  </a:glow>
                </a:effectLst>
                <a:latin typeface="Arial Black" pitchFamily="34" charset="0"/>
              </a:rPr>
            </a:br>
            <a:r>
              <a:rPr lang="ru-RU" sz="1200" dirty="0" smtClean="0">
                <a:ln>
                  <a:solidFill>
                    <a:srgbClr val="00FF00"/>
                  </a:solidFill>
                </a:ln>
                <a:latin typeface="Arial Black" pitchFamily="34" charset="0"/>
              </a:rPr>
              <a:t/>
            </a:r>
            <a:br>
              <a:rPr lang="ru-RU" sz="1200" dirty="0" smtClean="0">
                <a:ln>
                  <a:solidFill>
                    <a:srgbClr val="00FF00"/>
                  </a:solidFill>
                </a:ln>
                <a:latin typeface="Arial Black" pitchFamily="34" charset="0"/>
              </a:rPr>
            </a:br>
            <a:r>
              <a:rPr lang="ru-RU" sz="1200" dirty="0" smtClean="0">
                <a:ln>
                  <a:solidFill>
                    <a:srgbClr val="00FF00"/>
                  </a:solidFill>
                </a:ln>
                <a:latin typeface="Arial Black" pitchFamily="34" charset="0"/>
              </a:rPr>
              <a:t/>
            </a:r>
            <a:br>
              <a:rPr lang="ru-RU" sz="1200" dirty="0" smtClean="0">
                <a:ln>
                  <a:solidFill>
                    <a:srgbClr val="00FF00"/>
                  </a:solidFill>
                </a:ln>
                <a:latin typeface="Arial Black" pitchFamily="34" charset="0"/>
              </a:rPr>
            </a:br>
            <a:endParaRPr lang="ru-RU" sz="1200" dirty="0">
              <a:ln>
                <a:solidFill>
                  <a:srgbClr val="00FF00"/>
                </a:solidFill>
              </a:ln>
              <a:latin typeface="Arial Black" pitchFamily="34" charset="0"/>
            </a:endParaRPr>
          </a:p>
        </p:txBody>
      </p:sp>
      <p:sp>
        <p:nvSpPr>
          <p:cNvPr id="3" name="Текст 2"/>
          <p:cNvSpPr>
            <a:spLocks noGrp="1"/>
          </p:cNvSpPr>
          <p:nvPr>
            <p:ph type="body" idx="1"/>
          </p:nvPr>
        </p:nvSpPr>
        <p:spPr>
          <a:xfrm>
            <a:off x="755576" y="404664"/>
            <a:ext cx="7772400" cy="428628"/>
          </a:xfrm>
        </p:spPr>
        <p:txBody>
          <a:bodyPr>
            <a:normAutofit fontScale="85000" lnSpcReduction="20000"/>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СОТОВАЯ      СВЯЗЬ</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412776"/>
            <a:ext cx="8892481" cy="2592288"/>
          </a:xfrm>
        </p:spPr>
        <p:txBody>
          <a:bodyPr>
            <a:normAutofit fontScale="90000"/>
          </a:bodyPr>
          <a:lstStyle/>
          <a:p>
            <a:pPr algn="ctr"/>
            <a:r>
              <a:rPr lang="ru-RU" sz="1800" dirty="0" smtClean="0">
                <a:solidFill>
                  <a:srgbClr val="0066CC"/>
                </a:solidFill>
                <a:latin typeface="Georgia" pitchFamily="18" charset="0"/>
              </a:rPr>
              <a:t>            </a:t>
            </a:r>
            <a:br>
              <a:rPr lang="ru-RU" sz="1800" dirty="0" smtClean="0">
                <a:solidFill>
                  <a:srgbClr val="0066CC"/>
                </a:solidFill>
                <a:latin typeface="Georgia" pitchFamily="18" charset="0"/>
              </a:rPr>
            </a:br>
            <a:r>
              <a:rPr lang="ru-RU" sz="1800" dirty="0" smtClean="0">
                <a:solidFill>
                  <a:srgbClr val="0066CC"/>
                </a:solidFill>
                <a:latin typeface="Georgia" pitchFamily="18" charset="0"/>
              </a:rPr>
              <a:t>  </a:t>
            </a:r>
            <a:r>
              <a:rPr lang="ru-RU" sz="2000" dirty="0" smtClean="0">
                <a:solidFill>
                  <a:srgbClr val="0033CC"/>
                </a:solidFill>
                <a:latin typeface="Georgia" pitchFamily="18" charset="0"/>
              </a:rPr>
              <a:t>Новация</a:t>
            </a:r>
            <a:r>
              <a:rPr lang="ru-RU" sz="2000" dirty="0" smtClean="0">
                <a:solidFill>
                  <a:srgbClr val="0066CC"/>
                </a:solidFill>
                <a:latin typeface="Georgia" pitchFamily="18" charset="0"/>
              </a:rPr>
              <a:t> (</a:t>
            </a:r>
            <a:r>
              <a:rPr lang="en-US" sz="2000" cap="none" dirty="0" err="1" smtClean="0">
                <a:solidFill>
                  <a:srgbClr val="0066CC"/>
                </a:solidFill>
                <a:latin typeface="Georgia" pitchFamily="18" charset="0"/>
              </a:rPr>
              <a:t>novation</a:t>
            </a:r>
            <a:r>
              <a:rPr lang="en-US" sz="2000" cap="none" dirty="0" smtClean="0">
                <a:solidFill>
                  <a:srgbClr val="0066CC"/>
                </a:solidFill>
                <a:latin typeface="Georgia" pitchFamily="18" charset="0"/>
              </a:rPr>
              <a:t>)</a:t>
            </a:r>
            <a:r>
              <a:rPr lang="ru-RU" sz="2000" cap="none" dirty="0" smtClean="0">
                <a:solidFill>
                  <a:srgbClr val="0066CC"/>
                </a:solidFill>
                <a:latin typeface="Georgia" pitchFamily="18" charset="0"/>
              </a:rPr>
              <a:t> – новшество,  или  нововведение, </a:t>
            </a:r>
            <a:br>
              <a:rPr lang="ru-RU" sz="2000" cap="none" dirty="0" smtClean="0">
                <a:solidFill>
                  <a:srgbClr val="0066CC"/>
                </a:solidFill>
                <a:latin typeface="Georgia" pitchFamily="18" charset="0"/>
              </a:rPr>
            </a:br>
            <a:r>
              <a:rPr lang="ru-RU" sz="2000" cap="none" dirty="0" smtClean="0">
                <a:solidFill>
                  <a:srgbClr val="0066CC"/>
                </a:solidFill>
                <a:latin typeface="Georgia" pitchFamily="18" charset="0"/>
              </a:rPr>
              <a:t>          которое  возможно  в  самых  разных  областях  - </a:t>
            </a:r>
            <a:br>
              <a:rPr lang="ru-RU" sz="2000" cap="none" dirty="0" smtClean="0">
                <a:solidFill>
                  <a:srgbClr val="0066CC"/>
                </a:solidFill>
                <a:latin typeface="Georgia" pitchFamily="18" charset="0"/>
              </a:rPr>
            </a:br>
            <a:r>
              <a:rPr lang="ru-RU" sz="2000" cap="none" dirty="0" smtClean="0">
                <a:solidFill>
                  <a:srgbClr val="0066CC"/>
                </a:solidFill>
                <a:latin typeface="Georgia" pitchFamily="18" charset="0"/>
              </a:rPr>
              <a:t>от   техники  до   методов   управления</a:t>
            </a:r>
            <a:r>
              <a:rPr lang="ru-RU" sz="2000" cap="none" dirty="0" smtClean="0">
                <a:solidFill>
                  <a:srgbClr val="0000FF"/>
                </a:solidFill>
                <a:latin typeface="Georgia" pitchFamily="18" charset="0"/>
              </a:rPr>
              <a:t/>
            </a:r>
            <a:br>
              <a:rPr lang="ru-RU" sz="2000" cap="none" dirty="0" smtClean="0">
                <a:solidFill>
                  <a:srgbClr val="0000FF"/>
                </a:solidFill>
                <a:latin typeface="Georgia" pitchFamily="18" charset="0"/>
              </a:rPr>
            </a:br>
            <a:r>
              <a:rPr lang="ru-RU" sz="2000" cap="none" dirty="0" smtClean="0">
                <a:solidFill>
                  <a:srgbClr val="0000FF"/>
                </a:solidFill>
                <a:latin typeface="Georgia" pitchFamily="18" charset="0"/>
              </a:rPr>
              <a:t/>
            </a:r>
            <a:br>
              <a:rPr lang="ru-RU" sz="2000" cap="none" dirty="0" smtClean="0">
                <a:solidFill>
                  <a:srgbClr val="0000FF"/>
                </a:solidFill>
                <a:latin typeface="Georgia" pitchFamily="18" charset="0"/>
              </a:rPr>
            </a:br>
            <a:r>
              <a:rPr lang="ru-RU" sz="2000" cap="none" dirty="0" smtClean="0">
                <a:solidFill>
                  <a:srgbClr val="0000FF"/>
                </a:solidFill>
                <a:latin typeface="Georgia" pitchFamily="18" charset="0"/>
              </a:rPr>
              <a:t/>
            </a:r>
            <a:br>
              <a:rPr lang="ru-RU" sz="2000" cap="none" dirty="0" smtClean="0">
                <a:solidFill>
                  <a:srgbClr val="0000FF"/>
                </a:solidFill>
                <a:latin typeface="Georgia" pitchFamily="18" charset="0"/>
              </a:rPr>
            </a:br>
            <a:r>
              <a:rPr lang="ru-RU" sz="2000" cap="none" dirty="0" smtClean="0">
                <a:solidFill>
                  <a:srgbClr val="000099"/>
                </a:solidFill>
                <a:latin typeface="Georgia" pitchFamily="18" charset="0"/>
              </a:rPr>
              <a:t>ИННОВАЦИЯ – это новация, которая сопровождается инвестициями, то есть вложением денежного капитала</a:t>
            </a:r>
            <a:br>
              <a:rPr lang="ru-RU" sz="2000" cap="none" dirty="0" smtClean="0">
                <a:solidFill>
                  <a:srgbClr val="000099"/>
                </a:solidFill>
                <a:latin typeface="Georgia" pitchFamily="18" charset="0"/>
              </a:rPr>
            </a:br>
            <a:r>
              <a:rPr lang="ru-RU" sz="2000" cap="none" dirty="0" smtClean="0">
                <a:solidFill>
                  <a:srgbClr val="000099"/>
                </a:solidFill>
                <a:latin typeface="Georgia" pitchFamily="18" charset="0"/>
              </a:rPr>
              <a:t/>
            </a:r>
            <a:br>
              <a:rPr lang="ru-RU" sz="2000" cap="none" dirty="0" smtClean="0">
                <a:solidFill>
                  <a:srgbClr val="000099"/>
                </a:solidFill>
                <a:latin typeface="Georgia" pitchFamily="18" charset="0"/>
              </a:rPr>
            </a:br>
            <a:r>
              <a:rPr lang="ru-RU" sz="1800" cap="none" dirty="0" smtClean="0">
                <a:solidFill>
                  <a:srgbClr val="000099"/>
                </a:solidFill>
                <a:latin typeface="Georgia" pitchFamily="18" charset="0"/>
              </a:rPr>
              <a:t/>
            </a:r>
            <a:br>
              <a:rPr lang="ru-RU" sz="1800" cap="none" dirty="0" smtClean="0">
                <a:solidFill>
                  <a:srgbClr val="000099"/>
                </a:solidFill>
                <a:latin typeface="Georgia" pitchFamily="18" charset="0"/>
              </a:rPr>
            </a:br>
            <a:r>
              <a:rPr lang="ru-RU" sz="1800" cap="none" dirty="0" smtClean="0">
                <a:solidFill>
                  <a:srgbClr val="000099"/>
                </a:solidFill>
                <a:latin typeface="Georgia" pitchFamily="18" charset="0"/>
              </a:rPr>
              <a:t/>
            </a:r>
            <a:br>
              <a:rPr lang="ru-RU" sz="1800" cap="none" dirty="0" smtClean="0">
                <a:solidFill>
                  <a:srgbClr val="000099"/>
                </a:solidFill>
                <a:latin typeface="Georgia" pitchFamily="18" charset="0"/>
              </a:rPr>
            </a:br>
            <a:r>
              <a:rPr lang="ru-RU" sz="1800" cap="none" dirty="0" smtClean="0">
                <a:solidFill>
                  <a:srgbClr val="000099"/>
                </a:solidFill>
                <a:latin typeface="Georgia" pitchFamily="18" charset="0"/>
              </a:rPr>
              <a:t/>
            </a:r>
            <a:br>
              <a:rPr lang="ru-RU" sz="1800" cap="none" dirty="0" smtClean="0">
                <a:solidFill>
                  <a:srgbClr val="000099"/>
                </a:solidFill>
                <a:latin typeface="Georgia" pitchFamily="18" charset="0"/>
              </a:rPr>
            </a:br>
            <a:r>
              <a:rPr lang="ru-RU" sz="1800" cap="none" dirty="0" smtClean="0">
                <a:solidFill>
                  <a:srgbClr val="000099"/>
                </a:solidFill>
                <a:latin typeface="Georgia" pitchFamily="18" charset="0"/>
              </a:rPr>
              <a:t/>
            </a:r>
            <a:br>
              <a:rPr lang="ru-RU" sz="1800" cap="none" dirty="0" smtClean="0">
                <a:solidFill>
                  <a:srgbClr val="000099"/>
                </a:solidFill>
                <a:latin typeface="Georgia" pitchFamily="18" charset="0"/>
              </a:rPr>
            </a:br>
            <a:endParaRPr lang="ru-RU" sz="2000" cap="none" dirty="0">
              <a:ln>
                <a:solidFill>
                  <a:schemeClr val="accent6">
                    <a:lumMod val="50000"/>
                  </a:schemeClr>
                </a:solidFill>
              </a:ln>
              <a:solidFill>
                <a:srgbClr val="FF0000"/>
              </a:solidFill>
              <a:latin typeface="Georgia" pitchFamily="18" charset="0"/>
            </a:endParaRPr>
          </a:p>
        </p:txBody>
      </p:sp>
      <p:sp>
        <p:nvSpPr>
          <p:cNvPr id="3" name="Текст 2"/>
          <p:cNvSpPr>
            <a:spLocks noGrp="1"/>
          </p:cNvSpPr>
          <p:nvPr>
            <p:ph type="body" idx="1"/>
          </p:nvPr>
        </p:nvSpPr>
        <p:spPr>
          <a:xfrm>
            <a:off x="0" y="357167"/>
            <a:ext cx="9143999" cy="1357321"/>
          </a:xfrm>
        </p:spPr>
        <p:txBody>
          <a:bodyPr>
            <a:normAutofit fontScale="77500" lnSpcReduction="20000"/>
          </a:bodyPr>
          <a:lstStyle/>
          <a:p>
            <a:pPr algn="ctr"/>
            <a:endParaRPr lang="ru-RU" dirty="0" smtClean="0"/>
          </a:p>
          <a:p>
            <a:pPr algn="ctr"/>
            <a:endParaRPr lang="ru-RU" dirty="0" smtClean="0"/>
          </a:p>
          <a:p>
            <a:pPr algn="ctr"/>
            <a:r>
              <a:rPr lang="ru-RU" sz="2400" b="1" dirty="0" smtClean="0">
                <a:solidFill>
                  <a:srgbClr val="3E4D1F"/>
                </a:solidFill>
                <a:latin typeface="Georgia" pitchFamily="18" charset="0"/>
              </a:rPr>
              <a:t>«Нечто новое –это не инновация, </a:t>
            </a:r>
          </a:p>
          <a:p>
            <a:pPr algn="ctr"/>
            <a:r>
              <a:rPr lang="ru-RU" sz="2400" b="1" dirty="0" smtClean="0">
                <a:solidFill>
                  <a:srgbClr val="3E4D1F"/>
                </a:solidFill>
                <a:latin typeface="Georgia" pitchFamily="18" charset="0"/>
              </a:rPr>
              <a:t>если оно не создаёт повышенной потребительской ценности»</a:t>
            </a:r>
          </a:p>
          <a:p>
            <a:pPr algn="r"/>
            <a:r>
              <a:rPr lang="ru-RU" sz="1800" b="1" dirty="0" smtClean="0">
                <a:solidFill>
                  <a:schemeClr val="bg2">
                    <a:lumMod val="10000"/>
                  </a:schemeClr>
                </a:solidFill>
                <a:latin typeface="Georgia" pitchFamily="18" charset="0"/>
              </a:rPr>
              <a:t>Джон Прескотт, вице-премьер Великобритании</a:t>
            </a:r>
          </a:p>
          <a:p>
            <a:endParaRPr lang="ru-RU" dirty="0"/>
          </a:p>
        </p:txBody>
      </p:sp>
      <p:pic>
        <p:nvPicPr>
          <p:cNvPr id="4" name="Picture 2" descr="C:\Users\Наталья Николаевна\Desktop\СОЛН ЛУЧ\Фото Картинки\Анимашки\транспорт\transporta-957.gif"/>
          <p:cNvPicPr>
            <a:picLocks noChangeAspect="1" noChangeArrowheads="1" noCrop="1"/>
          </p:cNvPicPr>
          <p:nvPr/>
        </p:nvPicPr>
        <p:blipFill>
          <a:blip r:embed="rId3"/>
          <a:srcRect/>
          <a:stretch>
            <a:fillRect/>
          </a:stretch>
        </p:blipFill>
        <p:spPr bwMode="auto">
          <a:xfrm>
            <a:off x="-23997" y="3664930"/>
            <a:ext cx="2568787" cy="30044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par>
                          <p:cTn id="10" fill="hold">
                            <p:stCondLst>
                              <p:cond delay="11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3" end="3"/>
                                            </p:txEl>
                                          </p:spTgt>
                                        </p:tgtEl>
                                        <p:attrNameLst>
                                          <p:attrName>fill.type</p:attrName>
                                        </p:attrNameLst>
                                      </p:cBhvr>
                                      <p:to>
                                        <p:strVal val="solid"/>
                                      </p:to>
                                    </p:set>
                                  </p:childTnLst>
                                </p:cTn>
                              </p:par>
                            </p:childTnLst>
                          </p:cTn>
                        </p:par>
                        <p:par>
                          <p:cTn id="16" fill="hold">
                            <p:stCondLst>
                              <p:cond delay="31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4" end="4"/>
                                            </p:txEl>
                                          </p:spTgt>
                                        </p:tgtEl>
                                        <p:attrNameLst>
                                          <p:attrName>fill.type</p:attrName>
                                        </p:attrNameLst>
                                      </p:cBhvr>
                                      <p:to>
                                        <p:strVal val="solid"/>
                                      </p:to>
                                    </p:set>
                                  </p:childTnLst>
                                </p:cTn>
                              </p:par>
                            </p:childTnLst>
                          </p:cTn>
                        </p:par>
                        <p:par>
                          <p:cTn id="22" fill="hold">
                            <p:stCondLst>
                              <p:cond delay="476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2" presetClass="entr" presetSubtype="8" accel="2000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3000" fill="hold"/>
                                        <p:tgtEl>
                                          <p:spTgt spid="4"/>
                                        </p:tgtEl>
                                        <p:attrNameLst>
                                          <p:attrName>ppt_x</p:attrName>
                                        </p:attrNameLst>
                                      </p:cBhvr>
                                      <p:tavLst>
                                        <p:tav tm="0">
                                          <p:val>
                                            <p:strVal val="0-#ppt_w/2"/>
                                          </p:val>
                                        </p:tav>
                                        <p:tav tm="100000">
                                          <p:val>
                                            <p:strVal val="#ppt_x"/>
                                          </p:val>
                                        </p:tav>
                                      </p:tavLst>
                                    </p:anim>
                                    <p:anim calcmode="lin" valueType="num">
                                      <p:cBhvr additive="base">
                                        <p:cTn id="31" dur="3000" fill="hold"/>
                                        <p:tgtEl>
                                          <p:spTgt spid="4"/>
                                        </p:tgtEl>
                                        <p:attrNameLst>
                                          <p:attrName>ppt_y</p:attrName>
                                        </p:attrNameLst>
                                      </p:cBhvr>
                                      <p:tavLst>
                                        <p:tav tm="0">
                                          <p:val>
                                            <p:strVal val="#ppt_y"/>
                                          </p:val>
                                        </p:tav>
                                        <p:tav tm="100000">
                                          <p:val>
                                            <p:strVal val="#ppt_y"/>
                                          </p:val>
                                        </p:tav>
                                      </p:tavLst>
                                    </p:anim>
                                  </p:childTnLst>
                                </p:cTn>
                              </p:par>
                              <p:par>
                                <p:cTn id="32" presetID="63" presetClass="path" presetSubtype="0" accel="50000" decel="50000" fill="hold" nodeType="withEffect">
                                  <p:stCondLst>
                                    <p:cond delay="500"/>
                                  </p:stCondLst>
                                  <p:childTnLst>
                                    <p:animMotion origin="layout" path="M 0.10225 -0.02245 L 1.08663 -0.02245 " pathEditMode="relative" rAng="0" ptsTypes="AA">
                                      <p:cBhvr>
                                        <p:cTn id="33" dur="3000" fill="hold"/>
                                        <p:tgtEl>
                                          <p:spTgt spid="4"/>
                                        </p:tgtEl>
                                        <p:attrNameLst>
                                          <p:attrName>ppt_x</p:attrName>
                                          <p:attrName>ppt_y</p:attrName>
                                        </p:attrNameLst>
                                      </p:cBhvr>
                                      <p:rCtr x="492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785927"/>
            <a:ext cx="7772400" cy="71437"/>
          </a:xfrm>
        </p:spPr>
        <p:txBody>
          <a:bodyPr>
            <a:normAutofit fontScale="90000"/>
          </a:bodyPr>
          <a:lstStyle/>
          <a:p>
            <a:r>
              <a:rPr lang="ru-RU" sz="1600" dirty="0" smtClean="0">
                <a:ln>
                  <a:solidFill>
                    <a:srgbClr val="00FF00"/>
                  </a:solidFill>
                </a:ln>
                <a:latin typeface="Arial Black" pitchFamily="34" charset="0"/>
              </a:rPr>
              <a:t>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r>
              <a:rPr lang="ru-RU" sz="1600" dirty="0" smtClean="0">
                <a:ln>
                  <a:solidFill>
                    <a:srgbClr val="00FF00"/>
                  </a:solidFill>
                </a:ln>
                <a:latin typeface="Arial Black" pitchFamily="34" charset="0"/>
              </a:rPr>
              <a:t/>
            </a:r>
            <a:br>
              <a:rPr lang="ru-RU" sz="1600" dirty="0" smtClean="0">
                <a:ln>
                  <a:solidFill>
                    <a:srgbClr val="00FF00"/>
                  </a:solidFill>
                </a:ln>
                <a:latin typeface="Arial Black" pitchFamily="34" charset="0"/>
              </a:rPr>
            </a:br>
            <a:endParaRPr lang="ru-RU" sz="1600" dirty="0"/>
          </a:p>
        </p:txBody>
      </p:sp>
      <p:sp>
        <p:nvSpPr>
          <p:cNvPr id="3" name="Текст 2"/>
          <p:cNvSpPr>
            <a:spLocks noGrp="1"/>
          </p:cNvSpPr>
          <p:nvPr>
            <p:ph type="body" idx="1"/>
          </p:nvPr>
        </p:nvSpPr>
        <p:spPr>
          <a:xfrm>
            <a:off x="722313" y="1857364"/>
            <a:ext cx="7778778" cy="1643074"/>
          </a:xfrm>
        </p:spPr>
        <p:txBody>
          <a:bodyPr>
            <a:normAutofit fontScale="92500" lnSpcReduction="10000"/>
          </a:bodyPr>
          <a:lstStyle/>
          <a:p>
            <a:pPr algn="ctr"/>
            <a:r>
              <a:rPr lang="ru-RU" dirty="0" smtClean="0">
                <a:ln>
                  <a:solidFill>
                    <a:srgbClr val="00FF00"/>
                  </a:solidFill>
                </a:ln>
                <a:latin typeface="Arial Black" pitchFamily="34" charset="0"/>
              </a:rPr>
              <a:t> </a:t>
            </a:r>
            <a:r>
              <a:rPr lang="ru-RU" dirty="0" smtClean="0">
                <a:ln>
                  <a:solidFill>
                    <a:srgbClr val="00FF00"/>
                  </a:solidFill>
                </a:ln>
                <a:solidFill>
                  <a:schemeClr val="tx1"/>
                </a:solidFill>
                <a:latin typeface="Arial Black" pitchFamily="34" charset="0"/>
              </a:rPr>
              <a:t>Проведём сравнения излучений бытовых устройств, которые нас окружают, </a:t>
            </a:r>
          </a:p>
          <a:p>
            <a:pPr algn="ctr"/>
            <a:r>
              <a:rPr lang="ru-RU" dirty="0" smtClean="0">
                <a:ln>
                  <a:solidFill>
                    <a:srgbClr val="00FF00"/>
                  </a:solidFill>
                </a:ln>
                <a:solidFill>
                  <a:schemeClr val="tx1"/>
                </a:solidFill>
                <a:latin typeface="Arial Black" pitchFamily="34" charset="0"/>
              </a:rPr>
              <a:t>чтобы разобраться, какие устройства</a:t>
            </a:r>
          </a:p>
          <a:p>
            <a:pPr algn="ctr"/>
            <a:r>
              <a:rPr lang="ru-RU" dirty="0" smtClean="0">
                <a:ln>
                  <a:solidFill>
                    <a:srgbClr val="00FF00"/>
                  </a:solidFill>
                </a:ln>
                <a:solidFill>
                  <a:schemeClr val="tx1"/>
                </a:solidFill>
                <a:latin typeface="Arial Black" pitchFamily="34" charset="0"/>
              </a:rPr>
              <a:t> относительно безопасны, </a:t>
            </a:r>
          </a:p>
          <a:p>
            <a:pPr algn="ctr"/>
            <a:r>
              <a:rPr lang="ru-RU" dirty="0" smtClean="0">
                <a:ln>
                  <a:solidFill>
                    <a:srgbClr val="00FF00"/>
                  </a:solidFill>
                </a:ln>
                <a:solidFill>
                  <a:schemeClr val="tx1"/>
                </a:solidFill>
                <a:latin typeface="Arial Black" pitchFamily="34" charset="0"/>
              </a:rPr>
              <a:t>а от каких стоит держаться подальше.</a:t>
            </a:r>
            <a:endParaRPr lang="ru-RU" dirty="0">
              <a:solidFill>
                <a:schemeClr val="tx1"/>
              </a:solidFill>
            </a:endParaRPr>
          </a:p>
        </p:txBody>
      </p:sp>
      <p:pic>
        <p:nvPicPr>
          <p:cNvPr id="5122" name="Picture 2" descr="http://images.onlinelabels.com/images/clip-art/h0us3s/h0us3s_Signs_Hazard_Warning_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013176"/>
            <a:ext cx="2090412" cy="1839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fade">
                                      <p:cBhvr>
                                        <p:cTn id="3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857232"/>
            <a:ext cx="8572560" cy="5429288"/>
          </a:xfrm>
        </p:spPr>
        <p:txBody>
          <a:bodyPr>
            <a:normAutofit/>
          </a:bodyPr>
          <a:lstStyle/>
          <a:p>
            <a:pPr algn="ctr"/>
            <a:r>
              <a:rPr lang="ru-RU" sz="1800" cap="none" dirty="0" smtClean="0">
                <a:solidFill>
                  <a:srgbClr val="FFFF00"/>
                </a:solidFill>
                <a:latin typeface="Arial Black" pitchFamily="34" charset="0"/>
              </a:rPr>
              <a:t/>
            </a:r>
            <a:br>
              <a:rPr lang="ru-RU" sz="1800" cap="none" dirty="0" smtClean="0">
                <a:solidFill>
                  <a:srgbClr val="FFFF00"/>
                </a:solidFill>
                <a:latin typeface="Arial Black" pitchFamily="34" charset="0"/>
              </a:rPr>
            </a:br>
            <a:r>
              <a:rPr lang="ru-RU" sz="2400" b="0" cap="none" dirty="0" smtClean="0">
                <a:solidFill>
                  <a:schemeClr val="tx1">
                    <a:lumMod val="95000"/>
                    <a:lumOff val="5000"/>
                  </a:schemeClr>
                </a:solidFill>
                <a:effectLst>
                  <a:glow rad="101600">
                    <a:schemeClr val="bg1">
                      <a:alpha val="60000"/>
                    </a:schemeClr>
                  </a:glow>
                </a:effectLst>
                <a:latin typeface="Arial Black" pitchFamily="34" charset="0"/>
              </a:rPr>
              <a:t>и</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змерения проводились с помощью анализатора электромагнитного поля </a:t>
            </a:r>
            <a:r>
              <a:rPr lang="ru-RU" sz="1800" b="0" cap="none" dirty="0" err="1" smtClean="0">
                <a:solidFill>
                  <a:schemeClr val="tx1">
                    <a:lumMod val="95000"/>
                    <a:lumOff val="5000"/>
                  </a:schemeClr>
                </a:solidFill>
                <a:effectLst>
                  <a:glow rad="101600">
                    <a:schemeClr val="bg1">
                      <a:alpha val="60000"/>
                    </a:schemeClr>
                  </a:glow>
                </a:effectLst>
                <a:latin typeface="Arial Black" pitchFamily="34" charset="0"/>
              </a:rPr>
              <a:t>aktacom</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 атт-2592</a:t>
            </a:r>
            <a:b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br>
            <a:r>
              <a:rPr lang="ru-RU" sz="2400" b="0" cap="none" dirty="0" smtClean="0">
                <a:solidFill>
                  <a:schemeClr val="tx1">
                    <a:lumMod val="95000"/>
                    <a:lumOff val="5000"/>
                  </a:schemeClr>
                </a:solidFill>
                <a:effectLst>
                  <a:glow rad="101600">
                    <a:schemeClr val="bg1">
                      <a:alpha val="60000"/>
                    </a:schemeClr>
                  </a:glow>
                </a:effectLst>
                <a:latin typeface="Arial Black" pitchFamily="34" charset="0"/>
              </a:rPr>
              <a:t>Э</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ТО портативный прибор, предназначенный для безопасного измерения характеристик электромагнитного </a:t>
            </a:r>
            <a:r>
              <a:rPr lang="ru-RU" sz="1800" b="0" cap="none" dirty="0" err="1" smtClean="0">
                <a:solidFill>
                  <a:schemeClr val="tx1">
                    <a:lumMod val="95000"/>
                    <a:lumOff val="5000"/>
                  </a:schemeClr>
                </a:solidFill>
                <a:effectLst>
                  <a:glow rad="101600">
                    <a:schemeClr val="bg1">
                      <a:alpha val="60000"/>
                    </a:schemeClr>
                  </a:glow>
                </a:effectLst>
                <a:latin typeface="Arial Black" pitchFamily="34" charset="0"/>
              </a:rPr>
              <a:t>фона,которое</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 может производиться в домашних условиях</a:t>
            </a:r>
            <a:b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b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 </a:t>
            </a:r>
            <a:r>
              <a:rPr lang="ru-RU" sz="2400" b="0" cap="none" dirty="0" smtClean="0">
                <a:solidFill>
                  <a:schemeClr val="tx1">
                    <a:lumMod val="95000"/>
                    <a:lumOff val="5000"/>
                  </a:schemeClr>
                </a:solidFill>
                <a:effectLst>
                  <a:glow rad="101600">
                    <a:schemeClr val="bg1">
                      <a:alpha val="60000"/>
                    </a:schemeClr>
                  </a:glow>
                </a:effectLst>
                <a:latin typeface="Arial Black" pitchFamily="34" charset="0"/>
              </a:rPr>
              <a:t>п</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рибор рекомендован к применению для измерения излучений, создаваемых беспроводными средствами связи (</a:t>
            </a:r>
            <a:r>
              <a:rPr lang="ru-RU" sz="1800" b="0" cap="none" dirty="0" err="1" smtClean="0">
                <a:solidFill>
                  <a:schemeClr val="tx1">
                    <a:lumMod val="95000"/>
                    <a:lumOff val="5000"/>
                  </a:schemeClr>
                </a:solidFill>
                <a:effectLst>
                  <a:glow rad="101600">
                    <a:schemeClr val="bg1">
                      <a:alpha val="60000"/>
                    </a:schemeClr>
                  </a:glow>
                </a:effectLst>
                <a:latin typeface="Arial Black" pitchFamily="34" charset="0"/>
              </a:rPr>
              <a:t>cdma</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 </a:t>
            </a:r>
            <a:r>
              <a:rPr lang="ru-RU" sz="1800" b="0" cap="none" dirty="0" err="1" smtClean="0">
                <a:solidFill>
                  <a:schemeClr val="tx1">
                    <a:lumMod val="95000"/>
                    <a:lumOff val="5000"/>
                  </a:schemeClr>
                </a:solidFill>
                <a:effectLst>
                  <a:glow rad="101600">
                    <a:schemeClr val="bg1">
                      <a:alpha val="60000"/>
                    </a:schemeClr>
                  </a:glow>
                </a:effectLst>
                <a:latin typeface="Arial Black" pitchFamily="34" charset="0"/>
              </a:rPr>
              <a:t>dect</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 </a:t>
            </a:r>
            <a:r>
              <a:rPr lang="ru-RU" sz="1800" b="0" cap="none" dirty="0" err="1" smtClean="0">
                <a:solidFill>
                  <a:schemeClr val="tx1">
                    <a:lumMod val="95000"/>
                    <a:lumOff val="5000"/>
                  </a:schemeClr>
                </a:solidFill>
                <a:effectLst>
                  <a:glow rad="101600">
                    <a:schemeClr val="bg1">
                      <a:alpha val="60000"/>
                    </a:schemeClr>
                  </a:glow>
                </a:effectLst>
                <a:latin typeface="Arial Black" pitchFamily="34" charset="0"/>
              </a:rPr>
              <a:t>gsm</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 </a:t>
            </a:r>
            <a:r>
              <a:rPr lang="ru-RU" sz="1800" b="0" cap="none" dirty="0" err="1" smtClean="0">
                <a:solidFill>
                  <a:schemeClr val="tx1">
                    <a:lumMod val="95000"/>
                    <a:lumOff val="5000"/>
                  </a:schemeClr>
                </a:solidFill>
                <a:effectLst>
                  <a:glow rad="101600">
                    <a:schemeClr val="bg1">
                      <a:alpha val="60000"/>
                    </a:schemeClr>
                  </a:glow>
                </a:effectLst>
                <a:latin typeface="Arial Black" pitchFamily="34" charset="0"/>
              </a:rPr>
              <a:t>wi-fi</a:t>
            </a:r>
            <a: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t>), а также бытовыми приборами</a:t>
            </a:r>
            <a:br>
              <a:rPr lang="ru-RU" sz="1800" b="0" cap="none" dirty="0" smtClean="0">
                <a:solidFill>
                  <a:schemeClr val="tx1">
                    <a:lumMod val="95000"/>
                    <a:lumOff val="5000"/>
                  </a:schemeClr>
                </a:solidFill>
                <a:effectLst>
                  <a:glow rad="101600">
                    <a:schemeClr val="bg1">
                      <a:alpha val="60000"/>
                    </a:schemeClr>
                  </a:glow>
                </a:effectLst>
                <a:latin typeface="Arial Black" pitchFamily="34" charset="0"/>
              </a:rPr>
            </a:br>
            <a:endParaRPr lang="ru-RU" sz="1800" b="0" cap="none" dirty="0">
              <a:solidFill>
                <a:schemeClr val="tx1">
                  <a:lumMod val="95000"/>
                  <a:lumOff val="5000"/>
                </a:schemeClr>
              </a:solidFill>
              <a:effectLst>
                <a:glow rad="101600">
                  <a:schemeClr val="bg1">
                    <a:alpha val="60000"/>
                  </a:schemeClr>
                </a:glow>
              </a:effectLst>
              <a:latin typeface="Arial Black" pitchFamily="34" charset="0"/>
            </a:endParaRPr>
          </a:p>
        </p:txBody>
      </p:sp>
      <p:sp>
        <p:nvSpPr>
          <p:cNvPr id="3" name="Текст 2"/>
          <p:cNvSpPr>
            <a:spLocks noGrp="1"/>
          </p:cNvSpPr>
          <p:nvPr>
            <p:ph type="body" idx="1"/>
          </p:nvPr>
        </p:nvSpPr>
        <p:spPr>
          <a:xfrm>
            <a:off x="722313" y="285729"/>
            <a:ext cx="7772400" cy="428627"/>
          </a:xfrm>
        </p:spPr>
        <p:txBody>
          <a:bodyPr>
            <a:noAutofit/>
          </a:bodyP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СОТОВАЯ СВЯЗЬ</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Рисунок 3"/>
          <p:cNvPicPr/>
          <p:nvPr/>
        </p:nvPicPr>
        <p:blipFill>
          <a:blip r:embed="rId4" cstate="print"/>
          <a:srcRect/>
          <a:stretch>
            <a:fillRect/>
          </a:stretch>
        </p:blipFill>
        <p:spPr bwMode="auto">
          <a:xfrm>
            <a:off x="214282" y="4643446"/>
            <a:ext cx="2714644" cy="2000264"/>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2" descr="C:\Users\Наталья Николаевна\Desktop\СОЛН ЛУЧ\Фото Картинки\Анимашки\Животные\0_47452_9c6efdcc_L.gif"/>
          <p:cNvPicPr>
            <a:picLocks noChangeAspect="1" noChangeArrowheads="1" noCrop="1"/>
          </p:cNvPicPr>
          <p:nvPr/>
        </p:nvPicPr>
        <p:blipFill>
          <a:blip r:embed="rId5"/>
          <a:srcRect/>
          <a:stretch>
            <a:fillRect/>
          </a:stretch>
        </p:blipFill>
        <p:spPr bwMode="auto">
          <a:xfrm>
            <a:off x="4857752" y="3929066"/>
            <a:ext cx="1449771"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10" presetClass="entr" presetSubtype="0"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142984"/>
            <a:ext cx="8715436" cy="5500726"/>
          </a:xfrm>
        </p:spPr>
        <p:txBody>
          <a:bodyPr>
            <a:normAutofit/>
          </a:bodyPr>
          <a:lstStyle/>
          <a:p>
            <a:pPr algn="ctr"/>
            <a:r>
              <a:rPr lang="ru-RU" sz="2000" dirty="0" smtClean="0"/>
              <a:t/>
            </a:r>
            <a:br>
              <a:rPr lang="ru-RU" sz="2000" dirty="0" smtClean="0"/>
            </a:br>
            <a:r>
              <a:rPr lang="ru-RU" sz="2000" dirty="0" smtClean="0"/>
              <a:t>                  </a:t>
            </a:r>
            <a:br>
              <a:rPr lang="ru-RU" sz="2000" dirty="0" smtClean="0"/>
            </a:br>
            <a:r>
              <a:rPr lang="ru-RU" sz="2000" dirty="0" smtClean="0">
                <a:solidFill>
                  <a:schemeClr val="tx1">
                    <a:lumMod val="95000"/>
                    <a:lumOff val="5000"/>
                  </a:schemeClr>
                </a:solidFill>
              </a:rPr>
              <a:t>распределение показателей</a:t>
            </a:r>
            <a:endParaRPr lang="ru-RU" sz="2000" dirty="0">
              <a:solidFill>
                <a:schemeClr val="tx1">
                  <a:lumMod val="95000"/>
                  <a:lumOff val="5000"/>
                </a:schemeClr>
              </a:solidFill>
            </a:endParaRPr>
          </a:p>
        </p:txBody>
      </p:sp>
      <p:sp>
        <p:nvSpPr>
          <p:cNvPr id="3" name="Текст 2"/>
          <p:cNvSpPr>
            <a:spLocks noGrp="1"/>
          </p:cNvSpPr>
          <p:nvPr>
            <p:ph type="body" idx="1"/>
          </p:nvPr>
        </p:nvSpPr>
        <p:spPr>
          <a:xfrm>
            <a:off x="722313" y="285729"/>
            <a:ext cx="7772400" cy="500065"/>
          </a:xfrm>
        </p:spPr>
        <p:txBody>
          <a:bodyPr>
            <a:normAutofit/>
          </a:bodyP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Излучение     электромагнитных    приборов</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Рисунок 3"/>
          <p:cNvPicPr/>
          <p:nvPr/>
        </p:nvPicPr>
        <p:blipFill>
          <a:blip r:embed="rId2"/>
          <a:srcRect/>
          <a:stretch>
            <a:fillRect/>
          </a:stretch>
        </p:blipFill>
        <p:spPr bwMode="auto">
          <a:xfrm>
            <a:off x="0" y="2169994"/>
            <a:ext cx="8572528" cy="4402278"/>
          </a:xfrm>
          <a:prstGeom prst="rect">
            <a:avLst/>
          </a:prstGeom>
          <a:noFill/>
          <a:ln w="9525">
            <a:noFill/>
            <a:miter lim="800000"/>
            <a:headEnd/>
            <a:tailEnd/>
          </a:ln>
        </p:spPr>
      </p:pic>
      <p:sp>
        <p:nvSpPr>
          <p:cNvPr id="5" name="Прямоугольник 4"/>
          <p:cNvSpPr/>
          <p:nvPr/>
        </p:nvSpPr>
        <p:spPr>
          <a:xfrm>
            <a:off x="5429256" y="2786058"/>
            <a:ext cx="3429024" cy="3508653"/>
          </a:xfrm>
          <a:prstGeom prst="rect">
            <a:avLst/>
          </a:prstGeom>
        </p:spPr>
        <p:txBody>
          <a:bodyPr wrap="square">
            <a:spAutoFit/>
          </a:bodyPr>
          <a:lstStyle/>
          <a:p>
            <a:r>
              <a:rPr lang="ru-RU" sz="2800" b="1" dirty="0" smtClean="0">
                <a:solidFill>
                  <a:srgbClr val="452103"/>
                </a:solidFill>
                <a:effectLst>
                  <a:glow rad="139700">
                    <a:schemeClr val="accent6">
                      <a:satMod val="175000"/>
                      <a:alpha val="40000"/>
                    </a:schemeClr>
                  </a:glow>
                </a:effectLst>
                <a:latin typeface="Constantia" pitchFamily="18" charset="0"/>
              </a:rPr>
              <a:t>В</a:t>
            </a:r>
            <a:r>
              <a:rPr lang="ru-RU" b="1" dirty="0" smtClean="0">
                <a:solidFill>
                  <a:srgbClr val="452103"/>
                </a:solidFill>
                <a:effectLst>
                  <a:glow rad="139700">
                    <a:schemeClr val="accent6">
                      <a:satMod val="175000"/>
                      <a:alpha val="40000"/>
                    </a:schemeClr>
                  </a:glow>
                </a:effectLst>
                <a:latin typeface="Constantia" pitchFamily="18" charset="0"/>
              </a:rPr>
              <a:t> случае с бытовой техникой мощность излучения не столь важна, как радиус воздействия, </a:t>
            </a:r>
          </a:p>
          <a:p>
            <a:r>
              <a:rPr lang="ru-RU" b="1" dirty="0" smtClean="0">
                <a:solidFill>
                  <a:srgbClr val="452103"/>
                </a:solidFill>
                <a:effectLst>
                  <a:glow rad="139700">
                    <a:schemeClr val="accent6">
                      <a:satMod val="175000"/>
                      <a:alpha val="40000"/>
                    </a:schemeClr>
                  </a:glow>
                </a:effectLst>
                <a:latin typeface="Constantia" pitchFamily="18" charset="0"/>
              </a:rPr>
              <a:t>ведь избавляться от холодильников, пылесосов и микроволновых печей</a:t>
            </a:r>
          </a:p>
          <a:p>
            <a:r>
              <a:rPr lang="ru-RU" b="1" dirty="0" smtClean="0">
                <a:solidFill>
                  <a:srgbClr val="452103"/>
                </a:solidFill>
                <a:effectLst>
                  <a:glow rad="139700">
                    <a:schemeClr val="accent6">
                      <a:satMod val="175000"/>
                      <a:alpha val="40000"/>
                    </a:schemeClr>
                  </a:glow>
                </a:effectLst>
                <a:latin typeface="Constantia" pitchFamily="18" charset="0"/>
              </a:rPr>
              <a:t> никто не станет </a:t>
            </a:r>
          </a:p>
          <a:p>
            <a:r>
              <a:rPr lang="ru-RU" sz="3200" b="1" dirty="0" smtClean="0">
                <a:solidFill>
                  <a:srgbClr val="452103"/>
                </a:solidFill>
                <a:effectLst>
                  <a:glow rad="139700">
                    <a:schemeClr val="accent6">
                      <a:satMod val="175000"/>
                      <a:alpha val="40000"/>
                    </a:schemeClr>
                  </a:glow>
                </a:effectLst>
                <a:latin typeface="Constantia" pitchFamily="18" charset="0"/>
              </a:rPr>
              <a:t>А </a:t>
            </a:r>
            <a:r>
              <a:rPr lang="ru-RU" b="1" dirty="0" smtClean="0">
                <a:solidFill>
                  <a:srgbClr val="452103"/>
                </a:solidFill>
                <a:effectLst>
                  <a:glow rad="139700">
                    <a:schemeClr val="accent6">
                      <a:satMod val="175000"/>
                      <a:alpha val="40000"/>
                    </a:schemeClr>
                  </a:glow>
                </a:effectLst>
                <a:latin typeface="Constantia" pitchFamily="18" charset="0"/>
              </a:rPr>
              <a:t>вот отодвинуть приборы на безопасную дистанцию вполне возможно</a:t>
            </a:r>
          </a:p>
        </p:txBody>
      </p:sp>
      <p:pic>
        <p:nvPicPr>
          <p:cNvPr id="5122" name="Picture 2" descr="C:\Users\Наталья Николаевна\Desktop\СОЛН ЛУЧ\Фото Картинки\Анимашки\чудики, дома, прочее\0b06ed59352d1d0721b27d8691370a19.jpeg"/>
          <p:cNvPicPr>
            <a:picLocks noChangeAspect="1" noChangeArrowheads="1" noCrop="1"/>
          </p:cNvPicPr>
          <p:nvPr/>
        </p:nvPicPr>
        <p:blipFill>
          <a:blip r:embed="rId3"/>
          <a:srcRect/>
          <a:stretch>
            <a:fillRect/>
          </a:stretch>
        </p:blipFill>
        <p:spPr bwMode="auto">
          <a:xfrm>
            <a:off x="214282" y="571480"/>
            <a:ext cx="3638550" cy="1647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2000"/>
                                        <p:tgtEl>
                                          <p:spTgt spid="5122"/>
                                        </p:tgtEl>
                                      </p:cBhvr>
                                    </p:animEffect>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20" presetClass="entr" presetSubtype="0" fill="hold" grpId="0" nodeType="with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par>
                                <p:cTn id="25" presetID="42"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anim calcmode="lin" valueType="num">
                                      <p:cBhvr>
                                        <p:cTn id="3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715436" cy="6143668"/>
          </a:xfrm>
        </p:spPr>
        <p:txBody>
          <a:bodyPr>
            <a:normAutofit/>
          </a:bodyPr>
          <a:lstStyle/>
          <a:p>
            <a:r>
              <a:rPr lang="ru-RU" sz="2000" dirty="0" smtClean="0">
                <a:solidFill>
                  <a:srgbClr val="663300"/>
                </a:solidFill>
              </a:rPr>
              <a:t>В </a:t>
            </a:r>
            <a:r>
              <a:rPr lang="ru-RU" sz="1400" dirty="0" smtClean="0">
                <a:solidFill>
                  <a:srgbClr val="663300"/>
                </a:solidFill>
              </a:rPr>
              <a:t>ходе тестирования удалось приблизительно определить  «безопасную» дистанцию, </a:t>
            </a:r>
            <a:br>
              <a:rPr lang="ru-RU" sz="1400" dirty="0" smtClean="0">
                <a:solidFill>
                  <a:srgbClr val="663300"/>
                </a:solidFill>
              </a:rPr>
            </a:br>
            <a:r>
              <a:rPr lang="ru-RU" sz="1400" dirty="0" smtClean="0">
                <a:solidFill>
                  <a:srgbClr val="663300"/>
                </a:solidFill>
              </a:rPr>
              <a:t>на которой прибор уже не фиксирует какого-либо излучения.</a:t>
            </a:r>
            <a:br>
              <a:rPr lang="ru-RU" sz="1400" dirty="0" smtClean="0">
                <a:solidFill>
                  <a:srgbClr val="663300"/>
                </a:solidFill>
              </a:rPr>
            </a:br>
            <a:r>
              <a:rPr lang="ru-RU" sz="1000" dirty="0" smtClean="0">
                <a:solidFill>
                  <a:srgbClr val="663300"/>
                </a:solidFill>
              </a:rPr>
              <a:t/>
            </a:r>
            <a:br>
              <a:rPr lang="ru-RU" sz="1000" dirty="0" smtClean="0">
                <a:solidFill>
                  <a:srgbClr val="663300"/>
                </a:solidFill>
              </a:rPr>
            </a:br>
            <a:r>
              <a:rPr lang="ru-RU" sz="1400" dirty="0" smtClean="0"/>
              <a:t/>
            </a:r>
            <a:br>
              <a:rPr lang="ru-RU" sz="1400" dirty="0" smtClean="0"/>
            </a:br>
            <a:r>
              <a:rPr lang="ru-RU" sz="1400" dirty="0" smtClean="0"/>
              <a:t> </a:t>
            </a:r>
            <a:br>
              <a:rPr lang="ru-RU" sz="1400" dirty="0" smtClean="0"/>
            </a:br>
            <a:r>
              <a:rPr lang="ru-RU" sz="1000" dirty="0" smtClean="0"/>
              <a:t/>
            </a:r>
            <a:br>
              <a:rPr lang="ru-RU" sz="1000" dirty="0" smtClean="0"/>
            </a:br>
            <a:r>
              <a:rPr lang="ru-RU" sz="1000" dirty="0" smtClean="0"/>
              <a:t>	</a:t>
            </a:r>
            <a:br>
              <a:rPr lang="ru-RU" sz="1000" dirty="0" smtClean="0"/>
            </a:br>
            <a:r>
              <a:rPr lang="ru-RU" sz="1000" dirty="0" smtClean="0"/>
              <a:t>	</a:t>
            </a:r>
            <a:br>
              <a:rPr lang="ru-RU" sz="1000" dirty="0" smtClean="0"/>
            </a:br>
            <a:r>
              <a:rPr lang="ru-RU" sz="1000" dirty="0" smtClean="0"/>
              <a:t/>
            </a:r>
            <a:br>
              <a:rPr lang="ru-RU" sz="1000" dirty="0" smtClean="0"/>
            </a:br>
            <a:r>
              <a:rPr lang="ru-RU" sz="1000" dirty="0" smtClean="0"/>
              <a:t>	</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3" name="Текст 2"/>
          <p:cNvSpPr>
            <a:spLocks noGrp="1"/>
          </p:cNvSpPr>
          <p:nvPr>
            <p:ph type="body" idx="1"/>
          </p:nvPr>
        </p:nvSpPr>
        <p:spPr>
          <a:xfrm>
            <a:off x="0" y="1"/>
            <a:ext cx="8858279" cy="785794"/>
          </a:xfrm>
        </p:spPr>
        <p:txBody>
          <a:bodyPr>
            <a:norm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Радиус действия излучения  бытовых электроприборов</a:t>
            </a:r>
          </a:p>
          <a:p>
            <a:pPr algn="ctr"/>
            <a:endParaRPr lang="ru-RU" dirty="0"/>
          </a:p>
        </p:txBody>
      </p:sp>
      <p:graphicFrame>
        <p:nvGraphicFramePr>
          <p:cNvPr id="9" name="Таблица 8"/>
          <p:cNvGraphicFramePr>
            <a:graphicFrameLocks noGrp="1"/>
          </p:cNvGraphicFramePr>
          <p:nvPr/>
        </p:nvGraphicFramePr>
        <p:xfrm>
          <a:off x="285719" y="1214421"/>
          <a:ext cx="8643998" cy="5222748"/>
        </p:xfrm>
        <a:graphic>
          <a:graphicData uri="http://schemas.openxmlformats.org/drawingml/2006/table">
            <a:tbl>
              <a:tblPr/>
              <a:tblGrid>
                <a:gridCol w="4238533"/>
                <a:gridCol w="4405465"/>
              </a:tblGrid>
              <a:tr h="1428761">
                <a:tc>
                  <a:txBody>
                    <a:bodyPr/>
                    <a:lstStyle/>
                    <a:p>
                      <a:pPr algn="ctr">
                        <a:lnSpc>
                          <a:spcPct val="115000"/>
                        </a:lnSpc>
                        <a:spcAft>
                          <a:spcPts val="0"/>
                        </a:spcAft>
                      </a:pPr>
                      <a:r>
                        <a:rPr lang="ru-RU" sz="700" b="1" dirty="0" smtClean="0">
                          <a:latin typeface="Calibri"/>
                          <a:cs typeface="Times New Roman"/>
                        </a:rPr>
                        <a:t>                                                                                                                                  </a:t>
                      </a:r>
                    </a:p>
                    <a:p>
                      <a:pPr algn="ctr">
                        <a:lnSpc>
                          <a:spcPct val="115000"/>
                        </a:lnSpc>
                        <a:spcAft>
                          <a:spcPts val="0"/>
                        </a:spcAft>
                      </a:pPr>
                      <a:r>
                        <a:rPr lang="ru-RU" sz="1400" b="1" dirty="0" smtClean="0">
                          <a:solidFill>
                            <a:srgbClr val="0000FF"/>
                          </a:solidFill>
                          <a:latin typeface="Calibri"/>
                          <a:cs typeface="Times New Roman"/>
                        </a:rPr>
                        <a:t>  </a:t>
                      </a:r>
                      <a:r>
                        <a:rPr lang="ru-RU" sz="1400" b="1" dirty="0" smtClean="0">
                          <a:solidFill>
                            <a:srgbClr val="0000FF"/>
                          </a:solidFill>
                          <a:latin typeface="+mn-lt"/>
                          <a:cs typeface="Times New Roman"/>
                        </a:rPr>
                        <a:t> ВЫТЯЖКА </a:t>
                      </a:r>
                      <a:endParaRPr lang="ru-RU" sz="600" b="1" dirty="0" smtClean="0">
                        <a:solidFill>
                          <a:srgbClr val="0000FF"/>
                        </a:solidFill>
                        <a:latin typeface="+mn-lt"/>
                        <a:ea typeface="Times New Roman"/>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ru-RU" sz="1200" b="1" dirty="0" smtClean="0">
                          <a:latin typeface="+mn-lt"/>
                          <a:ea typeface="Times New Roman"/>
                          <a:cs typeface="Times New Roman"/>
                        </a:rPr>
                        <a:t>Прибор улавливал излучение в радиусе 30 см. </a:t>
                      </a:r>
                      <a:br>
                        <a:rPr lang="ru-RU" sz="1200" b="1" dirty="0" smtClean="0">
                          <a:latin typeface="+mn-lt"/>
                          <a:ea typeface="Times New Roman"/>
                          <a:cs typeface="Times New Roman"/>
                        </a:rPr>
                      </a:br>
                      <a:r>
                        <a:rPr lang="ru-RU" sz="1200" b="1" dirty="0" smtClean="0">
                          <a:latin typeface="+mn-lt"/>
                          <a:ea typeface="Times New Roman"/>
                          <a:cs typeface="Times New Roman"/>
                        </a:rPr>
                        <a:t>Однако в разных устройствах </a:t>
                      </a:r>
                    </a:p>
                    <a:p>
                      <a:pPr marL="0" marR="0" indent="0" algn="l" defTabSz="914400" rtl="0" eaLnBrk="1" fontAlgn="auto" latinLnBrk="0" hangingPunct="1">
                        <a:lnSpc>
                          <a:spcPct val="115000"/>
                        </a:lnSpc>
                        <a:spcBef>
                          <a:spcPts val="0"/>
                        </a:spcBef>
                        <a:spcAft>
                          <a:spcPts val="0"/>
                        </a:spcAft>
                        <a:buClrTx/>
                        <a:buSzTx/>
                        <a:buFontTx/>
                        <a:buNone/>
                        <a:tabLst/>
                        <a:defRPr/>
                      </a:pPr>
                      <a:r>
                        <a:rPr lang="ru-RU" sz="1200" b="1" dirty="0" smtClean="0">
                          <a:latin typeface="+mn-lt"/>
                          <a:ea typeface="Times New Roman"/>
                          <a:cs typeface="Times New Roman"/>
                        </a:rPr>
                        <a:t>данная дистанция может отличаться. </a:t>
                      </a:r>
                      <a:br>
                        <a:rPr lang="ru-RU" sz="1200" b="1" dirty="0" smtClean="0">
                          <a:latin typeface="+mn-lt"/>
                          <a:ea typeface="Times New Roman"/>
                          <a:cs typeface="Times New Roman"/>
                        </a:rPr>
                      </a:br>
                      <a:r>
                        <a:rPr lang="ru-RU" sz="1200" b="1" dirty="0" smtClean="0">
                          <a:latin typeface="+mn-lt"/>
                          <a:ea typeface="Times New Roman"/>
                          <a:cs typeface="Times New Roman"/>
                        </a:rPr>
                        <a:t>Играет роль толщина и материалы корпуса </a:t>
                      </a:r>
                    </a:p>
                    <a:p>
                      <a:pPr marL="0" marR="0" indent="0" algn="l" defTabSz="914400" rtl="0" eaLnBrk="1" fontAlgn="auto" latinLnBrk="0" hangingPunct="1">
                        <a:lnSpc>
                          <a:spcPct val="115000"/>
                        </a:lnSpc>
                        <a:spcBef>
                          <a:spcPts val="0"/>
                        </a:spcBef>
                        <a:spcAft>
                          <a:spcPts val="0"/>
                        </a:spcAft>
                        <a:buClrTx/>
                        <a:buSzTx/>
                        <a:buFontTx/>
                        <a:buNone/>
                        <a:tabLst/>
                        <a:defRPr/>
                      </a:pPr>
                      <a:r>
                        <a:rPr lang="ru-RU" sz="1200" b="1" dirty="0" smtClean="0">
                          <a:latin typeface="+mn-lt"/>
                          <a:ea typeface="Times New Roman"/>
                          <a:cs typeface="Times New Roman"/>
                        </a:rPr>
                        <a:t>прибора, а также его мощность.</a:t>
                      </a:r>
                      <a:endParaRPr lang="ru-RU" sz="1200" dirty="0" smtClean="0">
                        <a:latin typeface="+mn-lt"/>
                        <a:ea typeface="Times New Roman"/>
                        <a:cs typeface="Times New Roman"/>
                      </a:endParaRPr>
                    </a:p>
                    <a:p>
                      <a:pPr>
                        <a:lnSpc>
                          <a:spcPct val="115000"/>
                        </a:lnSpc>
                        <a:spcAft>
                          <a:spcPts val="0"/>
                        </a:spcAft>
                      </a:pPr>
                      <a:endParaRPr lang="ru-RU" sz="700" dirty="0">
                        <a:latin typeface="Calibri"/>
                        <a:ea typeface="Times New Roman"/>
                        <a:cs typeface="Times New Roman"/>
                      </a:endParaRPr>
                    </a:p>
                  </a:txBody>
                  <a:tcPr marL="41932" marR="41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ru-RU" sz="700" dirty="0">
                        <a:latin typeface="Calibri"/>
                        <a:ea typeface="Times New Roman"/>
                        <a:cs typeface="Times New Roman"/>
                      </a:endParaRPr>
                    </a:p>
                    <a:p>
                      <a:pPr>
                        <a:lnSpc>
                          <a:spcPct val="115000"/>
                        </a:lnSpc>
                        <a:spcAft>
                          <a:spcPts val="1000"/>
                        </a:spcAft>
                      </a:pPr>
                      <a:r>
                        <a:rPr lang="ru-RU" sz="700" b="1" dirty="0" smtClean="0">
                          <a:latin typeface="Calibri"/>
                          <a:ea typeface="Times New Roman"/>
                          <a:cs typeface="Times New Roman"/>
                        </a:rPr>
                        <a:t>                                               </a:t>
                      </a:r>
                      <a:r>
                        <a:rPr lang="ru-RU" sz="1400" b="1" dirty="0" smtClean="0">
                          <a:solidFill>
                            <a:srgbClr val="FF0000"/>
                          </a:solidFill>
                          <a:latin typeface="Calibri"/>
                          <a:ea typeface="Times New Roman"/>
                          <a:cs typeface="Times New Roman"/>
                        </a:rPr>
                        <a:t>     ЭЛЕКТРОПЛИТА</a:t>
                      </a:r>
                    </a:p>
                    <a:p>
                      <a:pPr>
                        <a:lnSpc>
                          <a:spcPct val="115000"/>
                        </a:lnSpc>
                        <a:spcAft>
                          <a:spcPts val="1000"/>
                        </a:spcAft>
                      </a:pPr>
                      <a:r>
                        <a:rPr lang="ru-RU" sz="1200" b="1" kern="1200" dirty="0" smtClean="0">
                          <a:solidFill>
                            <a:schemeClr val="tx1"/>
                          </a:solidFill>
                          <a:latin typeface="+mn-lt"/>
                          <a:ea typeface="+mn-ea"/>
                          <a:cs typeface="+mn-cs"/>
                        </a:rPr>
                        <a:t>Согласно  измерениям, электромагнитное                         излучение от электроплит  распространяется                                     в радиусе 30 см, поэтому долго находиться                                       на таком расстоянии не рекомендуется</a:t>
                      </a:r>
                      <a:endParaRPr lang="ru-RU" sz="1200" dirty="0">
                        <a:latin typeface="Calibri"/>
                        <a:ea typeface="Times New Roman"/>
                        <a:cs typeface="Times New Roman"/>
                      </a:endParaRPr>
                    </a:p>
                  </a:txBody>
                  <a:tcPr marL="41932" marR="41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r>
              <a:tr h="1822474">
                <a:tc>
                  <a:txBody>
                    <a:bodyPr/>
                    <a:lstStyle/>
                    <a:p>
                      <a:pPr>
                        <a:lnSpc>
                          <a:spcPct val="115000"/>
                        </a:lnSpc>
                        <a:spcAft>
                          <a:spcPts val="0"/>
                        </a:spcAft>
                      </a:pPr>
                      <a:endParaRPr lang="ru-RU" sz="700" dirty="0">
                        <a:latin typeface="Calibri"/>
                        <a:ea typeface="Times New Roman"/>
                        <a:cs typeface="Times New Roman"/>
                      </a:endParaRPr>
                    </a:p>
                    <a:p>
                      <a:pPr algn="l">
                        <a:lnSpc>
                          <a:spcPct val="115000"/>
                        </a:lnSpc>
                        <a:spcAft>
                          <a:spcPts val="0"/>
                        </a:spcAft>
                      </a:pPr>
                      <a:r>
                        <a:rPr lang="ru-RU" sz="900" b="1" dirty="0" smtClean="0">
                          <a:latin typeface="Calibri"/>
                          <a:ea typeface="Times New Roman"/>
                          <a:cs typeface="Times New Roman"/>
                        </a:rPr>
                        <a:t>                                        </a:t>
                      </a:r>
                      <a:r>
                        <a:rPr lang="ru-RU" sz="1400" b="1" dirty="0" smtClean="0">
                          <a:latin typeface="Calibri"/>
                          <a:ea typeface="Times New Roman"/>
                          <a:cs typeface="Times New Roman"/>
                        </a:rPr>
                        <a:t> </a:t>
                      </a:r>
                      <a:r>
                        <a:rPr lang="ru-RU" sz="1400" b="1" dirty="0" smtClean="0">
                          <a:solidFill>
                            <a:srgbClr val="009900"/>
                          </a:solidFill>
                          <a:latin typeface="Calibri"/>
                          <a:ea typeface="Times New Roman"/>
                          <a:cs typeface="Times New Roman"/>
                        </a:rPr>
                        <a:t> ХОЛОДИЛЬНИК     </a:t>
                      </a:r>
                      <a:r>
                        <a:rPr lang="ru-RU" sz="1400" b="1" dirty="0" smtClean="0">
                          <a:latin typeface="Calibri"/>
                          <a:ea typeface="Times New Roman"/>
                          <a:cs typeface="Times New Roman"/>
                        </a:rPr>
                        <a:t>   </a:t>
                      </a:r>
                      <a:r>
                        <a:rPr lang="ru-RU" sz="900" b="1" dirty="0" smtClean="0">
                          <a:latin typeface="Calibri"/>
                          <a:ea typeface="Times New Roman"/>
                          <a:cs typeface="Times New Roman"/>
                        </a:rPr>
                        <a:t>          </a:t>
                      </a:r>
                    </a:p>
                    <a:p>
                      <a:pPr algn="l">
                        <a:lnSpc>
                          <a:spcPct val="115000"/>
                        </a:lnSpc>
                        <a:spcAft>
                          <a:spcPts val="0"/>
                        </a:spcAft>
                      </a:pPr>
                      <a:r>
                        <a:rPr lang="ru-RU" sz="1200" b="1" baseline="0" dirty="0" smtClean="0">
                          <a:latin typeface="Calibri"/>
                          <a:ea typeface="Times New Roman"/>
                          <a:cs typeface="Times New Roman"/>
                        </a:rPr>
                        <a:t> </a:t>
                      </a:r>
                      <a:r>
                        <a:rPr lang="ru-RU" sz="1200" b="1" dirty="0" smtClean="0">
                          <a:latin typeface="Calibri"/>
                          <a:ea typeface="Times New Roman"/>
                          <a:cs typeface="Times New Roman"/>
                        </a:rPr>
                        <a:t>Измерили </a:t>
                      </a:r>
                      <a:r>
                        <a:rPr lang="ru-RU" sz="1200" b="1" dirty="0">
                          <a:latin typeface="Calibri"/>
                          <a:ea typeface="Times New Roman"/>
                          <a:cs typeface="Times New Roman"/>
                        </a:rPr>
                        <a:t>излучение от двух </a:t>
                      </a:r>
                      <a:r>
                        <a:rPr lang="ru-RU" sz="1200" b="1" dirty="0" smtClean="0">
                          <a:latin typeface="Calibri"/>
                          <a:ea typeface="Times New Roman"/>
                          <a:cs typeface="Times New Roman"/>
                        </a:rPr>
                        <a:t>                                        </a:t>
                      </a:r>
                      <a:r>
                        <a:rPr lang="ru-RU" sz="1200" b="1" baseline="0" dirty="0" smtClean="0">
                          <a:latin typeface="Calibri"/>
                          <a:ea typeface="Times New Roman"/>
                          <a:cs typeface="Times New Roman"/>
                        </a:rPr>
                        <a:t>         </a:t>
                      </a:r>
                      <a:r>
                        <a:rPr lang="ru-RU" sz="1200" b="1" dirty="0" smtClean="0">
                          <a:latin typeface="Calibri"/>
                          <a:ea typeface="Times New Roman"/>
                          <a:cs typeface="Times New Roman"/>
                        </a:rPr>
                        <a:t> </a:t>
                      </a:r>
                      <a:r>
                        <a:rPr lang="ru-RU" sz="1200" b="1" dirty="0">
                          <a:latin typeface="Calibri"/>
                          <a:ea typeface="Times New Roman"/>
                          <a:cs typeface="Times New Roman"/>
                        </a:rPr>
                        <a:t>разных моделей холодильников. </a:t>
                      </a:r>
                      <a:endParaRPr lang="ru-RU" sz="1200" dirty="0">
                        <a:latin typeface="Calibri"/>
                        <a:ea typeface="Times New Roman"/>
                        <a:cs typeface="Times New Roman"/>
                      </a:endParaRPr>
                    </a:p>
                    <a:p>
                      <a:pPr algn="l">
                        <a:lnSpc>
                          <a:spcPct val="115000"/>
                        </a:lnSpc>
                        <a:spcAft>
                          <a:spcPts val="0"/>
                        </a:spcAft>
                      </a:pPr>
                      <a:r>
                        <a:rPr lang="ru-RU" sz="1200" b="1" dirty="0">
                          <a:latin typeface="Calibri"/>
                          <a:ea typeface="Times New Roman"/>
                          <a:cs typeface="Times New Roman"/>
                        </a:rPr>
                        <a:t>В одном  случае радиус составил 30 см, </a:t>
                      </a:r>
                      <a:endParaRPr lang="ru-RU" sz="1200" dirty="0">
                        <a:latin typeface="Calibri"/>
                        <a:ea typeface="Times New Roman"/>
                        <a:cs typeface="Times New Roman"/>
                      </a:endParaRPr>
                    </a:p>
                    <a:p>
                      <a:pPr algn="l">
                        <a:lnSpc>
                          <a:spcPct val="115000"/>
                        </a:lnSpc>
                        <a:spcAft>
                          <a:spcPts val="0"/>
                        </a:spcAft>
                      </a:pPr>
                      <a:r>
                        <a:rPr lang="ru-RU" sz="1200" b="1" dirty="0">
                          <a:latin typeface="Calibri"/>
                          <a:ea typeface="Times New Roman"/>
                          <a:cs typeface="Times New Roman"/>
                        </a:rPr>
                        <a:t>во втором – почти 80 см. </a:t>
                      </a:r>
                      <a:endParaRPr lang="ru-RU" sz="1200" dirty="0">
                        <a:latin typeface="Calibri"/>
                        <a:ea typeface="Times New Roman"/>
                        <a:cs typeface="Times New Roman"/>
                      </a:endParaRPr>
                    </a:p>
                    <a:p>
                      <a:pPr algn="l">
                        <a:lnSpc>
                          <a:spcPct val="115000"/>
                        </a:lnSpc>
                        <a:spcAft>
                          <a:spcPts val="0"/>
                        </a:spcAft>
                      </a:pPr>
                      <a:r>
                        <a:rPr lang="ru-RU" sz="1200" b="1" dirty="0">
                          <a:latin typeface="Calibri"/>
                          <a:ea typeface="Times New Roman"/>
                          <a:cs typeface="Times New Roman"/>
                        </a:rPr>
                        <a:t>Это значит, что обеденный стол </a:t>
                      </a:r>
                      <a:r>
                        <a:rPr lang="ru-RU" sz="1200" b="1" dirty="0" smtClean="0">
                          <a:latin typeface="Calibri"/>
                          <a:ea typeface="Times New Roman"/>
                          <a:cs typeface="Times New Roman"/>
                        </a:rPr>
                        <a:t>                                                       не </a:t>
                      </a:r>
                      <a:r>
                        <a:rPr lang="ru-RU" sz="1200" b="1" dirty="0">
                          <a:latin typeface="Calibri"/>
                          <a:ea typeface="Times New Roman"/>
                          <a:cs typeface="Times New Roman"/>
                        </a:rPr>
                        <a:t>стоит располагать в </a:t>
                      </a:r>
                      <a:r>
                        <a:rPr lang="ru-RU" sz="1200" b="1" dirty="0" smtClean="0">
                          <a:latin typeface="Calibri"/>
                          <a:ea typeface="Times New Roman"/>
                          <a:cs typeface="Times New Roman"/>
                        </a:rPr>
                        <a:t>непосредственной                          </a:t>
                      </a:r>
                      <a:r>
                        <a:rPr lang="ru-RU" sz="1200" b="1" dirty="0">
                          <a:latin typeface="Calibri"/>
                          <a:ea typeface="Times New Roman"/>
                          <a:cs typeface="Times New Roman"/>
                        </a:rPr>
                        <a:t>близости  к </a:t>
                      </a:r>
                      <a:r>
                        <a:rPr lang="ru-RU" sz="1200" b="1" dirty="0" smtClean="0">
                          <a:latin typeface="Calibri"/>
                          <a:ea typeface="Times New Roman"/>
                          <a:cs typeface="Times New Roman"/>
                        </a:rPr>
                        <a:t>холодильнику</a:t>
                      </a:r>
                      <a:endParaRPr lang="ru-RU" sz="1200" dirty="0">
                        <a:latin typeface="Calibri"/>
                        <a:ea typeface="Times New Roman"/>
                        <a:cs typeface="Times New Roman"/>
                      </a:endParaRPr>
                    </a:p>
                  </a:txBody>
                  <a:tcPr marL="41932" marR="41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nSpc>
                          <a:spcPct val="115000"/>
                        </a:lnSpc>
                        <a:spcAft>
                          <a:spcPts val="0"/>
                        </a:spcAft>
                      </a:pPr>
                      <a:endParaRPr lang="ru-RU" sz="700" dirty="0" smtClean="0">
                        <a:latin typeface="Calibri"/>
                        <a:ea typeface="Times New Roman"/>
                        <a:cs typeface="Times New Roman"/>
                      </a:endParaRPr>
                    </a:p>
                    <a:p>
                      <a:r>
                        <a:rPr lang="ru-RU" sz="1200" dirty="0" smtClean="0">
                          <a:latin typeface="Calibri"/>
                          <a:cs typeface="Times New Roman"/>
                        </a:rPr>
                        <a:t>                               </a:t>
                      </a:r>
                      <a:r>
                        <a:rPr lang="ru-RU" sz="1200" dirty="0" smtClean="0">
                          <a:solidFill>
                            <a:srgbClr val="002060"/>
                          </a:solidFill>
                          <a:latin typeface="Calibri"/>
                          <a:cs typeface="Times New Roman"/>
                        </a:rPr>
                        <a:t> </a:t>
                      </a:r>
                      <a:r>
                        <a:rPr lang="ru-RU" sz="1400" b="1" dirty="0" smtClean="0">
                          <a:solidFill>
                            <a:srgbClr val="002060"/>
                          </a:solidFill>
                          <a:latin typeface="Calibri"/>
                          <a:cs typeface="Times New Roman"/>
                        </a:rPr>
                        <a:t>ТЕЛЕВИЗОР</a:t>
                      </a:r>
                    </a:p>
                    <a:p>
                      <a:r>
                        <a:rPr lang="ru-RU" sz="1200" b="1" kern="1200" dirty="0" smtClean="0">
                          <a:solidFill>
                            <a:schemeClr val="tx1"/>
                          </a:solidFill>
                          <a:latin typeface="+mn-lt"/>
                          <a:ea typeface="+mn-ea"/>
                          <a:cs typeface="+mn-cs"/>
                        </a:rPr>
                        <a:t>Измерения проводились на </a:t>
                      </a:r>
                      <a:r>
                        <a:rPr lang="ru-RU" sz="1200" b="1" kern="1200" dirty="0" err="1" smtClean="0">
                          <a:solidFill>
                            <a:schemeClr val="tx1"/>
                          </a:solidFill>
                          <a:latin typeface="+mn-lt"/>
                          <a:ea typeface="+mn-ea"/>
                          <a:cs typeface="+mn-cs"/>
                        </a:rPr>
                        <a:t>ЭЛТ-телевизоре</a:t>
                      </a:r>
                      <a:r>
                        <a:rPr lang="ru-RU" sz="1200" b="1"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излучение </a:t>
                      </a:r>
                      <a:r>
                        <a:rPr lang="ru-RU" sz="1200" b="1"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которого составило примерно</a:t>
                      </a:r>
                    </a:p>
                    <a:p>
                      <a:r>
                        <a:rPr lang="ru-RU" sz="1200" b="1" kern="1200" dirty="0" smtClean="0">
                          <a:solidFill>
                            <a:schemeClr val="tx1"/>
                          </a:solidFill>
                          <a:latin typeface="+mn-lt"/>
                          <a:ea typeface="+mn-ea"/>
                          <a:cs typeface="+mn-cs"/>
                        </a:rPr>
                        <a:t> 1,5 метра. Не рекомендуется </a:t>
                      </a:r>
                      <a:r>
                        <a:rPr lang="ru-RU" sz="1200" b="1"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смотреть </a:t>
                      </a:r>
                    </a:p>
                    <a:p>
                      <a:r>
                        <a:rPr lang="ru-RU" sz="1200" b="1" kern="1200" dirty="0" smtClean="0">
                          <a:solidFill>
                            <a:schemeClr val="tx1"/>
                          </a:solidFill>
                          <a:latin typeface="+mn-lt"/>
                          <a:ea typeface="+mn-ea"/>
                          <a:cs typeface="+mn-cs"/>
                        </a:rPr>
                        <a:t>телевизор на более близких дистанциях. </a:t>
                      </a:r>
                    </a:p>
                    <a:p>
                      <a:r>
                        <a:rPr lang="ru-RU" sz="1200" b="1" kern="1200" dirty="0" smtClean="0">
                          <a:solidFill>
                            <a:schemeClr val="tx1"/>
                          </a:solidFill>
                          <a:latin typeface="+mn-lt"/>
                          <a:ea typeface="+mn-ea"/>
                          <a:cs typeface="+mn-cs"/>
                        </a:rPr>
                        <a:t>Считается, </a:t>
                      </a:r>
                      <a:r>
                        <a:rPr lang="ru-RU" sz="1200" b="1"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что воздействие плоских ЖК и</a:t>
                      </a:r>
                    </a:p>
                    <a:p>
                      <a:r>
                        <a:rPr lang="ru-RU" sz="1200" b="1" kern="1200" dirty="0" smtClean="0">
                          <a:solidFill>
                            <a:schemeClr val="tx1"/>
                          </a:solidFill>
                          <a:latin typeface="+mn-lt"/>
                          <a:ea typeface="+mn-ea"/>
                          <a:cs typeface="+mn-cs"/>
                        </a:rPr>
                        <a:t> плазменных панелей ниже, </a:t>
                      </a:r>
                      <a:r>
                        <a:rPr lang="ru-RU" sz="1200" b="1"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но приближаться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все равно не рекомендуем.</a:t>
                      </a:r>
                      <a:endParaRPr lang="ru-RU" sz="1200" kern="1200" dirty="0" smtClean="0">
                        <a:solidFill>
                          <a:schemeClr val="tx1"/>
                        </a:solidFill>
                        <a:latin typeface="+mn-lt"/>
                        <a:ea typeface="+mn-ea"/>
                        <a:cs typeface="+mn-cs"/>
                      </a:endParaRPr>
                    </a:p>
                  </a:txBody>
                  <a:tcPr marL="41932" marR="41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15770">
                <a:tc>
                  <a:txBody>
                    <a:bodyPr/>
                    <a:lstStyle/>
                    <a:p>
                      <a:pPr>
                        <a:lnSpc>
                          <a:spcPct val="115000"/>
                        </a:lnSpc>
                        <a:spcAft>
                          <a:spcPts val="0"/>
                        </a:spcAft>
                      </a:pPr>
                      <a:endParaRPr lang="ru-RU" sz="700" dirty="0">
                        <a:latin typeface="Calibri"/>
                        <a:ea typeface="Times New Roman"/>
                        <a:cs typeface="Times New Roman"/>
                      </a:endParaRPr>
                    </a:p>
                    <a:p>
                      <a:pPr algn="just">
                        <a:lnSpc>
                          <a:spcPct val="115000"/>
                        </a:lnSpc>
                        <a:spcAft>
                          <a:spcPts val="0"/>
                        </a:spcAft>
                      </a:pPr>
                      <a:r>
                        <a:rPr lang="ru-RU" sz="1400" b="1" dirty="0" smtClean="0">
                          <a:latin typeface="Calibri"/>
                          <a:ea typeface="Times New Roman"/>
                          <a:cs typeface="Times New Roman"/>
                        </a:rPr>
                        <a:t>                                   </a:t>
                      </a:r>
                      <a:r>
                        <a:rPr lang="ru-RU" sz="1400" b="1" dirty="0" smtClean="0">
                          <a:solidFill>
                            <a:schemeClr val="accent2">
                              <a:lumMod val="50000"/>
                            </a:schemeClr>
                          </a:solidFill>
                          <a:latin typeface="Calibri"/>
                          <a:ea typeface="Times New Roman"/>
                          <a:cs typeface="Times New Roman"/>
                        </a:rPr>
                        <a:t>НОУТБУК</a:t>
                      </a:r>
                      <a:endParaRPr lang="ru-RU" sz="900" b="1" dirty="0" smtClean="0">
                        <a:solidFill>
                          <a:schemeClr val="accent2">
                            <a:lumMod val="50000"/>
                          </a:schemeClr>
                        </a:solidFill>
                        <a:latin typeface="Calibri"/>
                        <a:ea typeface="Times New Roman"/>
                        <a:cs typeface="Times New Roman"/>
                      </a:endParaRPr>
                    </a:p>
                    <a:p>
                      <a:pPr algn="just">
                        <a:lnSpc>
                          <a:spcPct val="115000"/>
                        </a:lnSpc>
                        <a:spcAft>
                          <a:spcPts val="0"/>
                        </a:spcAft>
                      </a:pPr>
                      <a:r>
                        <a:rPr lang="ru-RU" sz="1200" b="1" dirty="0" smtClean="0">
                          <a:latin typeface="Calibri"/>
                          <a:ea typeface="Times New Roman"/>
                          <a:cs typeface="Times New Roman"/>
                        </a:rPr>
                        <a:t>Излучение </a:t>
                      </a:r>
                      <a:r>
                        <a:rPr lang="ru-RU" sz="1200" b="1" dirty="0">
                          <a:latin typeface="Calibri"/>
                          <a:ea typeface="Times New Roman"/>
                          <a:cs typeface="Times New Roman"/>
                        </a:rPr>
                        <a:t>небольшого 12-дюймового </a:t>
                      </a:r>
                      <a:endParaRPr lang="ru-RU" sz="1200" b="1" dirty="0" smtClean="0">
                        <a:latin typeface="Calibri"/>
                        <a:ea typeface="Times New Roman"/>
                        <a:cs typeface="Times New Roman"/>
                      </a:endParaRPr>
                    </a:p>
                    <a:p>
                      <a:pPr algn="just">
                        <a:lnSpc>
                          <a:spcPct val="115000"/>
                        </a:lnSpc>
                        <a:spcAft>
                          <a:spcPts val="0"/>
                        </a:spcAft>
                      </a:pPr>
                      <a:r>
                        <a:rPr lang="ru-RU" sz="1200" b="1" dirty="0" smtClean="0">
                          <a:latin typeface="Calibri"/>
                          <a:ea typeface="Times New Roman"/>
                          <a:cs typeface="Times New Roman"/>
                        </a:rPr>
                        <a:t>ноутбука </a:t>
                      </a:r>
                      <a:r>
                        <a:rPr lang="ru-RU" sz="1200" b="1" dirty="0">
                          <a:latin typeface="Calibri"/>
                          <a:ea typeface="Times New Roman"/>
                          <a:cs typeface="Times New Roman"/>
                        </a:rPr>
                        <a:t>оказалось невысоким и </a:t>
                      </a:r>
                      <a:endParaRPr lang="ru-RU" sz="1200" b="1" dirty="0" smtClean="0">
                        <a:latin typeface="Calibri"/>
                        <a:ea typeface="Times New Roman"/>
                        <a:cs typeface="Times New Roman"/>
                      </a:endParaRPr>
                    </a:p>
                    <a:p>
                      <a:pPr algn="just">
                        <a:lnSpc>
                          <a:spcPct val="115000"/>
                        </a:lnSpc>
                        <a:spcAft>
                          <a:spcPts val="0"/>
                        </a:spcAft>
                      </a:pPr>
                      <a:r>
                        <a:rPr lang="ru-RU" sz="1200" b="1" dirty="0" smtClean="0">
                          <a:latin typeface="Calibri"/>
                          <a:ea typeface="Times New Roman"/>
                          <a:cs typeface="Times New Roman"/>
                        </a:rPr>
                        <a:t>фиксировалось </a:t>
                      </a:r>
                      <a:r>
                        <a:rPr lang="ru-RU" sz="1200" b="1" dirty="0">
                          <a:latin typeface="Calibri"/>
                          <a:ea typeface="Times New Roman"/>
                          <a:cs typeface="Times New Roman"/>
                        </a:rPr>
                        <a:t>на расстоянии 30-40 см. </a:t>
                      </a:r>
                      <a:endParaRPr lang="ru-RU" sz="1200" dirty="0">
                        <a:latin typeface="Calibri"/>
                        <a:ea typeface="Times New Roman"/>
                        <a:cs typeface="Times New Roman"/>
                      </a:endParaRPr>
                    </a:p>
                    <a:p>
                      <a:pPr algn="just">
                        <a:lnSpc>
                          <a:spcPct val="115000"/>
                        </a:lnSpc>
                        <a:spcAft>
                          <a:spcPts val="0"/>
                        </a:spcAft>
                      </a:pPr>
                      <a:r>
                        <a:rPr lang="ru-RU" sz="1200" b="1" dirty="0">
                          <a:latin typeface="Calibri"/>
                          <a:ea typeface="Times New Roman"/>
                          <a:cs typeface="Times New Roman"/>
                        </a:rPr>
                        <a:t> При соблюдении дистанции </a:t>
                      </a:r>
                      <a:r>
                        <a:rPr lang="ru-RU" sz="1200" b="1" dirty="0" smtClean="0">
                          <a:latin typeface="Calibri"/>
                          <a:ea typeface="Times New Roman"/>
                          <a:cs typeface="Times New Roman"/>
                        </a:rPr>
                        <a:t>работа</a:t>
                      </a:r>
                    </a:p>
                    <a:p>
                      <a:pPr algn="just">
                        <a:lnSpc>
                          <a:spcPct val="115000"/>
                        </a:lnSpc>
                        <a:spcAft>
                          <a:spcPts val="0"/>
                        </a:spcAft>
                      </a:pPr>
                      <a:r>
                        <a:rPr lang="ru-RU" sz="1200" b="1" dirty="0" smtClean="0">
                          <a:latin typeface="Calibri"/>
                          <a:ea typeface="Times New Roman"/>
                          <a:cs typeface="Times New Roman"/>
                        </a:rPr>
                        <a:t> </a:t>
                      </a:r>
                      <a:r>
                        <a:rPr lang="ru-RU" sz="1200" b="1" dirty="0">
                          <a:latin typeface="Calibri"/>
                          <a:ea typeface="Times New Roman"/>
                          <a:cs typeface="Times New Roman"/>
                        </a:rPr>
                        <a:t>за таким устройствам сравнительно </a:t>
                      </a:r>
                      <a:endParaRPr lang="ru-RU" sz="1200" b="1" dirty="0" smtClean="0">
                        <a:latin typeface="Calibri"/>
                        <a:ea typeface="Times New Roman"/>
                        <a:cs typeface="Times New Roman"/>
                      </a:endParaRPr>
                    </a:p>
                    <a:p>
                      <a:pPr algn="just">
                        <a:lnSpc>
                          <a:spcPct val="115000"/>
                        </a:lnSpc>
                        <a:spcAft>
                          <a:spcPts val="0"/>
                        </a:spcAft>
                      </a:pPr>
                      <a:r>
                        <a:rPr lang="ru-RU" sz="1200" b="1" dirty="0" smtClean="0">
                          <a:latin typeface="Calibri"/>
                          <a:ea typeface="Times New Roman"/>
                          <a:cs typeface="Times New Roman"/>
                        </a:rPr>
                        <a:t>безопасна</a:t>
                      </a:r>
                      <a:r>
                        <a:rPr lang="ru-RU" sz="1200" b="1" dirty="0">
                          <a:latin typeface="Calibri"/>
                          <a:ea typeface="Times New Roman"/>
                          <a:cs typeface="Times New Roman"/>
                        </a:rPr>
                        <a:t>.</a:t>
                      </a:r>
                      <a:endParaRPr lang="ru-RU" sz="1200" dirty="0">
                        <a:latin typeface="Calibri"/>
                        <a:ea typeface="Times New Roman"/>
                        <a:cs typeface="Times New Roman"/>
                      </a:endParaRPr>
                    </a:p>
                    <a:p>
                      <a:pPr>
                        <a:lnSpc>
                          <a:spcPct val="115000"/>
                        </a:lnSpc>
                        <a:spcAft>
                          <a:spcPts val="0"/>
                        </a:spcAft>
                      </a:pPr>
                      <a:r>
                        <a:rPr lang="ru-RU" sz="1200" b="1" dirty="0">
                          <a:latin typeface="Calibri"/>
                          <a:cs typeface="Times New Roman"/>
                        </a:rPr>
                        <a:t>   </a:t>
                      </a:r>
                      <a:endParaRPr lang="ru-RU" sz="1200" dirty="0">
                        <a:latin typeface="Calibri"/>
                        <a:ea typeface="Times New Roman"/>
                        <a:cs typeface="Times New Roman"/>
                      </a:endParaRPr>
                    </a:p>
                  </a:txBody>
                  <a:tcPr marL="41932" marR="41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endParaRPr lang="ru-RU" sz="900" b="1" dirty="0" smtClean="0">
                        <a:latin typeface="+mn-lt"/>
                        <a:cs typeface="Times New Roman"/>
                      </a:endParaRPr>
                    </a:p>
                    <a:p>
                      <a:pPr>
                        <a:lnSpc>
                          <a:spcPct val="115000"/>
                        </a:lnSpc>
                        <a:spcAft>
                          <a:spcPts val="0"/>
                        </a:spcAft>
                      </a:pPr>
                      <a:r>
                        <a:rPr lang="ru-RU" sz="1400" b="1" baseline="0" dirty="0" smtClean="0">
                          <a:latin typeface="+mn-lt"/>
                          <a:cs typeface="Times New Roman"/>
                        </a:rPr>
                        <a:t>                               </a:t>
                      </a:r>
                      <a:r>
                        <a:rPr lang="ru-RU" sz="1400" b="1" baseline="0" dirty="0" smtClean="0">
                          <a:solidFill>
                            <a:schemeClr val="accent3">
                              <a:lumMod val="50000"/>
                            </a:schemeClr>
                          </a:solidFill>
                          <a:latin typeface="+mn-lt"/>
                          <a:cs typeface="Times New Roman"/>
                        </a:rPr>
                        <a:t> </a:t>
                      </a:r>
                      <a:r>
                        <a:rPr lang="ru-RU" sz="1400" b="1" dirty="0" smtClean="0">
                          <a:solidFill>
                            <a:schemeClr val="accent3">
                              <a:lumMod val="50000"/>
                            </a:schemeClr>
                          </a:solidFill>
                          <a:latin typeface="+mn-lt"/>
                          <a:cs typeface="Times New Roman"/>
                        </a:rPr>
                        <a:t>ЭЛЕКТРОЧАЙНИК</a:t>
                      </a:r>
                      <a:endParaRPr lang="ru-RU" sz="1400" b="1" dirty="0" smtClean="0">
                        <a:solidFill>
                          <a:schemeClr val="accent3">
                            <a:lumMod val="50000"/>
                          </a:schemeClr>
                        </a:solidFill>
                        <a:latin typeface="+mn-lt"/>
                        <a:ea typeface="Times New Roman"/>
                        <a:cs typeface="Times New Roman"/>
                      </a:endParaRPr>
                    </a:p>
                    <a:p>
                      <a:pPr>
                        <a:lnSpc>
                          <a:spcPct val="115000"/>
                        </a:lnSpc>
                        <a:spcAft>
                          <a:spcPts val="0"/>
                        </a:spcAft>
                      </a:pPr>
                      <a:r>
                        <a:rPr lang="ru-RU" sz="1400" b="1" dirty="0" smtClean="0">
                          <a:latin typeface="+mn-lt"/>
                          <a:ea typeface="Times New Roman"/>
                          <a:cs typeface="Times New Roman"/>
                        </a:rPr>
                        <a:t>Радиус действия излучения во время </a:t>
                      </a:r>
                    </a:p>
                    <a:p>
                      <a:pPr>
                        <a:lnSpc>
                          <a:spcPct val="115000"/>
                        </a:lnSpc>
                        <a:spcAft>
                          <a:spcPts val="0"/>
                        </a:spcAft>
                      </a:pPr>
                      <a:r>
                        <a:rPr lang="ru-RU" sz="1400" b="1" dirty="0" smtClean="0">
                          <a:latin typeface="+mn-lt"/>
                          <a:ea typeface="Times New Roman"/>
                          <a:cs typeface="Times New Roman"/>
                        </a:rPr>
                        <a:t>кипячения воды в электрочайнике</a:t>
                      </a:r>
                    </a:p>
                    <a:p>
                      <a:pPr>
                        <a:lnSpc>
                          <a:spcPct val="115000"/>
                        </a:lnSpc>
                        <a:spcAft>
                          <a:spcPts val="0"/>
                        </a:spcAft>
                      </a:pPr>
                      <a:r>
                        <a:rPr lang="ru-RU" sz="1400" b="1" dirty="0" smtClean="0">
                          <a:latin typeface="+mn-lt"/>
                          <a:ea typeface="Times New Roman"/>
                          <a:cs typeface="Times New Roman"/>
                        </a:rPr>
                        <a:t> составил  30 см.</a:t>
                      </a:r>
                      <a:endParaRPr lang="ru-RU" sz="1400" dirty="0" smtClean="0">
                        <a:latin typeface="+mn-lt"/>
                        <a:ea typeface="Times New Roman"/>
                        <a:cs typeface="Times New Roman"/>
                      </a:endParaRPr>
                    </a:p>
                    <a:p>
                      <a:pPr>
                        <a:lnSpc>
                          <a:spcPct val="115000"/>
                        </a:lnSpc>
                        <a:spcAft>
                          <a:spcPts val="0"/>
                        </a:spcAft>
                      </a:pPr>
                      <a:r>
                        <a:rPr lang="ru-RU" sz="1400" b="1" dirty="0" smtClean="0">
                          <a:latin typeface="+mn-lt"/>
                          <a:ea typeface="Times New Roman"/>
                          <a:cs typeface="Times New Roman"/>
                        </a:rPr>
                        <a:t> Не рекомендуется находиться очень </a:t>
                      </a:r>
                    </a:p>
                    <a:p>
                      <a:pPr>
                        <a:lnSpc>
                          <a:spcPct val="115000"/>
                        </a:lnSpc>
                        <a:spcAft>
                          <a:spcPts val="0"/>
                        </a:spcAft>
                      </a:pPr>
                      <a:r>
                        <a:rPr lang="ru-RU" sz="1400" b="1" dirty="0" smtClean="0">
                          <a:latin typeface="+mn-lt"/>
                          <a:ea typeface="Times New Roman"/>
                          <a:cs typeface="Times New Roman"/>
                        </a:rPr>
                        <a:t>близко с чайником во время его работы</a:t>
                      </a:r>
                      <a:endParaRPr lang="ru-RU" sz="1400" b="1" dirty="0" smtClean="0">
                        <a:latin typeface="Calibri"/>
                        <a:ea typeface="Times New Roman"/>
                        <a:cs typeface="Times New Roman"/>
                      </a:endParaRPr>
                    </a:p>
                  </a:txBody>
                  <a:tcPr marL="41932" marR="41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3" name="Рисунок 22"/>
          <p:cNvPicPr/>
          <p:nvPr/>
        </p:nvPicPr>
        <p:blipFill>
          <a:blip r:embed="rId2" cstate="print"/>
          <a:srcRect/>
          <a:stretch>
            <a:fillRect/>
          </a:stretch>
        </p:blipFill>
        <p:spPr bwMode="auto">
          <a:xfrm>
            <a:off x="3428992" y="1357298"/>
            <a:ext cx="1052196" cy="1285884"/>
          </a:xfrm>
          <a:prstGeom prst="rect">
            <a:avLst/>
          </a:prstGeom>
          <a:noFill/>
          <a:ln w="9525">
            <a:noFill/>
            <a:miter lim="800000"/>
            <a:headEnd/>
            <a:tailEnd/>
          </a:ln>
        </p:spPr>
      </p:pic>
      <p:pic>
        <p:nvPicPr>
          <p:cNvPr id="24" name="Рисунок 23"/>
          <p:cNvPicPr/>
          <p:nvPr/>
        </p:nvPicPr>
        <p:blipFill>
          <a:blip r:embed="rId3" cstate="print"/>
          <a:srcRect/>
          <a:stretch>
            <a:fillRect/>
          </a:stretch>
        </p:blipFill>
        <p:spPr bwMode="auto">
          <a:xfrm>
            <a:off x="7643834" y="1285860"/>
            <a:ext cx="1143636" cy="1357322"/>
          </a:xfrm>
          <a:prstGeom prst="rect">
            <a:avLst/>
          </a:prstGeom>
          <a:noFill/>
          <a:ln w="9525">
            <a:noFill/>
            <a:miter lim="800000"/>
            <a:headEnd/>
            <a:tailEnd/>
          </a:ln>
        </p:spPr>
      </p:pic>
      <p:pic>
        <p:nvPicPr>
          <p:cNvPr id="25" name="Рисунок 24"/>
          <p:cNvPicPr/>
          <p:nvPr/>
        </p:nvPicPr>
        <p:blipFill>
          <a:blip r:embed="rId4" cstate="print"/>
          <a:srcRect/>
          <a:stretch>
            <a:fillRect/>
          </a:stretch>
        </p:blipFill>
        <p:spPr bwMode="auto">
          <a:xfrm>
            <a:off x="3143240" y="2928934"/>
            <a:ext cx="1285884" cy="1571636"/>
          </a:xfrm>
          <a:prstGeom prst="rect">
            <a:avLst/>
          </a:prstGeom>
          <a:noFill/>
          <a:ln w="9525">
            <a:noFill/>
            <a:miter lim="800000"/>
            <a:headEnd/>
            <a:tailEnd/>
          </a:ln>
        </p:spPr>
      </p:pic>
      <p:pic>
        <p:nvPicPr>
          <p:cNvPr id="27" name="Рисунок 26"/>
          <p:cNvPicPr/>
          <p:nvPr/>
        </p:nvPicPr>
        <p:blipFill>
          <a:blip r:embed="rId5" cstate="print"/>
          <a:srcRect/>
          <a:stretch>
            <a:fillRect/>
          </a:stretch>
        </p:blipFill>
        <p:spPr bwMode="auto">
          <a:xfrm>
            <a:off x="3000364" y="4786322"/>
            <a:ext cx="1357322" cy="1428760"/>
          </a:xfrm>
          <a:prstGeom prst="rect">
            <a:avLst/>
          </a:prstGeom>
          <a:noFill/>
          <a:ln w="9525">
            <a:noFill/>
            <a:miter lim="800000"/>
            <a:headEnd/>
            <a:tailEnd/>
          </a:ln>
        </p:spPr>
      </p:pic>
      <p:pic>
        <p:nvPicPr>
          <p:cNvPr id="28" name="Рисунок 27"/>
          <p:cNvPicPr/>
          <p:nvPr/>
        </p:nvPicPr>
        <p:blipFill>
          <a:blip r:embed="rId6" cstate="print"/>
          <a:srcRect/>
          <a:stretch>
            <a:fillRect/>
          </a:stretch>
        </p:blipFill>
        <p:spPr bwMode="auto">
          <a:xfrm>
            <a:off x="7786710" y="4786322"/>
            <a:ext cx="1000132" cy="1428760"/>
          </a:xfrm>
          <a:prstGeom prst="rect">
            <a:avLst/>
          </a:prstGeom>
          <a:noFill/>
          <a:ln w="9525">
            <a:noFill/>
            <a:miter lim="800000"/>
            <a:headEnd/>
            <a:tailEnd/>
          </a:ln>
        </p:spPr>
      </p:pic>
      <p:pic>
        <p:nvPicPr>
          <p:cNvPr id="30" name="Рисунок 29"/>
          <p:cNvPicPr/>
          <p:nvPr/>
        </p:nvPicPr>
        <p:blipFill>
          <a:blip r:embed="rId7" cstate="print"/>
          <a:srcRect/>
          <a:stretch>
            <a:fillRect/>
          </a:stretch>
        </p:blipFill>
        <p:spPr bwMode="auto">
          <a:xfrm>
            <a:off x="7715272" y="2928934"/>
            <a:ext cx="1091962" cy="1571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0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429684" cy="578647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1400" dirty="0" smtClean="0"/>
              <a:t/>
            </a:r>
            <a:br>
              <a:rPr lang="ru-RU" sz="1400" dirty="0" smtClean="0"/>
            </a:br>
            <a:r>
              <a:rPr lang="ru-RU" sz="1400" dirty="0" smtClean="0"/>
              <a:t> </a:t>
            </a:r>
            <a:r>
              <a:rPr lang="ru-RU" sz="1400" dirty="0" smtClean="0">
                <a:solidFill>
                  <a:srgbClr val="663300"/>
                </a:solidFill>
              </a:rPr>
              <a:t>если признать, что электромагнитное излучение все-таки опасно, то источником максимальной опасности будет именно </a:t>
            </a:r>
            <a:r>
              <a:rPr lang="ru-RU" sz="2000" dirty="0" smtClean="0">
                <a:solidFill>
                  <a:srgbClr val="663300"/>
                </a:solidFill>
              </a:rPr>
              <a:t>телефон</a:t>
            </a:r>
            <a:r>
              <a:rPr lang="ru-RU" sz="1400" dirty="0" smtClean="0">
                <a:solidFill>
                  <a:srgbClr val="663300"/>
                </a:solidFill>
              </a:rPr>
              <a:t/>
            </a:r>
            <a:br>
              <a:rPr lang="ru-RU" sz="1400" dirty="0" smtClean="0">
                <a:solidFill>
                  <a:srgbClr val="663300"/>
                </a:solidFill>
              </a:rPr>
            </a:br>
            <a:r>
              <a:rPr lang="ru-RU" sz="1400" dirty="0" smtClean="0">
                <a:solidFill>
                  <a:srgbClr val="663300"/>
                </a:solidFill>
              </a:rPr>
              <a:t>излучение не только воздействует непосредственно на мозг во время разговора, </a:t>
            </a:r>
            <a:br>
              <a:rPr lang="ru-RU" sz="1400" dirty="0" smtClean="0">
                <a:solidFill>
                  <a:srgbClr val="663300"/>
                </a:solidFill>
              </a:rPr>
            </a:br>
            <a:r>
              <a:rPr lang="ru-RU" sz="1400" dirty="0" smtClean="0">
                <a:solidFill>
                  <a:srgbClr val="663300"/>
                </a:solidFill>
              </a:rPr>
              <a:t>но и облучает пользователя, когда аппарат находится в режиме ожидания, </a:t>
            </a:r>
            <a:br>
              <a:rPr lang="ru-RU" sz="1400" dirty="0" smtClean="0">
                <a:solidFill>
                  <a:srgbClr val="663300"/>
                </a:solidFill>
              </a:rPr>
            </a:br>
            <a:r>
              <a:rPr lang="ru-RU" sz="1400" dirty="0" smtClean="0">
                <a:solidFill>
                  <a:srgbClr val="663300"/>
                </a:solidFill>
              </a:rPr>
              <a:t>в непосредственной близости к телу – например, в кармане</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поэтому замеры излучения мобильных телефонов  были  сделаны несколько раз – </a:t>
            </a:r>
            <a:br>
              <a:rPr lang="ru-RU" sz="1400" dirty="0" smtClean="0">
                <a:solidFill>
                  <a:srgbClr val="663300"/>
                </a:solidFill>
              </a:rPr>
            </a:br>
            <a:r>
              <a:rPr lang="ru-RU" sz="1400" dirty="0" smtClean="0">
                <a:solidFill>
                  <a:srgbClr val="663300"/>
                </a:solidFill>
              </a:rPr>
              <a:t>в режиме ожидания (включенный телефон лежит на столе), </a:t>
            </a:r>
            <a:br>
              <a:rPr lang="ru-RU" sz="1400" dirty="0" smtClean="0">
                <a:solidFill>
                  <a:srgbClr val="663300"/>
                </a:solidFill>
              </a:rPr>
            </a:br>
            <a:r>
              <a:rPr lang="ru-RU" sz="1400" dirty="0" smtClean="0">
                <a:solidFill>
                  <a:srgbClr val="663300"/>
                </a:solidFill>
              </a:rPr>
              <a:t>в режиме разговора, а также в режиме дозвона, когда теоретически аппарат излучает сильнее всего</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было взято два мобильных телефона наиболее распространенного стандарта </a:t>
            </a:r>
            <a:br>
              <a:rPr lang="ru-RU" sz="1400" dirty="0" smtClean="0">
                <a:solidFill>
                  <a:srgbClr val="663300"/>
                </a:solidFill>
              </a:rPr>
            </a:br>
            <a:r>
              <a:rPr lang="ru-RU" sz="1400" dirty="0" smtClean="0">
                <a:solidFill>
                  <a:srgbClr val="663300"/>
                </a:solidFill>
              </a:rPr>
              <a:t>GSM – </a:t>
            </a:r>
            <a:r>
              <a:rPr lang="ru-RU" sz="1400" dirty="0" err="1" smtClean="0">
                <a:solidFill>
                  <a:srgbClr val="663300"/>
                </a:solidFill>
              </a:rPr>
              <a:t>Nokia</a:t>
            </a:r>
            <a:r>
              <a:rPr lang="ru-RU" sz="1400" dirty="0" smtClean="0">
                <a:solidFill>
                  <a:srgbClr val="663300"/>
                </a:solidFill>
              </a:rPr>
              <a:t> 6300 и </a:t>
            </a:r>
            <a:r>
              <a:rPr lang="ru-RU" sz="1400" dirty="0" err="1" smtClean="0">
                <a:solidFill>
                  <a:srgbClr val="663300"/>
                </a:solidFill>
              </a:rPr>
              <a:t>Nokia</a:t>
            </a:r>
            <a:r>
              <a:rPr lang="ru-RU" sz="1400" dirty="0" smtClean="0">
                <a:solidFill>
                  <a:srgbClr val="663300"/>
                </a:solidFill>
              </a:rPr>
              <a:t> 6303,</a:t>
            </a:r>
            <a:br>
              <a:rPr lang="ru-RU" sz="1400" dirty="0" smtClean="0">
                <a:solidFill>
                  <a:srgbClr val="663300"/>
                </a:solidFill>
              </a:rPr>
            </a:br>
            <a:r>
              <a:rPr lang="ru-RU" sz="1400" dirty="0" smtClean="0">
                <a:solidFill>
                  <a:srgbClr val="663300"/>
                </a:solidFill>
              </a:rPr>
              <a:t> а также два </a:t>
            </a:r>
            <a:r>
              <a:rPr lang="ru-RU" sz="1400" dirty="0" err="1" smtClean="0">
                <a:solidFill>
                  <a:srgbClr val="663300"/>
                </a:solidFill>
              </a:rPr>
              <a:t>СDMA-телефона</a:t>
            </a:r>
            <a:r>
              <a:rPr lang="ru-RU" sz="1400" dirty="0" smtClean="0">
                <a:solidFill>
                  <a:srgbClr val="663300"/>
                </a:solidFill>
              </a:rPr>
              <a:t>: </a:t>
            </a:r>
            <a:r>
              <a:rPr lang="ru-RU" sz="1400" dirty="0" err="1" smtClean="0">
                <a:solidFill>
                  <a:srgbClr val="663300"/>
                </a:solidFill>
              </a:rPr>
              <a:t>cтаренькая</a:t>
            </a:r>
            <a:r>
              <a:rPr lang="ru-RU" sz="1400" dirty="0" smtClean="0">
                <a:solidFill>
                  <a:srgbClr val="663300"/>
                </a:solidFill>
              </a:rPr>
              <a:t> </a:t>
            </a:r>
            <a:r>
              <a:rPr lang="ru-RU" sz="1400" dirty="0" err="1" smtClean="0">
                <a:solidFill>
                  <a:srgbClr val="663300"/>
                </a:solidFill>
              </a:rPr>
              <a:t>Nokia</a:t>
            </a:r>
            <a:r>
              <a:rPr lang="ru-RU" sz="1400" dirty="0" smtClean="0">
                <a:solidFill>
                  <a:srgbClr val="663300"/>
                </a:solidFill>
              </a:rPr>
              <a:t> 6225 и популярная </a:t>
            </a:r>
            <a:r>
              <a:rPr lang="ru-RU" sz="1400" dirty="0" err="1" smtClean="0">
                <a:solidFill>
                  <a:srgbClr val="663300"/>
                </a:solidFill>
              </a:rPr>
              <a:t>Nokia</a:t>
            </a:r>
            <a:r>
              <a:rPr lang="ru-RU" sz="1400" dirty="0" smtClean="0">
                <a:solidFill>
                  <a:srgbClr val="663300"/>
                </a:solidFill>
              </a:rPr>
              <a:t> 1508</a:t>
            </a:r>
            <a:br>
              <a:rPr lang="ru-RU" sz="1400" dirty="0" smtClean="0">
                <a:solidFill>
                  <a:srgbClr val="663300"/>
                </a:solidFill>
              </a:rPr>
            </a:br>
            <a:r>
              <a:rPr lang="ru-RU" sz="1400" dirty="0" smtClean="0">
                <a:solidFill>
                  <a:srgbClr val="663300"/>
                </a:solidFill>
              </a:rPr>
              <a:t>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400" dirty="0" smtClean="0">
                <a:solidFill>
                  <a:srgbClr val="663300"/>
                </a:solidFill>
              </a:rPr>
              <a:t/>
            </a:r>
            <a:br>
              <a:rPr lang="ru-RU" sz="1400" dirty="0" smtClean="0">
                <a:solidFill>
                  <a:srgbClr val="663300"/>
                </a:solidFill>
              </a:rPr>
            </a:br>
            <a:r>
              <a:rPr lang="ru-RU" sz="1800" dirty="0" smtClean="0">
                <a:solidFill>
                  <a:srgbClr val="663300"/>
                </a:solidFill>
              </a:rPr>
              <a:t>Значение колебалось  от 3 мВт/м² </a:t>
            </a:r>
            <a:r>
              <a:rPr lang="ru-RU" sz="1800" cap="none" dirty="0" smtClean="0">
                <a:solidFill>
                  <a:srgbClr val="663300"/>
                </a:solidFill>
              </a:rPr>
              <a:t>до</a:t>
            </a:r>
            <a:r>
              <a:rPr lang="ru-RU" sz="1800" dirty="0" smtClean="0">
                <a:solidFill>
                  <a:srgbClr val="663300"/>
                </a:solidFill>
              </a:rPr>
              <a:t> 800 мВт/м2</a:t>
            </a:r>
            <a:br>
              <a:rPr lang="ru-RU" sz="1800" dirty="0" smtClean="0">
                <a:solidFill>
                  <a:srgbClr val="663300"/>
                </a:solidFill>
              </a:rPr>
            </a:br>
            <a:r>
              <a:rPr lang="ru-RU" sz="1800" u="sng" dirty="0" smtClean="0">
                <a:solidFill>
                  <a:srgbClr val="663300"/>
                </a:solidFill>
              </a:rPr>
              <a:t>пиковые значения достигались в момент дозвона и установления соединения</a:t>
            </a:r>
            <a:r>
              <a:rPr lang="ru-RU" sz="1800" dirty="0" smtClean="0">
                <a:solidFill>
                  <a:srgbClr val="663300"/>
                </a:solidFill>
              </a:rPr>
              <a:t/>
            </a:r>
            <a:br>
              <a:rPr lang="ru-RU" sz="1800" dirty="0" smtClean="0">
                <a:solidFill>
                  <a:srgbClr val="663300"/>
                </a:solidFill>
              </a:rPr>
            </a:br>
            <a:endParaRPr lang="ru-RU" sz="1800" dirty="0">
              <a:solidFill>
                <a:srgbClr val="663300"/>
              </a:solidFill>
            </a:endParaRPr>
          </a:p>
        </p:txBody>
      </p:sp>
      <p:sp>
        <p:nvSpPr>
          <p:cNvPr id="3" name="Текст 2"/>
          <p:cNvSpPr>
            <a:spLocks noGrp="1"/>
          </p:cNvSpPr>
          <p:nvPr>
            <p:ph type="body" idx="1"/>
          </p:nvPr>
        </p:nvSpPr>
        <p:spPr>
          <a:xfrm>
            <a:off x="357158" y="142853"/>
            <a:ext cx="8358246" cy="500065"/>
          </a:xfrm>
        </p:spPr>
        <p:txBody>
          <a:bodyPr>
            <a:normAutofit/>
          </a:bodyPr>
          <a:lstStyle/>
          <a:p>
            <a:pPr lvl="3"/>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Излучение мобильного телефона</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Рисунок 3"/>
          <p:cNvPicPr/>
          <p:nvPr/>
        </p:nvPicPr>
        <p:blipFill>
          <a:blip r:embed="rId2" cstate="print"/>
          <a:srcRect/>
          <a:stretch>
            <a:fillRect/>
          </a:stretch>
        </p:blipFill>
        <p:spPr bwMode="auto">
          <a:xfrm>
            <a:off x="3500430" y="3786190"/>
            <a:ext cx="1928826" cy="14287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857232"/>
            <a:ext cx="8643997" cy="578647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1600" dirty="0" smtClean="0">
                <a:latin typeface="Georgia" pitchFamily="18" charset="0"/>
              </a:rPr>
              <a:t>значения для GSM-телефона находились в диапазоне </a:t>
            </a:r>
            <a:br>
              <a:rPr lang="ru-RU" sz="1600" dirty="0" smtClean="0">
                <a:latin typeface="Georgia" pitchFamily="18" charset="0"/>
              </a:rPr>
            </a:br>
            <a:r>
              <a:rPr lang="ru-RU" sz="1600" dirty="0" smtClean="0">
                <a:latin typeface="Georgia" pitchFamily="18" charset="0"/>
              </a:rPr>
              <a:t>40 мВт/м2 – 800 мВт/м2</a:t>
            </a:r>
            <a:br>
              <a:rPr lang="ru-RU" sz="1600" dirty="0" smtClean="0">
                <a:latin typeface="Georgia" pitchFamily="18" charset="0"/>
              </a:rPr>
            </a:br>
            <a:r>
              <a:rPr lang="ru-RU" sz="1600" dirty="0" smtClean="0">
                <a:latin typeface="Georgia" pitchFamily="18" charset="0"/>
              </a:rPr>
              <a:t/>
            </a:r>
            <a:br>
              <a:rPr lang="ru-RU" sz="1600" dirty="0" smtClean="0">
                <a:latin typeface="Georgia" pitchFamily="18" charset="0"/>
              </a:rPr>
            </a:br>
            <a:r>
              <a:rPr lang="ru-RU" sz="1600" dirty="0" smtClean="0">
                <a:latin typeface="Georgia" pitchFamily="18" charset="0"/>
              </a:rPr>
              <a:t> для CDMA-аппарата аналогичный показатель составлял </a:t>
            </a:r>
            <a:br>
              <a:rPr lang="ru-RU" sz="1600" dirty="0" smtClean="0">
                <a:latin typeface="Georgia" pitchFamily="18" charset="0"/>
              </a:rPr>
            </a:br>
            <a:r>
              <a:rPr lang="ru-RU" sz="1600" dirty="0" smtClean="0">
                <a:latin typeface="Georgia" pitchFamily="18" charset="0"/>
              </a:rPr>
              <a:t>3 мВт/м2 – 150 мВт/м2</a:t>
            </a:r>
            <a:br>
              <a:rPr lang="ru-RU" sz="1600" dirty="0" smtClean="0">
                <a:latin typeface="Georgia" pitchFamily="18" charset="0"/>
              </a:rPr>
            </a:br>
            <a:r>
              <a:rPr lang="ru-RU" sz="1600" dirty="0" smtClean="0">
                <a:latin typeface="Georgia" pitchFamily="18" charset="0"/>
              </a:rPr>
              <a:t/>
            </a:r>
            <a:br>
              <a:rPr lang="ru-RU" sz="1600" dirty="0" smtClean="0">
                <a:latin typeface="Georgia" pitchFamily="18" charset="0"/>
              </a:rPr>
            </a:br>
            <a:r>
              <a:rPr lang="ru-RU" sz="1600" dirty="0" smtClean="0">
                <a:latin typeface="Georgia" pitchFamily="18" charset="0"/>
              </a:rPr>
              <a:t>в телефонах различных стандартах, уровень излучения может отличаться    </a:t>
            </a:r>
            <a:r>
              <a:rPr lang="ru-RU" sz="2000" cap="none" dirty="0" smtClean="0">
                <a:latin typeface="Georgia" pitchFamily="18" charset="0"/>
              </a:rPr>
              <a:t>в  </a:t>
            </a:r>
            <a:r>
              <a:rPr lang="ru-RU" sz="2000" dirty="0" smtClean="0">
                <a:latin typeface="Georgia" pitchFamily="18" charset="0"/>
              </a:rPr>
              <a:t>десятки раз</a:t>
            </a:r>
            <a:r>
              <a:rPr lang="ru-RU" sz="2000" dirty="0" smtClean="0"/>
              <a:t/>
            </a:r>
            <a:br>
              <a:rPr lang="ru-RU" sz="2000" dirty="0" smtClean="0"/>
            </a:br>
            <a:endParaRPr lang="ru-RU" sz="2000" dirty="0"/>
          </a:p>
        </p:txBody>
      </p:sp>
      <p:sp>
        <p:nvSpPr>
          <p:cNvPr id="3" name="Текст 2"/>
          <p:cNvSpPr>
            <a:spLocks noGrp="1"/>
          </p:cNvSpPr>
          <p:nvPr>
            <p:ph type="body" idx="1"/>
          </p:nvPr>
        </p:nvSpPr>
        <p:spPr>
          <a:xfrm>
            <a:off x="722313" y="285729"/>
            <a:ext cx="7772400" cy="571503"/>
          </a:xfrm>
        </p:spPr>
        <p:txBody>
          <a:bodyPr>
            <a:normAutofit/>
          </a:bodyP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Показатели телефонов разных стандартов</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Рисунок 3"/>
          <p:cNvPicPr/>
          <p:nvPr/>
        </p:nvPicPr>
        <p:blipFill>
          <a:blip r:embed="rId2"/>
          <a:srcRect/>
          <a:stretch>
            <a:fillRect/>
          </a:stretch>
        </p:blipFill>
        <p:spPr bwMode="auto">
          <a:xfrm>
            <a:off x="357158" y="2928934"/>
            <a:ext cx="8358246" cy="364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par>
                                <p:cTn id="15" presetID="53"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928670"/>
            <a:ext cx="8786874" cy="571504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1600" dirty="0" smtClean="0"/>
              <a:t>                </a:t>
            </a:r>
            <a:br>
              <a:rPr lang="ru-RU" sz="1600" dirty="0" smtClean="0"/>
            </a:br>
            <a:r>
              <a:rPr lang="ru-RU" sz="1600" dirty="0" smtClean="0"/>
              <a:t>	</a:t>
            </a:r>
            <a:r>
              <a:rPr lang="ru-RU" sz="2400" dirty="0" smtClean="0">
                <a:solidFill>
                  <a:srgbClr val="0000FF"/>
                </a:solidFill>
              </a:rPr>
              <a:t>Ч</a:t>
            </a:r>
            <a:r>
              <a:rPr lang="ru-RU" sz="1800" cap="none" dirty="0" smtClean="0">
                <a:solidFill>
                  <a:srgbClr val="0000FF"/>
                </a:solidFill>
              </a:rPr>
              <a:t>ем мощнее электроприбор, тем сильнее его излучение, </a:t>
            </a:r>
            <a:r>
              <a:rPr lang="ru-RU" sz="1600" cap="none" dirty="0" smtClean="0">
                <a:solidFill>
                  <a:srgbClr val="0000FF"/>
                </a:solidFill>
              </a:rPr>
              <a:t>ограничьте покупку и использование МОЩНЫХ электроприборов</a:t>
            </a:r>
            <a:r>
              <a:rPr lang="ru-RU" sz="1600" dirty="0" smtClean="0">
                <a:solidFill>
                  <a:srgbClr val="0000FF"/>
                </a:solidFill>
              </a:rPr>
              <a:t/>
            </a:r>
            <a:br>
              <a:rPr lang="ru-RU" sz="1600" dirty="0" smtClean="0">
                <a:solidFill>
                  <a:srgbClr val="0000FF"/>
                </a:solidFill>
              </a:rPr>
            </a:br>
            <a:r>
              <a:rPr lang="ru-RU" sz="1600" dirty="0" smtClean="0"/>
              <a:t> </a:t>
            </a:r>
            <a:br>
              <a:rPr lang="ru-RU" sz="1600" dirty="0" smtClean="0"/>
            </a:br>
            <a:r>
              <a:rPr lang="ru-RU" sz="1600" dirty="0" smtClean="0"/>
              <a:t>	 </a:t>
            </a:r>
            <a:r>
              <a:rPr lang="ru-RU" sz="2400" dirty="0" smtClean="0">
                <a:solidFill>
                  <a:srgbClr val="0000FF"/>
                </a:solidFill>
              </a:rPr>
              <a:t>н</a:t>
            </a:r>
            <a:r>
              <a:rPr lang="ru-RU" sz="1800" cap="none" dirty="0" smtClean="0">
                <a:solidFill>
                  <a:srgbClr val="0000FF"/>
                </a:solidFill>
              </a:rPr>
              <a:t>е располагайте бытовые электроприборы в спальне или в местах, где часто находятся люди</a:t>
            </a:r>
            <a:r>
              <a:rPr lang="ru-RU" sz="1800" dirty="0" smtClean="0">
                <a:solidFill>
                  <a:srgbClr val="0000FF"/>
                </a:solidFill>
              </a:rPr>
              <a:t/>
            </a:r>
            <a:br>
              <a:rPr lang="ru-RU" sz="1800" dirty="0" smtClean="0">
                <a:solidFill>
                  <a:srgbClr val="0000FF"/>
                </a:solidFill>
              </a:rPr>
            </a:br>
            <a:r>
              <a:rPr lang="ru-RU" sz="1800" dirty="0" smtClean="0">
                <a:solidFill>
                  <a:srgbClr val="0000FF"/>
                </a:solidFill>
              </a:rPr>
              <a:t>	Н</a:t>
            </a:r>
            <a:r>
              <a:rPr lang="ru-RU" sz="1800" cap="none" dirty="0" smtClean="0">
                <a:solidFill>
                  <a:srgbClr val="0000FF"/>
                </a:solidFill>
              </a:rPr>
              <a:t>апример, кондиционер, расположенный непосредственно над диваном, где по вечерам собирается вся семья – не лучшее решение</a:t>
            </a:r>
            <a:r>
              <a:rPr lang="ru-RU" sz="1600" dirty="0" smtClean="0">
                <a:solidFill>
                  <a:srgbClr val="0000FF"/>
                </a:solidFill>
              </a:rPr>
              <a:t/>
            </a:r>
            <a:br>
              <a:rPr lang="ru-RU" sz="1600" dirty="0" smtClean="0">
                <a:solidFill>
                  <a:srgbClr val="0000FF"/>
                </a:solidFill>
              </a:rPr>
            </a:br>
            <a:r>
              <a:rPr lang="ru-RU" sz="1600" dirty="0" smtClean="0">
                <a:solidFill>
                  <a:srgbClr val="0000FF"/>
                </a:solidFill>
              </a:rPr>
              <a:t> </a:t>
            </a:r>
            <a:br>
              <a:rPr lang="ru-RU" sz="1600" dirty="0" smtClean="0">
                <a:solidFill>
                  <a:srgbClr val="0000FF"/>
                </a:solidFill>
              </a:rPr>
            </a:br>
            <a:r>
              <a:rPr lang="ru-RU" sz="1600" dirty="0" smtClean="0">
                <a:solidFill>
                  <a:srgbClr val="0000FF"/>
                </a:solidFill>
              </a:rPr>
              <a:t>	</a:t>
            </a:r>
            <a:r>
              <a:rPr lang="ru-RU" sz="2700" dirty="0" smtClean="0">
                <a:solidFill>
                  <a:srgbClr val="0000FF"/>
                </a:solidFill>
              </a:rPr>
              <a:t>В</a:t>
            </a:r>
            <a:r>
              <a:rPr lang="ru-RU" sz="1800" cap="none" dirty="0" smtClean="0">
                <a:solidFill>
                  <a:srgbClr val="0000FF"/>
                </a:solidFill>
              </a:rPr>
              <a:t>ыбирайте мобильные телефоны, работающие в наиболее безопасных стандартах</a:t>
            </a:r>
            <a:r>
              <a:rPr lang="ru-RU" sz="1600" dirty="0" smtClean="0">
                <a:solidFill>
                  <a:srgbClr val="0000FF"/>
                </a:solidFill>
              </a:rPr>
              <a:t/>
            </a:r>
            <a:br>
              <a:rPr lang="ru-RU" sz="1600" dirty="0" smtClean="0">
                <a:solidFill>
                  <a:srgbClr val="0000FF"/>
                </a:solidFill>
              </a:rPr>
            </a:br>
            <a:r>
              <a:rPr lang="ru-RU" sz="1600" dirty="0" smtClean="0">
                <a:solidFill>
                  <a:srgbClr val="0000FF"/>
                </a:solidFill>
              </a:rPr>
              <a:t>	</a:t>
            </a:r>
            <a:r>
              <a:rPr lang="ru-RU" sz="1800" cap="none" dirty="0" smtClean="0">
                <a:solidFill>
                  <a:srgbClr val="0000FF"/>
                </a:solidFill>
              </a:rPr>
              <a:t>Дома, по возможности, пользуйтесь городской связью или </a:t>
            </a:r>
            <a:r>
              <a:rPr lang="ru-RU" sz="1800" cap="none" dirty="0" err="1" smtClean="0">
                <a:solidFill>
                  <a:srgbClr val="0000FF"/>
                </a:solidFill>
              </a:rPr>
              <a:t>СDMA-стандартом</a:t>
            </a:r>
            <a:r>
              <a:rPr lang="ru-RU" sz="1600" dirty="0" smtClean="0">
                <a:solidFill>
                  <a:srgbClr val="0000FF"/>
                </a:solidFill>
              </a:rPr>
              <a:t/>
            </a:r>
            <a:br>
              <a:rPr lang="ru-RU" sz="1600" dirty="0" smtClean="0">
                <a:solidFill>
                  <a:srgbClr val="0000FF"/>
                </a:solidFill>
              </a:rPr>
            </a:br>
            <a:r>
              <a:rPr lang="ru-RU" sz="1600" dirty="0" smtClean="0">
                <a:solidFill>
                  <a:srgbClr val="0000FF"/>
                </a:solidFill>
              </a:rPr>
              <a:t/>
            </a:r>
            <a:br>
              <a:rPr lang="ru-RU" sz="1600" dirty="0" smtClean="0">
                <a:solidFill>
                  <a:srgbClr val="0000FF"/>
                </a:solidFill>
              </a:rPr>
            </a:br>
            <a:r>
              <a:rPr lang="ru-RU" sz="1600" dirty="0" smtClean="0">
                <a:solidFill>
                  <a:srgbClr val="0000FF"/>
                </a:solidFill>
              </a:rPr>
              <a:t>	</a:t>
            </a:r>
            <a:r>
              <a:rPr lang="ru-RU" sz="2700" cap="none" dirty="0" smtClean="0">
                <a:solidFill>
                  <a:srgbClr val="0000FF"/>
                </a:solidFill>
              </a:rPr>
              <a:t>П</a:t>
            </a:r>
            <a:r>
              <a:rPr lang="ru-RU" sz="1800" cap="none" dirty="0" smtClean="0">
                <a:solidFill>
                  <a:srgbClr val="0000FF"/>
                </a:solidFill>
              </a:rPr>
              <a:t>ри совершении звонка старайтесь не держать телефон в непосредственной близости к голове</a:t>
            </a:r>
            <a:br>
              <a:rPr lang="ru-RU" sz="1800" cap="none" dirty="0" smtClean="0">
                <a:solidFill>
                  <a:srgbClr val="0000FF"/>
                </a:solidFill>
              </a:rPr>
            </a:br>
            <a:r>
              <a:rPr lang="ru-RU" sz="1800" cap="none" dirty="0" smtClean="0">
                <a:solidFill>
                  <a:srgbClr val="0000FF"/>
                </a:solidFill>
              </a:rPr>
              <a:t>	В момент установления соединения (несколько секунд от набора номера до момента, когда вы услышите гудки вызова) излучение телефона наиболее активно</a:t>
            </a:r>
            <a:br>
              <a:rPr lang="ru-RU" sz="1800" cap="none" dirty="0" smtClean="0">
                <a:solidFill>
                  <a:srgbClr val="0000FF"/>
                </a:solidFill>
              </a:rPr>
            </a:br>
            <a:r>
              <a:rPr lang="ru-RU" sz="1800" cap="none" dirty="0" smtClean="0">
                <a:solidFill>
                  <a:srgbClr val="0000FF"/>
                </a:solidFill>
              </a:rPr>
              <a:t> </a:t>
            </a:r>
            <a:br>
              <a:rPr lang="ru-RU" sz="1800" cap="none" dirty="0" smtClean="0">
                <a:solidFill>
                  <a:srgbClr val="0000FF"/>
                </a:solidFill>
              </a:rPr>
            </a:br>
            <a:r>
              <a:rPr lang="ru-RU" sz="1800" cap="none" dirty="0" smtClean="0">
                <a:solidFill>
                  <a:srgbClr val="0000FF"/>
                </a:solidFill>
              </a:rPr>
              <a:t>	</a:t>
            </a:r>
            <a:r>
              <a:rPr lang="ru-RU" sz="2700" cap="none" dirty="0" smtClean="0">
                <a:solidFill>
                  <a:srgbClr val="0000FF"/>
                </a:solidFill>
              </a:rPr>
              <a:t>Н</a:t>
            </a:r>
            <a:r>
              <a:rPr lang="ru-RU" sz="1800" cap="none" dirty="0" smtClean="0">
                <a:solidFill>
                  <a:srgbClr val="0000FF"/>
                </a:solidFill>
              </a:rPr>
              <a:t>е используйте для подключения мощных электроприборов удлинители</a:t>
            </a:r>
            <a:r>
              <a:rPr lang="ru-RU" sz="1600" dirty="0" smtClean="0">
                <a:solidFill>
                  <a:srgbClr val="0000FF"/>
                </a:solidFill>
              </a:rPr>
              <a:t/>
            </a:r>
            <a:br>
              <a:rPr lang="ru-RU" sz="1600" dirty="0" smtClean="0">
                <a:solidFill>
                  <a:srgbClr val="0000FF"/>
                </a:solidFill>
              </a:rPr>
            </a:br>
            <a:r>
              <a:rPr lang="ru-RU" sz="1600" dirty="0" smtClean="0">
                <a:solidFill>
                  <a:srgbClr val="0000FF"/>
                </a:solidFill>
              </a:rPr>
              <a:t>	Е</a:t>
            </a:r>
            <a:r>
              <a:rPr lang="ru-RU" sz="1600" cap="none" dirty="0" smtClean="0">
                <a:solidFill>
                  <a:srgbClr val="0000FF"/>
                </a:solidFill>
              </a:rPr>
              <a:t>сли </a:t>
            </a:r>
            <a:r>
              <a:rPr lang="ru-RU" sz="1800" cap="none" dirty="0" smtClean="0">
                <a:solidFill>
                  <a:srgbClr val="0000FF"/>
                </a:solidFill>
              </a:rPr>
              <a:t>это невозможно, то следите, чтобы провода не спутывались</a:t>
            </a:r>
            <a:r>
              <a:rPr lang="ru-RU" sz="1600" dirty="0" smtClean="0">
                <a:solidFill>
                  <a:srgbClr val="0000FF"/>
                </a:solidFill>
              </a:rPr>
              <a:t/>
            </a:r>
            <a:br>
              <a:rPr lang="ru-RU" sz="1600" dirty="0" smtClean="0">
                <a:solidFill>
                  <a:srgbClr val="0000FF"/>
                </a:solidFill>
              </a:rPr>
            </a:br>
            <a:endParaRPr lang="ru-RU" sz="1600" i="1" dirty="0">
              <a:solidFill>
                <a:srgbClr val="0000FF"/>
              </a:solidFill>
            </a:endParaRPr>
          </a:p>
        </p:txBody>
      </p:sp>
      <p:sp>
        <p:nvSpPr>
          <p:cNvPr id="3" name="Текст 2"/>
          <p:cNvSpPr>
            <a:spLocks noGrp="1"/>
          </p:cNvSpPr>
          <p:nvPr>
            <p:ph type="body" idx="1"/>
          </p:nvPr>
        </p:nvSpPr>
        <p:spPr>
          <a:xfrm>
            <a:off x="428596" y="214290"/>
            <a:ext cx="8429684" cy="714380"/>
          </a:xfrm>
        </p:spPr>
        <p:txBody>
          <a:bodyPr>
            <a:normAutofit fontScale="85000" lnSpcReduction="20000"/>
          </a:bodyPr>
          <a:lstStyle/>
          <a:p>
            <a:pPr algn="ct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Как    защититься?</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Солнце 3"/>
          <p:cNvSpPr/>
          <p:nvPr/>
        </p:nvSpPr>
        <p:spPr>
          <a:xfrm>
            <a:off x="642910" y="1071546"/>
            <a:ext cx="500066" cy="42862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5" name="Солнце 4"/>
          <p:cNvSpPr/>
          <p:nvPr/>
        </p:nvSpPr>
        <p:spPr>
          <a:xfrm>
            <a:off x="642910" y="1857364"/>
            <a:ext cx="500066" cy="42862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лнце 5"/>
          <p:cNvSpPr/>
          <p:nvPr/>
        </p:nvSpPr>
        <p:spPr>
          <a:xfrm>
            <a:off x="642910" y="3143248"/>
            <a:ext cx="500066" cy="42862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олнце 6"/>
          <p:cNvSpPr/>
          <p:nvPr/>
        </p:nvSpPr>
        <p:spPr>
          <a:xfrm>
            <a:off x="642910" y="3929066"/>
            <a:ext cx="500066" cy="42862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олнце 7"/>
          <p:cNvSpPr/>
          <p:nvPr/>
        </p:nvSpPr>
        <p:spPr>
          <a:xfrm>
            <a:off x="642910" y="5286388"/>
            <a:ext cx="500066" cy="42862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86874" cy="6083320"/>
          </a:xfrm>
        </p:spPr>
        <p:txBody>
          <a:bodyPr>
            <a:normAutofit/>
          </a:bodyPr>
          <a:lstStyle/>
          <a:p>
            <a:pPr algn="l"/>
            <a:r>
              <a:rPr lang="ru-RU" sz="2400" b="1" dirty="0" smtClean="0">
                <a:ln>
                  <a:solidFill>
                    <a:srgbClr val="663300"/>
                  </a:solidFill>
                </a:ln>
                <a:solidFill>
                  <a:schemeClr val="accent6">
                    <a:lumMod val="75000"/>
                  </a:schemeClr>
                </a:solidFill>
                <a:latin typeface="Arial Black" pitchFamily="34" charset="0"/>
              </a:rPr>
              <a:t>	</a:t>
            </a:r>
            <a:br>
              <a:rPr lang="ru-RU" sz="2400" b="1" dirty="0" smtClean="0">
                <a:ln>
                  <a:solidFill>
                    <a:srgbClr val="663300"/>
                  </a:solidFill>
                </a:ln>
                <a:solidFill>
                  <a:schemeClr val="accent6">
                    <a:lumMod val="75000"/>
                  </a:schemeClr>
                </a:solidFill>
                <a:latin typeface="Arial Black" pitchFamily="34" charset="0"/>
              </a:rPr>
            </a:br>
            <a:r>
              <a:rPr lang="ru-RU" sz="2400" b="1" dirty="0" smtClean="0">
                <a:ln>
                  <a:solidFill>
                    <a:srgbClr val="663300"/>
                  </a:solidFill>
                </a:ln>
                <a:solidFill>
                  <a:schemeClr val="accent6">
                    <a:lumMod val="75000"/>
                  </a:schemeClr>
                </a:solidFill>
                <a:latin typeface="Arial Black" pitchFamily="34" charset="0"/>
              </a:rPr>
              <a:t/>
            </a:r>
            <a:br>
              <a:rPr lang="ru-RU" sz="2400" b="1" dirty="0" smtClean="0">
                <a:ln>
                  <a:solidFill>
                    <a:srgbClr val="663300"/>
                  </a:solidFill>
                </a:ln>
                <a:solidFill>
                  <a:schemeClr val="accent6">
                    <a:lumMod val="75000"/>
                  </a:schemeClr>
                </a:solidFill>
                <a:latin typeface="Arial Black" pitchFamily="34" charset="0"/>
              </a:rPr>
            </a:br>
            <a:r>
              <a:rPr lang="ru-RU" sz="2400" b="1" dirty="0" smtClean="0">
                <a:ln>
                  <a:solidFill>
                    <a:srgbClr val="663300"/>
                  </a:solidFill>
                </a:ln>
                <a:solidFill>
                  <a:schemeClr val="accent6">
                    <a:lumMod val="75000"/>
                  </a:schemeClr>
                </a:solidFill>
                <a:latin typeface="Arial Black" pitchFamily="34" charset="0"/>
              </a:rPr>
              <a:t>	</a:t>
            </a:r>
            <a:r>
              <a:rPr lang="ru-RU" sz="2400" b="1" dirty="0" smtClean="0">
                <a:ln>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t>   </a:t>
            </a:r>
            <a:r>
              <a:rPr lang="ru-RU" sz="2400" b="1" dirty="0" smtClean="0">
                <a:ln w="3175">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t>«Нет  на свете ничего увлекательнее, </a:t>
            </a:r>
            <a:br>
              <a:rPr lang="ru-RU" sz="2400" b="1" dirty="0" smtClean="0">
                <a:ln w="3175">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br>
            <a:r>
              <a:rPr lang="ru-RU" sz="2400" b="1" dirty="0" smtClean="0">
                <a:ln w="3175">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t>		чем создавать новое знание </a:t>
            </a:r>
            <a:br>
              <a:rPr lang="ru-RU" sz="2400" b="1" dirty="0" smtClean="0">
                <a:ln w="3175">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br>
            <a:r>
              <a:rPr lang="ru-RU" sz="2400" b="1" dirty="0" smtClean="0">
                <a:ln w="3175">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t>		и добывать из этого деньги. </a:t>
            </a:r>
            <a:br>
              <a:rPr lang="ru-RU" sz="2400" b="1" dirty="0" smtClean="0">
                <a:ln w="3175">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br>
            <a:r>
              <a:rPr lang="ru-RU" sz="2400" b="1" dirty="0" smtClean="0">
                <a:ln w="3175">
                  <a:solidFill>
                    <a:schemeClr val="tx1">
                      <a:lumMod val="95000"/>
                      <a:lumOff val="5000"/>
                    </a:schemeClr>
                  </a:solidFill>
                </a:ln>
                <a:solidFill>
                  <a:schemeClr val="accent6">
                    <a:lumMod val="75000"/>
                  </a:schemeClr>
                </a:solidFill>
                <a:effectLst>
                  <a:glow rad="101600">
                    <a:srgbClr val="FFFFA3">
                      <a:alpha val="60000"/>
                    </a:srgbClr>
                  </a:glow>
                </a:effectLst>
                <a:latin typeface="Arial Black" pitchFamily="34" charset="0"/>
              </a:rPr>
              <a:t>		Обществу благо, и себя не забыл»</a:t>
            </a:r>
            <a:r>
              <a:rPr lang="ru-RU" sz="1600" b="1" dirty="0" smtClean="0">
                <a:ln>
                  <a:solidFill>
                    <a:schemeClr val="tx1">
                      <a:lumMod val="95000"/>
                      <a:lumOff val="5000"/>
                    </a:schemeClr>
                  </a:solidFill>
                </a:ln>
                <a:solidFill>
                  <a:srgbClr val="FFCCFF"/>
                </a:solidFill>
                <a:effectLst>
                  <a:glow rad="101600">
                    <a:srgbClr val="FFFFA3">
                      <a:alpha val="60000"/>
                    </a:srgbClr>
                  </a:glow>
                </a:effectLst>
                <a:latin typeface="Arial Black" pitchFamily="34" charset="0"/>
              </a:rPr>
              <a:t/>
            </a:r>
            <a:br>
              <a:rPr lang="ru-RU" sz="1600" b="1" dirty="0" smtClean="0">
                <a:ln>
                  <a:solidFill>
                    <a:schemeClr val="tx1">
                      <a:lumMod val="95000"/>
                      <a:lumOff val="5000"/>
                    </a:schemeClr>
                  </a:solidFill>
                </a:ln>
                <a:solidFill>
                  <a:srgbClr val="FFCCFF"/>
                </a:solidFill>
                <a:effectLst>
                  <a:glow rad="101600">
                    <a:srgbClr val="FFFFA3">
                      <a:alpha val="60000"/>
                    </a:srgbClr>
                  </a:glow>
                </a:effectLst>
                <a:latin typeface="Arial Black" pitchFamily="34" charset="0"/>
              </a:rPr>
            </a:br>
            <a:r>
              <a:rPr lang="ru-RU" sz="1600" b="1" dirty="0" smtClean="0">
                <a:ln>
                  <a:solidFill>
                    <a:schemeClr val="accent6">
                      <a:lumMod val="75000"/>
                    </a:schemeClr>
                  </a:solidFill>
                </a:ln>
                <a:solidFill>
                  <a:srgbClr val="FFCCFF"/>
                </a:solidFill>
                <a:latin typeface="Arial Black" pitchFamily="34" charset="0"/>
              </a:rPr>
              <a:t>                                                                                          </a:t>
            </a:r>
            <a:r>
              <a:rPr lang="ru-RU" sz="2800" b="1" dirty="0" smtClean="0">
                <a:solidFill>
                  <a:srgbClr val="663300"/>
                </a:solidFill>
                <a:latin typeface="Georgia" pitchFamily="18" charset="0"/>
              </a:rPr>
              <a:t> С. Л. Лесков </a:t>
            </a:r>
            <a:r>
              <a:rPr lang="ru-RU" sz="1600" dirty="0" smtClean="0"/>
              <a:t/>
            </a:r>
            <a:br>
              <a:rPr lang="ru-RU" sz="1600" dirty="0" smtClean="0"/>
            </a:br>
            <a:r>
              <a:rPr lang="ru-RU" sz="1600" dirty="0" smtClean="0"/>
              <a:t/>
            </a:r>
            <a:br>
              <a:rPr lang="ru-RU" sz="1600" dirty="0" smtClean="0"/>
            </a:br>
            <a:r>
              <a:rPr lang="ru-RU" sz="1600" dirty="0" smtClean="0"/>
              <a:t>            </a:t>
            </a:r>
            <a:r>
              <a:rPr lang="ru-RU" sz="2400" dirty="0" smtClean="0">
                <a:ln>
                  <a:solidFill>
                    <a:schemeClr val="tx1">
                      <a:lumMod val="95000"/>
                      <a:lumOff val="5000"/>
                    </a:schemeClr>
                  </a:solidFill>
                </a:ln>
                <a:solidFill>
                  <a:srgbClr val="FF9371"/>
                </a:solidFill>
                <a:effectLst>
                  <a:glow rad="139700">
                    <a:schemeClr val="accent2">
                      <a:satMod val="175000"/>
                      <a:alpha val="40000"/>
                    </a:schemeClr>
                  </a:glow>
                </a:effectLst>
                <a:latin typeface="Arial Black" pitchFamily="34" charset="0"/>
              </a:rPr>
              <a:t>Инновации важны для любого государства</a:t>
            </a:r>
            <a:br>
              <a:rPr lang="ru-RU" sz="2400" dirty="0" smtClean="0">
                <a:ln>
                  <a:solidFill>
                    <a:schemeClr val="tx1">
                      <a:lumMod val="95000"/>
                      <a:lumOff val="5000"/>
                    </a:schemeClr>
                  </a:solidFill>
                </a:ln>
                <a:solidFill>
                  <a:srgbClr val="FF9371"/>
                </a:solidFill>
                <a:effectLst>
                  <a:glow rad="139700">
                    <a:schemeClr val="accent2">
                      <a:satMod val="175000"/>
                      <a:alpha val="40000"/>
                    </a:schemeClr>
                  </a:glow>
                </a:effectLst>
                <a:latin typeface="Arial Black" pitchFamily="34" charset="0"/>
              </a:rPr>
            </a:br>
            <a:r>
              <a:rPr lang="ru-RU" sz="2400" dirty="0" smtClean="0">
                <a:ln>
                  <a:solidFill>
                    <a:schemeClr val="tx1">
                      <a:lumMod val="95000"/>
                      <a:lumOff val="5000"/>
                    </a:schemeClr>
                  </a:solidFill>
                </a:ln>
                <a:solidFill>
                  <a:srgbClr val="FF9371"/>
                </a:solidFill>
                <a:effectLst>
                  <a:glow rad="139700">
                    <a:schemeClr val="accent2">
                      <a:satMod val="175000"/>
                      <a:alpha val="40000"/>
                    </a:schemeClr>
                  </a:glow>
                </a:effectLst>
                <a:latin typeface="Arial Black" pitchFamily="34" charset="0"/>
              </a:rPr>
              <a:t>     Они – движитель истории, науки, прогресса</a:t>
            </a:r>
            <a:r>
              <a:rPr lang="ru-RU" sz="1600" dirty="0" smtClean="0">
                <a:ln>
                  <a:solidFill>
                    <a:schemeClr val="tx1">
                      <a:lumMod val="95000"/>
                      <a:lumOff val="5000"/>
                    </a:schemeClr>
                  </a:solidFill>
                </a:ln>
                <a:solidFill>
                  <a:srgbClr val="FF9371"/>
                </a:solidFill>
                <a:effectLst>
                  <a:glow rad="139700">
                    <a:schemeClr val="accent2">
                      <a:satMod val="175000"/>
                      <a:alpha val="40000"/>
                    </a:schemeClr>
                  </a:glow>
                </a:effectLst>
              </a:rPr>
              <a:t/>
            </a:r>
            <a:br>
              <a:rPr lang="ru-RU" sz="1600" dirty="0" smtClean="0">
                <a:ln>
                  <a:solidFill>
                    <a:schemeClr val="tx1">
                      <a:lumMod val="95000"/>
                      <a:lumOff val="5000"/>
                    </a:schemeClr>
                  </a:solidFill>
                </a:ln>
                <a:solidFill>
                  <a:srgbClr val="FF9371"/>
                </a:solidFill>
                <a:effectLst>
                  <a:glow rad="139700">
                    <a:schemeClr val="accent2">
                      <a:satMod val="175000"/>
                      <a:alpha val="40000"/>
                    </a:schemeClr>
                  </a:glow>
                </a:effectLst>
              </a:rPr>
            </a:br>
            <a:r>
              <a:rPr lang="ru-RU" sz="1600" dirty="0" smtClean="0"/>
              <a:t/>
            </a:r>
            <a:br>
              <a:rPr lang="ru-RU" sz="1600" dirty="0" smtClean="0"/>
            </a:br>
            <a:r>
              <a:rPr lang="ru-RU" sz="2800" i="1" dirty="0" smtClean="0">
                <a:latin typeface="Monotype Corsiva" pitchFamily="66" charset="0"/>
                <a:ea typeface="FangSong" pitchFamily="49" charset="-122"/>
              </a:rPr>
              <a:t>           </a:t>
            </a:r>
            <a:r>
              <a:rPr lang="ru-RU" sz="3600" i="1" dirty="0" smtClean="0">
                <a:ln w="18415" cmpd="sng">
                  <a:solidFill>
                    <a:schemeClr val="tx1"/>
                  </a:solidFill>
                  <a:prstDash val="solid"/>
                </a:ln>
                <a:solidFill>
                  <a:srgbClr val="CCFFFF"/>
                </a:solidFill>
                <a:effectLst>
                  <a:glow rad="101600">
                    <a:srgbClr val="452103">
                      <a:alpha val="60000"/>
                    </a:srgbClr>
                  </a:glow>
                  <a:outerShdw blurRad="63500" dir="3600000" algn="tl" rotWithShape="0">
                    <a:srgbClr val="000000">
                      <a:alpha val="70000"/>
                    </a:srgbClr>
                  </a:outerShdw>
                </a:effectLst>
                <a:latin typeface="Arial Black" pitchFamily="34" charset="0"/>
                <a:ea typeface="FangSong" pitchFamily="49" charset="-122"/>
              </a:rPr>
              <a:t>ИННОВАЦИЯ</a:t>
            </a: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prstTxWarp prst="textChevron">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t>СПАСИБО    ЗА    ВНИМАНИЕ!</a:t>
            </a:r>
            <a:b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br>
            <a: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t/>
            </a:r>
            <a:b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br>
            <a: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t/>
            </a:r>
            <a:b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br>
            <a: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t/>
            </a:r>
            <a:b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br>
            <a: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t/>
            </a:r>
            <a:b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br>
            <a: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t/>
            </a:r>
            <a:b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br>
            <a: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t/>
            </a:r>
            <a:br>
              <a:rPr lang="ru-RU" sz="3600" b="1" dirty="0" smtClean="0">
                <a:ln w="11430">
                  <a:solidFill>
                    <a:schemeClr val="accent6">
                      <a:lumMod val="50000"/>
                    </a:schemeClr>
                  </a:solidFill>
                </a:ln>
                <a:solidFill>
                  <a:srgbClr val="FFFF00"/>
                </a:solidFill>
                <a:effectLst>
                  <a:outerShdw blurRad="80000" dist="40000" dir="5040000" algn="tl">
                    <a:srgbClr val="000000">
                      <a:alpha val="30000"/>
                    </a:srgbClr>
                  </a:outerShdw>
                </a:effectLst>
                <a:latin typeface="Georgia" pitchFamily="18" charset="0"/>
              </a:rPr>
            </a:br>
            <a:endParaRPr lang="ru-RU" sz="2000" b="1" dirty="0">
              <a:ln w="11430">
                <a:solidFill>
                  <a:schemeClr val="accent6">
                    <a:lumMod val="75000"/>
                  </a:schemeClr>
                </a:solidFill>
              </a:ln>
              <a:solidFill>
                <a:srgbClr val="FF0000"/>
              </a:solidFill>
              <a:effectLst>
                <a:outerShdw blurRad="80000" dist="40000" dir="5040000" algn="tl">
                  <a:srgbClr val="000000">
                    <a:alpha val="30000"/>
                  </a:srgbClr>
                </a:outerShdw>
              </a:effectLst>
              <a:latin typeface="Georgia" pitchFamily="18" charset="0"/>
            </a:endParaRPr>
          </a:p>
        </p:txBody>
      </p:sp>
      <p:pic>
        <p:nvPicPr>
          <p:cNvPr id="2050" name="Picture 2" descr="http://www.bilder-hochladen.net/files/big/6jws-b6u-c5a2.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2204864"/>
            <a:ext cx="3178324" cy="317832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57163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3200" b="1" dirty="0" smtClean="0">
                <a:ln w="3175">
                  <a:noFill/>
                </a:ln>
                <a:solidFill>
                  <a:srgbClr val="3C1A56"/>
                </a:solidFill>
                <a:effectLst>
                  <a:outerShdw blurRad="80000" dist="40000" dir="5040000" algn="tl">
                    <a:srgbClr val="000000">
                      <a:alpha val="30000"/>
                    </a:srgbClr>
                  </a:outerShdw>
                </a:effectLst>
                <a:latin typeface="Georgia" pitchFamily="18" charset="0"/>
              </a:rPr>
              <a:t>ЧЕЛОВЕК, </a:t>
            </a:r>
            <a:br>
              <a:rPr lang="ru-RU" sz="3200" b="1" dirty="0" smtClean="0">
                <a:ln w="3175">
                  <a:noFill/>
                </a:ln>
                <a:solidFill>
                  <a:srgbClr val="3C1A56"/>
                </a:solidFill>
                <a:effectLst>
                  <a:outerShdw blurRad="80000" dist="40000" dir="5040000" algn="tl">
                    <a:srgbClr val="000000">
                      <a:alpha val="30000"/>
                    </a:srgbClr>
                  </a:outerShdw>
                </a:effectLst>
                <a:latin typeface="Georgia" pitchFamily="18" charset="0"/>
              </a:rPr>
            </a:br>
            <a:r>
              <a:rPr lang="ru-RU" sz="3200" b="1" dirty="0" smtClean="0">
                <a:ln w="3175">
                  <a:noFill/>
                </a:ln>
                <a:solidFill>
                  <a:srgbClr val="3C1A56"/>
                </a:solidFill>
                <a:effectLst>
                  <a:outerShdw blurRad="80000" dist="40000" dir="5040000" algn="tl">
                    <a:srgbClr val="000000">
                      <a:alpha val="30000"/>
                    </a:srgbClr>
                  </a:outerShdw>
                </a:effectLst>
                <a:latin typeface="Georgia" pitchFamily="18" charset="0"/>
              </a:rPr>
              <a:t>КОТОРЫЙ ЗАНИМАЕТСЯ ИННОВАЦИЯМИ - ИННОВАТОР  </a:t>
            </a:r>
            <a:endParaRPr lang="ru-RU" sz="3200" b="1" dirty="0">
              <a:ln w="3175">
                <a:noFill/>
              </a:ln>
              <a:solidFill>
                <a:srgbClr val="3C1A56"/>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28670"/>
            <a:ext cx="9144000" cy="5929330"/>
          </a:xfrm>
        </p:spPr>
        <p:txBody>
          <a:bodyPr>
            <a:normAutofit/>
          </a:bodyPr>
          <a:lstStyle/>
          <a:p>
            <a:r>
              <a:rPr lang="ru-RU" sz="1300" cap="none" dirty="0" smtClean="0">
                <a:solidFill>
                  <a:srgbClr val="00FF00"/>
                </a:solidFill>
                <a:latin typeface="Georgia" pitchFamily="18" charset="0"/>
              </a:rPr>
              <a:t>		</a:t>
            </a:r>
            <a:r>
              <a:rPr lang="ru-RU" sz="2400" dirty="0" smtClean="0">
                <a:solidFill>
                  <a:srgbClr val="FFFF00"/>
                </a:solidFill>
                <a:latin typeface="Arial Black" pitchFamily="34" charset="0"/>
              </a:rPr>
              <a:t> </a:t>
            </a:r>
            <a:br>
              <a:rPr lang="ru-RU" sz="2400" dirty="0" smtClean="0">
                <a:solidFill>
                  <a:srgbClr val="FFFF00"/>
                </a:solidFill>
                <a:latin typeface="Arial Black" pitchFamily="34" charset="0"/>
              </a:rPr>
            </a:br>
            <a:r>
              <a:rPr lang="ru-RU" sz="2400" dirty="0" smtClean="0">
                <a:solidFill>
                  <a:srgbClr val="FFFF00"/>
                </a:solidFill>
                <a:latin typeface="Arial Black" pitchFamily="34" charset="0"/>
              </a:rPr>
              <a:t>		         </a:t>
            </a:r>
            <a:r>
              <a:rPr lang="ru-RU" sz="2400" dirty="0" smtClean="0">
                <a:ln w="3175">
                  <a:solidFill>
                    <a:schemeClr val="tx1"/>
                  </a:solidFill>
                </a:ln>
                <a:solidFill>
                  <a:schemeClr val="accent6">
                    <a:lumMod val="75000"/>
                  </a:schemeClr>
                </a:solidFill>
                <a:latin typeface="Arial Black" pitchFamily="34" charset="0"/>
              </a:rPr>
              <a:t>Пётр </a:t>
            </a:r>
            <a:r>
              <a:rPr lang="en-US" sz="2400" dirty="0" smtClean="0">
                <a:ln w="3175">
                  <a:solidFill>
                    <a:schemeClr val="tx1"/>
                  </a:solidFill>
                </a:ln>
                <a:solidFill>
                  <a:schemeClr val="accent6">
                    <a:lumMod val="75000"/>
                  </a:schemeClr>
                </a:solidFill>
                <a:latin typeface="Arial Black" pitchFamily="34" charset="0"/>
              </a:rPr>
              <a:t>I</a:t>
            </a:r>
            <a:r>
              <a:rPr lang="ru-RU" sz="2400" dirty="0" smtClean="0">
                <a:ln w="3175">
                  <a:solidFill>
                    <a:schemeClr val="tx1"/>
                  </a:solidFill>
                </a:ln>
                <a:solidFill>
                  <a:schemeClr val="accent6">
                    <a:lumMod val="75000"/>
                  </a:schemeClr>
                </a:solidFill>
                <a:latin typeface="Arial Black" pitchFamily="34" charset="0"/>
              </a:rPr>
              <a:t> Великий (1672 – 1725)   </a:t>
            </a:r>
            <a:br>
              <a:rPr lang="ru-RU" sz="2400" dirty="0" smtClean="0">
                <a:ln w="3175">
                  <a:solidFill>
                    <a:schemeClr val="tx1"/>
                  </a:solidFill>
                </a:ln>
                <a:solidFill>
                  <a:schemeClr val="accent6">
                    <a:lumMod val="75000"/>
                  </a:schemeClr>
                </a:solidFill>
                <a:latin typeface="Arial Black" pitchFamily="34" charset="0"/>
              </a:rPr>
            </a:br>
            <a:r>
              <a:rPr lang="ru-RU" sz="2400" dirty="0" smtClean="0">
                <a:ln w="3175">
                  <a:solidFill>
                    <a:schemeClr val="tx1"/>
                  </a:solidFill>
                </a:ln>
                <a:solidFill>
                  <a:schemeClr val="accent6">
                    <a:lumMod val="75000"/>
                  </a:schemeClr>
                </a:solidFill>
                <a:latin typeface="Arial Black" pitchFamily="34" charset="0"/>
              </a:rPr>
              <a:t>			</a:t>
            </a:r>
            <a:r>
              <a:rPr lang="ru-RU" sz="2200" dirty="0" smtClean="0">
                <a:ln w="3175">
                  <a:solidFill>
                    <a:schemeClr val="tx1"/>
                  </a:solidFill>
                </a:ln>
                <a:solidFill>
                  <a:schemeClr val="accent6">
                    <a:lumMod val="75000"/>
                  </a:schemeClr>
                </a:solidFill>
                <a:latin typeface="Arial Black" pitchFamily="34" charset="0"/>
              </a:rPr>
              <a:t>первый  русский 				                                        изобретатель      		                                                  и</a:t>
            </a:r>
            <a:br>
              <a:rPr lang="ru-RU" sz="2200" dirty="0" smtClean="0">
                <a:ln w="3175">
                  <a:solidFill>
                    <a:schemeClr val="tx1"/>
                  </a:solidFill>
                </a:ln>
                <a:solidFill>
                  <a:schemeClr val="accent6">
                    <a:lumMod val="75000"/>
                  </a:schemeClr>
                </a:solidFill>
                <a:latin typeface="Arial Black" pitchFamily="34" charset="0"/>
              </a:rPr>
            </a:br>
            <a:r>
              <a:rPr lang="ru-RU" sz="2200" dirty="0" smtClean="0">
                <a:ln w="3175">
                  <a:solidFill>
                    <a:schemeClr val="tx1"/>
                  </a:solidFill>
                </a:ln>
                <a:solidFill>
                  <a:schemeClr val="accent6">
                    <a:lumMod val="75000"/>
                  </a:schemeClr>
                </a:solidFill>
                <a:latin typeface="Arial Black" pitchFamily="34" charset="0"/>
              </a:rPr>
              <a:t>			                                  </a:t>
            </a:r>
            <a:r>
              <a:rPr lang="ru-RU" sz="2200" dirty="0" err="1" smtClean="0">
                <a:ln w="3175">
                  <a:solidFill>
                    <a:schemeClr val="tx1"/>
                  </a:solidFill>
                </a:ln>
                <a:solidFill>
                  <a:schemeClr val="accent6">
                    <a:lumMod val="75000"/>
                  </a:schemeClr>
                </a:solidFill>
                <a:latin typeface="Arial Black" pitchFamily="34" charset="0"/>
              </a:rPr>
              <a:t>инноватор</a:t>
            </a:r>
            <a:r>
              <a:rPr lang="ru-RU" sz="2200" dirty="0" smtClean="0">
                <a:ln w="3175">
                  <a:solidFill>
                    <a:schemeClr val="tx1"/>
                  </a:solidFill>
                </a:ln>
                <a:solidFill>
                  <a:schemeClr val="accent6">
                    <a:lumMod val="75000"/>
                  </a:schemeClr>
                </a:solidFill>
                <a:latin typeface="Arial Black" pitchFamily="34" charset="0"/>
              </a:rPr>
              <a:t/>
            </a:r>
            <a:br>
              <a:rPr lang="ru-RU" sz="2200" dirty="0" smtClean="0">
                <a:ln w="3175">
                  <a:solidFill>
                    <a:schemeClr val="tx1"/>
                  </a:solidFill>
                </a:ln>
                <a:solidFill>
                  <a:schemeClr val="accent6">
                    <a:lumMod val="75000"/>
                  </a:schemeClr>
                </a:solidFill>
                <a:latin typeface="Arial Black" pitchFamily="34" charset="0"/>
              </a:rPr>
            </a:br>
            <a:r>
              <a:rPr lang="ru-RU" sz="2200" dirty="0" smtClean="0">
                <a:ln w="3175">
                  <a:solidFill>
                    <a:schemeClr val="tx1"/>
                  </a:solidFill>
                </a:ln>
                <a:gradFill>
                  <a:gsLst>
                    <a:gs pos="6300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50000" t="50000" r="50000" b="50000"/>
                  </a:path>
                </a:gradFill>
                <a:latin typeface="Arial Black" pitchFamily="34" charset="0"/>
              </a:rPr>
              <a:t/>
            </a:r>
            <a:br>
              <a:rPr lang="ru-RU" sz="2200" dirty="0" smtClean="0">
                <a:ln w="3175">
                  <a:solidFill>
                    <a:schemeClr val="tx1"/>
                  </a:solidFill>
                </a:ln>
                <a:gradFill>
                  <a:gsLst>
                    <a:gs pos="6300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50000" t="50000" r="50000" b="50000"/>
                  </a:path>
                </a:gradFill>
                <a:latin typeface="Arial Black" pitchFamily="34" charset="0"/>
              </a:rPr>
            </a:br>
            <a:r>
              <a:rPr lang="ru-RU" sz="2200" dirty="0" smtClean="0">
                <a:ln>
                  <a:solidFill>
                    <a:schemeClr val="tx1"/>
                  </a:solidFill>
                </a:ln>
                <a:solidFill>
                  <a:srgbClr val="FFFF00"/>
                </a:solidFill>
                <a:latin typeface="Arial Black" pitchFamily="34" charset="0"/>
              </a:rPr>
              <a:t/>
            </a:r>
            <a:br>
              <a:rPr lang="ru-RU" sz="2200" dirty="0" smtClean="0">
                <a:ln>
                  <a:solidFill>
                    <a:schemeClr val="tx1"/>
                  </a:solidFill>
                </a:ln>
                <a:solidFill>
                  <a:srgbClr val="FFFF00"/>
                </a:solidFill>
                <a:latin typeface="Arial Black" pitchFamily="34" charset="0"/>
              </a:rPr>
            </a:br>
            <a:r>
              <a:rPr lang="ru-RU" sz="2200" dirty="0" smtClean="0">
                <a:ln>
                  <a:solidFill>
                    <a:schemeClr val="tx1"/>
                  </a:solidFill>
                </a:ln>
                <a:solidFill>
                  <a:srgbClr val="FFFF00"/>
                </a:solidFill>
                <a:latin typeface="Arial Black" pitchFamily="34" charset="0"/>
              </a:rPr>
              <a:t/>
            </a:r>
            <a:br>
              <a:rPr lang="ru-RU" sz="2200" dirty="0" smtClean="0">
                <a:ln>
                  <a:solidFill>
                    <a:schemeClr val="tx1"/>
                  </a:solidFill>
                </a:ln>
                <a:solidFill>
                  <a:srgbClr val="FFFF00"/>
                </a:solidFill>
                <a:latin typeface="Arial Black" pitchFamily="34" charset="0"/>
              </a:rPr>
            </a:br>
            <a:r>
              <a:rPr lang="ru-RU" sz="2200" dirty="0" smtClean="0">
                <a:ln>
                  <a:solidFill>
                    <a:schemeClr val="tx1"/>
                  </a:solidFill>
                </a:ln>
                <a:solidFill>
                  <a:srgbClr val="FFFF00"/>
                </a:solidFill>
                <a:latin typeface="Arial Black" pitchFamily="34" charset="0"/>
              </a:rPr>
              <a:t/>
            </a:r>
            <a:br>
              <a:rPr lang="ru-RU" sz="2200" dirty="0" smtClean="0">
                <a:ln>
                  <a:solidFill>
                    <a:schemeClr val="tx1"/>
                  </a:solidFill>
                </a:ln>
                <a:solidFill>
                  <a:srgbClr val="FFFF00"/>
                </a:solidFill>
                <a:latin typeface="Arial Black" pitchFamily="34" charset="0"/>
              </a:rPr>
            </a:br>
            <a:r>
              <a:rPr lang="ru-RU" sz="2200" dirty="0" smtClean="0">
                <a:ln>
                  <a:solidFill>
                    <a:schemeClr val="tx1"/>
                  </a:solidFill>
                </a:ln>
                <a:solidFill>
                  <a:srgbClr val="FFFF00"/>
                </a:solidFill>
                <a:latin typeface="Arial Black" pitchFamily="34" charset="0"/>
              </a:rPr>
              <a:t/>
            </a:r>
            <a:br>
              <a:rPr lang="ru-RU" sz="2200" dirty="0" smtClean="0">
                <a:ln>
                  <a:solidFill>
                    <a:schemeClr val="tx1"/>
                  </a:solidFill>
                </a:ln>
                <a:solidFill>
                  <a:srgbClr val="FFFF00"/>
                </a:solidFill>
                <a:latin typeface="Arial Black" pitchFamily="34" charset="0"/>
              </a:rPr>
            </a:br>
            <a:r>
              <a:rPr lang="ru-RU" sz="2200" dirty="0" smtClean="0">
                <a:ln>
                  <a:solidFill>
                    <a:schemeClr val="tx1"/>
                  </a:solidFill>
                </a:ln>
                <a:solidFill>
                  <a:srgbClr val="FFFF00"/>
                </a:solidFill>
                <a:latin typeface="Arial Black" pitchFamily="34" charset="0"/>
              </a:rPr>
              <a:t>      </a:t>
            </a:r>
            <a:br>
              <a:rPr lang="ru-RU" sz="2200" dirty="0" smtClean="0">
                <a:ln>
                  <a:solidFill>
                    <a:schemeClr val="tx1"/>
                  </a:solidFill>
                </a:ln>
                <a:solidFill>
                  <a:srgbClr val="FFFF00"/>
                </a:solidFill>
                <a:latin typeface="Arial Black" pitchFamily="34" charset="0"/>
              </a:rPr>
            </a:br>
            <a:r>
              <a:rPr lang="ru-RU" sz="2200" dirty="0" smtClean="0">
                <a:ln>
                  <a:solidFill>
                    <a:schemeClr val="tx1"/>
                  </a:solidFill>
                </a:ln>
                <a:solidFill>
                  <a:srgbClr val="FFFF00"/>
                </a:solidFill>
                <a:latin typeface="Arial Black" pitchFamily="34" charset="0"/>
              </a:rPr>
              <a:t> </a:t>
            </a:r>
            <a:br>
              <a:rPr lang="ru-RU" sz="2200" dirty="0" smtClean="0">
                <a:ln>
                  <a:solidFill>
                    <a:schemeClr val="tx1"/>
                  </a:solidFill>
                </a:ln>
                <a:solidFill>
                  <a:srgbClr val="FFFF00"/>
                </a:solidFill>
                <a:latin typeface="Arial Black" pitchFamily="34" charset="0"/>
              </a:rPr>
            </a:br>
            <a:r>
              <a:rPr lang="ru-RU" sz="2200" dirty="0" smtClean="0">
                <a:ln>
                  <a:solidFill>
                    <a:schemeClr val="tx1"/>
                  </a:solidFill>
                </a:ln>
                <a:solidFill>
                  <a:srgbClr val="FFFF00"/>
                </a:solidFill>
                <a:latin typeface="Arial Black" pitchFamily="34" charset="0"/>
              </a:rPr>
              <a:t> </a:t>
            </a:r>
            <a:r>
              <a:rPr lang="ru-RU" sz="2200" dirty="0" smtClean="0">
                <a:ln w="3175">
                  <a:solidFill>
                    <a:srgbClr val="00B0F0"/>
                  </a:solidFill>
                </a:ln>
                <a:solidFill>
                  <a:srgbClr val="0000FF"/>
                </a:solidFill>
                <a:latin typeface="Comic Sans MS" pitchFamily="66" charset="0"/>
                <a:cs typeface="Times New Roman" pitchFamily="18" charset="0"/>
              </a:rPr>
              <a:t>«Лучший способ предсказать будущее – это</a:t>
            </a:r>
            <a:br>
              <a:rPr lang="ru-RU" sz="2200" dirty="0" smtClean="0">
                <a:ln w="3175">
                  <a:solidFill>
                    <a:srgbClr val="00B0F0"/>
                  </a:solidFill>
                </a:ln>
                <a:solidFill>
                  <a:srgbClr val="0000FF"/>
                </a:solidFill>
                <a:latin typeface="Comic Sans MS" pitchFamily="66" charset="0"/>
                <a:cs typeface="Times New Roman" pitchFamily="18" charset="0"/>
              </a:rPr>
            </a:br>
            <a:r>
              <a:rPr lang="ru-RU" sz="2200" dirty="0" smtClean="0">
                <a:ln w="3175">
                  <a:solidFill>
                    <a:srgbClr val="00B0F0"/>
                  </a:solidFill>
                </a:ln>
                <a:solidFill>
                  <a:srgbClr val="0000FF"/>
                </a:solidFill>
                <a:latin typeface="Comic Sans MS" pitchFamily="66" charset="0"/>
                <a:cs typeface="Times New Roman" pitchFamily="18" charset="0"/>
              </a:rPr>
              <a:t>                                                   изобрести его»</a:t>
            </a:r>
            <a:br>
              <a:rPr lang="ru-RU" sz="2200" dirty="0" smtClean="0">
                <a:ln w="3175">
                  <a:solidFill>
                    <a:srgbClr val="00B0F0"/>
                  </a:solidFill>
                </a:ln>
                <a:solidFill>
                  <a:srgbClr val="0000FF"/>
                </a:solidFill>
                <a:latin typeface="Comic Sans MS" pitchFamily="66" charset="0"/>
                <a:cs typeface="Times New Roman" pitchFamily="18" charset="0"/>
              </a:rPr>
            </a:br>
            <a:r>
              <a:rPr lang="ru-RU" sz="2200" dirty="0" smtClean="0">
                <a:ln w="3175">
                  <a:solidFill>
                    <a:srgbClr val="00B0F0"/>
                  </a:solidFill>
                </a:ln>
                <a:solidFill>
                  <a:srgbClr val="0000FF"/>
                </a:solidFill>
                <a:latin typeface="Comic Sans MS" pitchFamily="66" charset="0"/>
                <a:cs typeface="Times New Roman" pitchFamily="18" charset="0"/>
              </a:rPr>
              <a:t>			          </a:t>
            </a:r>
            <a:r>
              <a:rPr lang="ru-RU" sz="1600" cap="none" dirty="0" smtClean="0">
                <a:ln w="3175">
                  <a:solidFill>
                    <a:srgbClr val="00FF00"/>
                  </a:solidFill>
                </a:ln>
                <a:solidFill>
                  <a:srgbClr val="0000FF"/>
                </a:solidFill>
                <a:latin typeface="Comic Sans MS" pitchFamily="66" charset="0"/>
                <a:cs typeface="Times New Roman" pitchFamily="18" charset="0"/>
              </a:rPr>
              <a:t>Алан </a:t>
            </a:r>
            <a:r>
              <a:rPr lang="ru-RU" sz="1600" cap="none" dirty="0" err="1" smtClean="0">
                <a:ln w="3175">
                  <a:solidFill>
                    <a:srgbClr val="00FF00"/>
                  </a:solidFill>
                </a:ln>
                <a:solidFill>
                  <a:srgbClr val="0000FF"/>
                </a:solidFill>
                <a:latin typeface="Comic Sans MS" pitchFamily="66" charset="0"/>
                <a:cs typeface="Times New Roman" pitchFamily="18" charset="0"/>
              </a:rPr>
              <a:t>Кей</a:t>
            </a:r>
            <a:r>
              <a:rPr lang="ru-RU" sz="1600" cap="none" dirty="0" smtClean="0">
                <a:ln w="3175">
                  <a:solidFill>
                    <a:srgbClr val="00FF00"/>
                  </a:solidFill>
                </a:ln>
                <a:solidFill>
                  <a:srgbClr val="0000FF"/>
                </a:solidFill>
                <a:latin typeface="Comic Sans MS" pitchFamily="66" charset="0"/>
                <a:cs typeface="Times New Roman" pitchFamily="18" charset="0"/>
              </a:rPr>
              <a:t>, создатель графического интерфейса</a:t>
            </a:r>
            <a:endParaRPr lang="ru-RU" sz="2200" cap="none" dirty="0">
              <a:ln w="3175">
                <a:solidFill>
                  <a:srgbClr val="00FF00"/>
                </a:solidFill>
              </a:ln>
              <a:solidFill>
                <a:srgbClr val="0000FF"/>
              </a:solidFill>
              <a:latin typeface="Comic Sans MS" pitchFamily="66" charset="0"/>
              <a:cs typeface="Times New Roman" pitchFamily="18" charset="0"/>
            </a:endParaRPr>
          </a:p>
        </p:txBody>
      </p:sp>
      <p:sp>
        <p:nvSpPr>
          <p:cNvPr id="3" name="Текст 2"/>
          <p:cNvSpPr>
            <a:spLocks noGrp="1"/>
          </p:cNvSpPr>
          <p:nvPr>
            <p:ph type="body" idx="1"/>
          </p:nvPr>
        </p:nvSpPr>
        <p:spPr>
          <a:xfrm>
            <a:off x="214282" y="357167"/>
            <a:ext cx="8715435" cy="500065"/>
          </a:xfrm>
        </p:spPr>
        <p:txBody>
          <a:bodyPr>
            <a:noAutofit/>
          </a:bodyPr>
          <a:lstStyle/>
          <a:p>
            <a:pPr algn="ctr"/>
            <a:r>
              <a:rPr lang="ru-RU" sz="3200" b="1" dirty="0" smtClean="0">
                <a:ln w="3175">
                  <a:solidFill>
                    <a:srgbClr val="FFFF00"/>
                  </a:solidFill>
                </a:ln>
                <a:solidFill>
                  <a:srgbClr val="CC6600"/>
                </a:solidFill>
                <a:latin typeface="Arial Black" pitchFamily="34" charset="0"/>
              </a:rPr>
              <a:t>Инновация – дело государственное</a:t>
            </a:r>
            <a:endParaRPr lang="ru-RU" sz="3200" b="1" dirty="0">
              <a:ln w="3175">
                <a:solidFill>
                  <a:srgbClr val="FFFF00"/>
                </a:solidFill>
              </a:ln>
              <a:solidFill>
                <a:srgbClr val="CC6600"/>
              </a:solidFill>
              <a:latin typeface="Arial Black" pitchFamily="34" charset="0"/>
            </a:endParaRPr>
          </a:p>
        </p:txBody>
      </p:sp>
      <p:pic>
        <p:nvPicPr>
          <p:cNvPr id="5122" name="Picture 2" descr="C:\Users\Наталья Николаевна\Desktop\СОЛН ЛУЧ\Фото Картинки\Анимашки\транспорт\transporta-480.gif"/>
          <p:cNvPicPr>
            <a:picLocks noChangeAspect="1" noChangeArrowheads="1" noCrop="1"/>
          </p:cNvPicPr>
          <p:nvPr/>
        </p:nvPicPr>
        <p:blipFill>
          <a:blip r:embed="rId3"/>
          <a:srcRect/>
          <a:stretch>
            <a:fillRect/>
          </a:stretch>
        </p:blipFill>
        <p:spPr bwMode="auto">
          <a:xfrm>
            <a:off x="4929190" y="3643314"/>
            <a:ext cx="1980491" cy="1643074"/>
          </a:xfrm>
          <a:prstGeom prst="rect">
            <a:avLst/>
          </a:prstGeom>
          <a:noFill/>
        </p:spPr>
      </p:pic>
      <p:pic>
        <p:nvPicPr>
          <p:cNvPr id="5" name="Рисунок 4"/>
          <p:cNvPicPr/>
          <p:nvPr/>
        </p:nvPicPr>
        <p:blipFill>
          <a:blip r:embed="rId4"/>
          <a:srcRect l="47302"/>
          <a:stretch>
            <a:fillRect/>
          </a:stretch>
        </p:blipFill>
        <p:spPr bwMode="auto">
          <a:xfrm>
            <a:off x="107504" y="1000107"/>
            <a:ext cx="2592288" cy="3464743"/>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10" presetClass="entr" presetSubtype="0" fill="hold" grpId="0" nodeType="withEffect">
                                  <p:stCondLst>
                                    <p:cond delay="500"/>
                                  </p:stCondLst>
                                  <p:iterate type="wd">
                                    <p:tmPct val="2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100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t="-3000" r="-18000" b="-2000"/>
          </a:stretch>
        </a:blipFill>
        <a:effectLst/>
      </p:bgPr>
    </p:bg>
    <p:spTree>
      <p:nvGrpSpPr>
        <p:cNvPr id="1" name=""/>
        <p:cNvGrpSpPr/>
        <p:nvPr/>
      </p:nvGrpSpPr>
      <p:grpSpPr>
        <a:xfrm>
          <a:off x="0" y="0"/>
          <a:ext cx="0" cy="0"/>
          <a:chOff x="0" y="0"/>
          <a:chExt cx="0" cy="0"/>
        </a:xfrm>
      </p:grpSpPr>
      <p:pic>
        <p:nvPicPr>
          <p:cNvPr id="3074" name="Picture 2" descr="http://kapellan.ru/wp-content/uploads/2014/01/04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2448271" cy="3478893"/>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28564" y="1568046"/>
            <a:ext cx="8715436" cy="4137826"/>
          </a:xfrm>
          <a:ln>
            <a:noFill/>
          </a:ln>
        </p:spPr>
        <p:txBody>
          <a:bodyPr>
            <a:normAutofit fontScale="90000"/>
          </a:bodyPr>
          <a:lstStyle/>
          <a:p>
            <a:r>
              <a:rPr lang="ru-RU" sz="1400" dirty="0" smtClean="0">
                <a:latin typeface="Georgia" pitchFamily="18" charset="0"/>
              </a:rPr>
              <a:t/>
            </a:r>
            <a:br>
              <a:rPr lang="ru-RU" sz="1400" dirty="0" smtClean="0">
                <a:latin typeface="Georgia" pitchFamily="18" charset="0"/>
              </a:rPr>
            </a:br>
            <a:r>
              <a:rPr lang="ru-RU" sz="1400" dirty="0" smtClean="0">
                <a:latin typeface="Georgia" pitchFamily="18" charset="0"/>
              </a:rPr>
              <a:t> </a:t>
            </a:r>
            <a:r>
              <a:rPr lang="ru-RU" sz="2000" dirty="0" smtClean="0">
                <a:ln w="3175">
                  <a:solidFill>
                    <a:schemeClr val="accent6">
                      <a:lumMod val="50000"/>
                    </a:schemeClr>
                  </a:solidFill>
                </a:ln>
                <a:effectLst>
                  <a:glow rad="139700">
                    <a:schemeClr val="accent5">
                      <a:satMod val="175000"/>
                      <a:alpha val="40000"/>
                    </a:schemeClr>
                  </a:glow>
                </a:effectLst>
                <a:latin typeface="Georgia" pitchFamily="18" charset="0"/>
              </a:rPr>
              <a:t>- </a:t>
            </a:r>
            <a:r>
              <a:rPr lang="ru-RU" sz="2000" cap="none" dirty="0" smtClean="0">
                <a:ln w="3175">
                  <a:noFill/>
                </a:ln>
                <a:effectLst>
                  <a:glow rad="139700">
                    <a:schemeClr val="accent5">
                      <a:satMod val="175000"/>
                      <a:alpha val="40000"/>
                    </a:schemeClr>
                  </a:glow>
                </a:effectLst>
                <a:latin typeface="Georgia" pitchFamily="18" charset="0"/>
              </a:rPr>
              <a:t>в конце </a:t>
            </a:r>
            <a:r>
              <a:rPr lang="en-US" sz="2000" cap="none" dirty="0" smtClean="0">
                <a:ln w="3175">
                  <a:noFill/>
                </a:ln>
                <a:effectLst>
                  <a:glow rad="139700">
                    <a:schemeClr val="accent5">
                      <a:satMod val="175000"/>
                      <a:alpha val="40000"/>
                    </a:schemeClr>
                  </a:glow>
                </a:effectLst>
                <a:latin typeface="Georgia" pitchFamily="18" charset="0"/>
              </a:rPr>
              <a:t>XVI</a:t>
            </a:r>
            <a:r>
              <a:rPr lang="ru-RU" sz="2000" cap="none" dirty="0" smtClean="0">
                <a:ln w="3175">
                  <a:noFill/>
                </a:ln>
                <a:effectLst>
                  <a:glow rad="139700">
                    <a:schemeClr val="accent5">
                      <a:satMod val="175000"/>
                      <a:alpha val="40000"/>
                    </a:schemeClr>
                  </a:glow>
                </a:effectLst>
                <a:latin typeface="Georgia" pitchFamily="18" charset="0"/>
              </a:rPr>
              <a:t> века Пётр ввёл налоговые льготы для иностранных купцов (сегодня – инвесторов),</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«придумал особый зонд» – лот для забора морского грунта и измерения больших глубин,</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заставил изучать инженерное дело в духовных училищах,</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в 1724 г. Подписал Указ об основании Академию наук,</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создал регулярную армию по европейскому образцу и военно-морской флот,</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изобрёл собственной конструкции мушкетоны, которые заряжались 32 пулями…</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Самолично освоил множество ремесел – столярное, токарное, кузнечное, паяльное, оружейное, часовое, топографическое.</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Самолично вербовал профессионалов – голландских плотников, корабельных дел мастеров, моряков, кузнецов, инженеров, учёных и военных для работы в России.</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Самолично знакомился с передовыми техническими достижениями.</a:t>
            </a:r>
            <a:br>
              <a:rPr lang="ru-RU" sz="2000" cap="none" dirty="0" smtClean="0">
                <a:ln w="3175">
                  <a:noFill/>
                </a:ln>
                <a:effectLst>
                  <a:glow rad="139700">
                    <a:schemeClr val="accent5">
                      <a:satMod val="175000"/>
                      <a:alpha val="40000"/>
                    </a:schemeClr>
                  </a:glow>
                </a:effectLst>
                <a:latin typeface="Georgia" pitchFamily="18" charset="0"/>
              </a:rPr>
            </a:br>
            <a:r>
              <a:rPr lang="ru-RU" sz="2000" cap="none" dirty="0" smtClean="0">
                <a:ln w="3175">
                  <a:noFill/>
                </a:ln>
                <a:effectLst>
                  <a:glow rad="139700">
                    <a:schemeClr val="accent5">
                      <a:satMod val="175000"/>
                      <a:alpha val="40000"/>
                    </a:schemeClr>
                  </a:glow>
                </a:effectLst>
                <a:latin typeface="Georgia" pitchFamily="18" charset="0"/>
              </a:rPr>
              <a:t> - Встречался с изобретателями</a:t>
            </a:r>
            <a:r>
              <a:rPr lang="ru-RU" sz="1800" cap="none" dirty="0" smtClean="0">
                <a:ln w="3175">
                  <a:noFill/>
                </a:ln>
                <a:effectLst>
                  <a:glow rad="139700">
                    <a:schemeClr val="accent5">
                      <a:satMod val="175000"/>
                      <a:alpha val="40000"/>
                    </a:schemeClr>
                  </a:glow>
                </a:effectLst>
                <a:latin typeface="Georgia" pitchFamily="18" charset="0"/>
              </a:rPr>
              <a:t/>
            </a:r>
            <a:br>
              <a:rPr lang="ru-RU" sz="1800" cap="none" dirty="0" smtClean="0">
                <a:ln w="3175">
                  <a:noFill/>
                </a:ln>
                <a:effectLst>
                  <a:glow rad="139700">
                    <a:schemeClr val="accent5">
                      <a:satMod val="175000"/>
                      <a:alpha val="40000"/>
                    </a:schemeClr>
                  </a:glow>
                </a:effectLst>
                <a:latin typeface="Georgia" pitchFamily="18" charset="0"/>
              </a:rPr>
            </a:br>
            <a:r>
              <a:rPr lang="ru-RU" sz="1800" cap="none" dirty="0" smtClean="0">
                <a:ln w="3175">
                  <a:noFill/>
                </a:ln>
                <a:effectLst>
                  <a:glow rad="63500">
                    <a:schemeClr val="accent2">
                      <a:satMod val="175000"/>
                      <a:alpha val="40000"/>
                    </a:schemeClr>
                  </a:glow>
                </a:effectLst>
                <a:latin typeface="Georgia" pitchFamily="18" charset="0"/>
              </a:rPr>
              <a:t/>
            </a:r>
            <a:br>
              <a:rPr lang="ru-RU" sz="1800" cap="none" dirty="0" smtClean="0">
                <a:ln w="3175">
                  <a:noFill/>
                </a:ln>
                <a:effectLst>
                  <a:glow rad="63500">
                    <a:schemeClr val="accent2">
                      <a:satMod val="175000"/>
                      <a:alpha val="40000"/>
                    </a:schemeClr>
                  </a:glow>
                </a:effectLst>
                <a:latin typeface="Georgia" pitchFamily="18" charset="0"/>
              </a:rPr>
            </a:br>
            <a:endParaRPr lang="ru-RU" sz="1800" dirty="0">
              <a:ln w="3175">
                <a:noFill/>
              </a:ln>
              <a:effectLst>
                <a:glow rad="63500">
                  <a:schemeClr val="accent2">
                    <a:satMod val="175000"/>
                    <a:alpha val="40000"/>
                  </a:schemeClr>
                </a:glow>
              </a:effectLst>
            </a:endParaRPr>
          </a:p>
        </p:txBody>
      </p:sp>
      <p:sp>
        <p:nvSpPr>
          <p:cNvPr id="3" name="Текст 2"/>
          <p:cNvSpPr>
            <a:spLocks noGrp="1"/>
          </p:cNvSpPr>
          <p:nvPr>
            <p:ph type="body" idx="1"/>
          </p:nvPr>
        </p:nvSpPr>
        <p:spPr>
          <a:xfrm>
            <a:off x="1259632" y="214291"/>
            <a:ext cx="7884368" cy="1143007"/>
          </a:xfrm>
        </p:spPr>
        <p:txBody>
          <a:bodyPr>
            <a:normAutofit fontScale="55000" lnSpcReduction="20000"/>
          </a:bodyPr>
          <a:lstStyle/>
          <a:p>
            <a:pPr algn="ctr"/>
            <a:r>
              <a:rPr lang="ru-RU" sz="4400" dirty="0" smtClean="0">
                <a:ln w="12700">
                  <a:solidFill>
                    <a:srgbClr val="66FFFF"/>
                  </a:solidFill>
                </a:ln>
                <a:solidFill>
                  <a:srgbClr val="66FFFF"/>
                </a:solidFill>
                <a:effectLst>
                  <a:glow rad="101600">
                    <a:schemeClr val="tx1">
                      <a:lumMod val="95000"/>
                      <a:lumOff val="5000"/>
                      <a:alpha val="60000"/>
                    </a:schemeClr>
                  </a:glow>
                </a:effectLst>
                <a:latin typeface="Georgia" pitchFamily="18" charset="0"/>
              </a:rPr>
              <a:t>  «</a:t>
            </a:r>
            <a:r>
              <a:rPr lang="ru-RU" sz="4400" dirty="0" smtClean="0">
                <a:ln w="12700">
                  <a:solidFill>
                    <a:srgbClr val="66FFFF"/>
                  </a:solidFill>
                </a:ln>
                <a:solidFill>
                  <a:srgbClr val="66FFFF"/>
                </a:solidFill>
                <a:effectLst>
                  <a:glow rad="101600">
                    <a:schemeClr val="tx1">
                      <a:lumMod val="95000"/>
                      <a:lumOff val="5000"/>
                      <a:alpha val="60000"/>
                    </a:schemeClr>
                  </a:glow>
                </a:effectLst>
                <a:latin typeface="Georgia" pitchFamily="18" charset="0"/>
              </a:rPr>
              <a:t>Креативность – это </a:t>
            </a:r>
            <a:r>
              <a:rPr lang="ru-RU" sz="4400" i="1" dirty="0" smtClean="0">
                <a:ln w="12700">
                  <a:solidFill>
                    <a:srgbClr val="66FFFF"/>
                  </a:solidFill>
                </a:ln>
                <a:solidFill>
                  <a:srgbClr val="CCFFFF"/>
                </a:solidFill>
                <a:effectLst>
                  <a:glow rad="101600">
                    <a:schemeClr val="tx1">
                      <a:lumMod val="95000"/>
                      <a:lumOff val="5000"/>
                      <a:alpha val="60000"/>
                    </a:schemeClr>
                  </a:glow>
                </a:effectLst>
                <a:latin typeface="Georgia" pitchFamily="18" charset="0"/>
              </a:rPr>
              <a:t>выдумывание</a:t>
            </a:r>
            <a:r>
              <a:rPr lang="ru-RU" sz="4400" dirty="0" smtClean="0">
                <a:ln w="12700">
                  <a:solidFill>
                    <a:srgbClr val="66FFFF"/>
                  </a:solidFill>
                </a:ln>
                <a:solidFill>
                  <a:srgbClr val="66FFFF"/>
                </a:solidFill>
                <a:effectLst>
                  <a:glow rad="101600">
                    <a:schemeClr val="tx1">
                      <a:lumMod val="95000"/>
                      <a:lumOff val="5000"/>
                      <a:alpha val="60000"/>
                    </a:schemeClr>
                  </a:glow>
                </a:effectLst>
                <a:latin typeface="Georgia" pitchFamily="18" charset="0"/>
              </a:rPr>
              <a:t> новых вещей. </a:t>
            </a:r>
          </a:p>
          <a:p>
            <a:pPr algn="ctr"/>
            <a:r>
              <a:rPr lang="ru-RU" sz="4400" dirty="0" smtClean="0">
                <a:ln w="12700">
                  <a:solidFill>
                    <a:srgbClr val="66FFFF"/>
                  </a:solidFill>
                </a:ln>
                <a:solidFill>
                  <a:srgbClr val="66FFFF"/>
                </a:solidFill>
                <a:effectLst>
                  <a:glow rad="101600">
                    <a:schemeClr val="tx1">
                      <a:lumMod val="95000"/>
                      <a:lumOff val="5000"/>
                      <a:alpha val="60000"/>
                    </a:schemeClr>
                  </a:glow>
                </a:effectLst>
                <a:latin typeface="Georgia" pitchFamily="18" charset="0"/>
              </a:rPr>
              <a:t>Инновация – это </a:t>
            </a:r>
            <a:r>
              <a:rPr lang="ru-RU" sz="4400" i="1" dirty="0" smtClean="0">
                <a:ln w="12700">
                  <a:solidFill>
                    <a:srgbClr val="66FFFF"/>
                  </a:solidFill>
                </a:ln>
                <a:solidFill>
                  <a:srgbClr val="66FFFF"/>
                </a:solidFill>
                <a:effectLst>
                  <a:glow rad="101600">
                    <a:schemeClr val="tx1">
                      <a:lumMod val="95000"/>
                      <a:lumOff val="5000"/>
                      <a:alpha val="60000"/>
                    </a:schemeClr>
                  </a:glow>
                </a:effectLst>
                <a:latin typeface="Georgia" pitchFamily="18" charset="0"/>
              </a:rPr>
              <a:t>создание</a:t>
            </a:r>
            <a:r>
              <a:rPr lang="ru-RU" sz="4400" dirty="0" smtClean="0">
                <a:ln w="12700">
                  <a:solidFill>
                    <a:srgbClr val="66FFFF"/>
                  </a:solidFill>
                </a:ln>
                <a:solidFill>
                  <a:srgbClr val="66FFFF"/>
                </a:solidFill>
                <a:effectLst>
                  <a:glow rad="101600">
                    <a:schemeClr val="tx1">
                      <a:lumMod val="95000"/>
                      <a:lumOff val="5000"/>
                      <a:alpha val="60000"/>
                    </a:schemeClr>
                  </a:glow>
                </a:effectLst>
                <a:latin typeface="Georgia" pitchFamily="18" charset="0"/>
              </a:rPr>
              <a:t> новых вещей »</a:t>
            </a:r>
            <a:r>
              <a:rPr lang="ru-RU" sz="4400" dirty="0" smtClean="0">
                <a:ln w="18415" cmpd="sng">
                  <a:solidFill>
                    <a:srgbClr val="FFFFFF"/>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Georgia" pitchFamily="18" charset="0"/>
              </a:rPr>
              <a:t/>
            </a:r>
            <a:br>
              <a:rPr lang="ru-RU" sz="4400" dirty="0" smtClean="0">
                <a:ln w="18415" cmpd="sng">
                  <a:solidFill>
                    <a:srgbClr val="FFFFFF"/>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Georgia" pitchFamily="18" charset="0"/>
              </a:rPr>
            </a:b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a:t>
            </a:r>
            <a:r>
              <a:rPr lang="ru-RU" sz="2500" dirty="0" smtClean="0">
                <a:ln w="18415" cmpd="sng">
                  <a:solidFill>
                    <a:srgbClr val="FFFFFF"/>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Georgia" pitchFamily="18" charset="0"/>
              </a:rPr>
              <a:t>Теодор </a:t>
            </a:r>
            <a:r>
              <a:rPr lang="ru-RU" sz="2500" dirty="0" smtClean="0">
                <a:ln w="18415" cmpd="sng">
                  <a:solidFill>
                    <a:srgbClr val="FFFFFF"/>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Georgia" pitchFamily="18" charset="0"/>
              </a:rPr>
              <a:t>Левит , американский теоретик </a:t>
            </a:r>
            <a:r>
              <a:rPr lang="ru-RU" sz="2500" dirty="0" smtClean="0">
                <a:ln w="18415" cmpd="sng">
                  <a:solidFill>
                    <a:srgbClr val="FFFFFF"/>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Georgia" pitchFamily="18" charset="0"/>
              </a:rPr>
              <a:t>  менеджмента</a:t>
            </a:r>
            <a:r>
              <a:rPr lang="ru-RU" dirty="0" smtClean="0">
                <a:ln w="3175">
                  <a:noFill/>
                </a:ln>
                <a:latin typeface="Georgia" pitchFamily="18" charset="0"/>
              </a:rPr>
              <a:t/>
            </a:r>
            <a:br>
              <a:rPr lang="ru-RU" dirty="0" smtClean="0">
                <a:ln w="3175">
                  <a:noFill/>
                </a:ln>
                <a:latin typeface="Georgia" pitchFamily="18" charset="0"/>
              </a:rPr>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28802"/>
            <a:ext cx="9144000" cy="4786346"/>
          </a:xfrm>
        </p:spPr>
        <p:txBody>
          <a:bodyPr/>
          <a:lstStyle/>
          <a:p>
            <a:endParaRPr lang="ru-RU" dirty="0"/>
          </a:p>
        </p:txBody>
      </p:sp>
      <p:sp>
        <p:nvSpPr>
          <p:cNvPr id="3" name="Текст 2"/>
          <p:cNvSpPr>
            <a:spLocks noGrp="1"/>
          </p:cNvSpPr>
          <p:nvPr>
            <p:ph type="body" idx="1"/>
          </p:nvPr>
        </p:nvSpPr>
        <p:spPr>
          <a:xfrm>
            <a:off x="0" y="214291"/>
            <a:ext cx="8929717" cy="1571635"/>
          </a:xfrm>
        </p:spPr>
        <p:txBody>
          <a:bodyPr>
            <a:normAutofit fontScale="70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solidFill>
                    <a:srgbClr val="FFFF00"/>
                  </a:solidFill>
                </a:ln>
                <a:solidFill>
                  <a:srgbClr val="FFFF00"/>
                </a:solidFill>
                <a:effectLst>
                  <a:outerShdw blurRad="80000" dist="40000" dir="5040000" algn="tl">
                    <a:srgbClr val="000000">
                      <a:alpha val="30000"/>
                    </a:srgbClr>
                  </a:outerShdw>
                </a:effectLst>
              </a:rPr>
              <a:t>            «Инновация – конечный результат инновационной деятельности, получивший реализацию в виде</a:t>
            </a:r>
          </a:p>
          <a:p>
            <a:r>
              <a:rPr lang="ru-RU" b="1" dirty="0" smtClean="0">
                <a:ln w="11430">
                  <a:solidFill>
                    <a:srgbClr val="FFFF00"/>
                  </a:solidFill>
                </a:ln>
                <a:solidFill>
                  <a:srgbClr val="FFFF00"/>
                </a:solidFill>
                <a:effectLst>
                  <a:outerShdw blurRad="80000" dist="40000" dir="5040000" algn="tl">
                    <a:srgbClr val="000000">
                      <a:alpha val="30000"/>
                    </a:srgbClr>
                  </a:outerShdw>
                </a:effectLst>
              </a:rPr>
              <a:t>         нового или усовершенствованного  продукта, реализуемого на рынке,</a:t>
            </a:r>
          </a:p>
          <a:p>
            <a:r>
              <a:rPr lang="ru-RU" b="1" dirty="0" smtClean="0">
                <a:ln w="11430">
                  <a:solidFill>
                    <a:srgbClr val="FFFF00"/>
                  </a:solidFill>
                </a:ln>
                <a:solidFill>
                  <a:srgbClr val="FFFF00"/>
                </a:solidFill>
                <a:effectLst>
                  <a:outerShdw blurRad="80000" dist="40000" dir="5040000" algn="tl">
                    <a:srgbClr val="000000">
                      <a:alpha val="30000"/>
                    </a:srgbClr>
                  </a:outerShdw>
                </a:effectLst>
              </a:rPr>
              <a:t> нового или усовершенствованного технологического процесса, используемого в практической деятельности»</a:t>
            </a:r>
          </a:p>
          <a:p>
            <a:pPr algn="r"/>
            <a:r>
              <a:rPr lang="ru-RU" b="1" dirty="0" smtClean="0">
                <a:ln w="1905"/>
                <a:solidFill>
                  <a:schemeClr val="accent6">
                    <a:lumMod val="20000"/>
                    <a:lumOff val="80000"/>
                  </a:schemeClr>
                </a:solidFill>
                <a:effectLst>
                  <a:innerShdw blurRad="69850" dist="43180" dir="5400000">
                    <a:srgbClr val="000000">
                      <a:alpha val="65000"/>
                    </a:srgbClr>
                  </a:innerShdw>
                </a:effectLst>
                <a:latin typeface="+mj-lt"/>
              </a:rPr>
              <a:t>Постановление Правительства Российской Федерации</a:t>
            </a:r>
          </a:p>
          <a:p>
            <a:pPr algn="r"/>
            <a:r>
              <a:rPr lang="ru-RU" b="1" dirty="0" smtClean="0">
                <a:ln w="1905"/>
                <a:solidFill>
                  <a:schemeClr val="accent6">
                    <a:lumMod val="20000"/>
                    <a:lumOff val="80000"/>
                  </a:schemeClr>
                </a:solidFill>
                <a:effectLst>
                  <a:innerShdw blurRad="69850" dist="43180" dir="5400000">
                    <a:srgbClr val="000000">
                      <a:alpha val="65000"/>
                    </a:srgbClr>
                  </a:innerShdw>
                </a:effectLst>
                <a:latin typeface="+mj-lt"/>
              </a:rPr>
              <a:t>от 24 июля 1998 г. № 832</a:t>
            </a:r>
            <a:endParaRPr lang="ru-RU" b="1" dirty="0">
              <a:ln w="1905"/>
              <a:solidFill>
                <a:schemeClr val="accent6">
                  <a:lumMod val="20000"/>
                  <a:lumOff val="80000"/>
                </a:schemeClr>
              </a:solidFill>
              <a:effectLst>
                <a:innerShdw blurRad="69850" dist="43180" dir="5400000">
                  <a:srgbClr val="000000">
                    <a:alpha val="65000"/>
                  </a:srgbClr>
                </a:innerShdw>
              </a:effectLst>
              <a:latin typeface="+mj-lt"/>
            </a:endParaRPr>
          </a:p>
        </p:txBody>
      </p:sp>
      <p:sp>
        <p:nvSpPr>
          <p:cNvPr id="4" name="Выноска со стрелками влево/вправо 3"/>
          <p:cNvSpPr/>
          <p:nvPr/>
        </p:nvSpPr>
        <p:spPr>
          <a:xfrm>
            <a:off x="2071670" y="2143116"/>
            <a:ext cx="4857784" cy="1428760"/>
          </a:xfrm>
          <a:prstGeom prst="leftRightArrowCallout">
            <a:avLst>
              <a:gd name="adj1" fmla="val 18493"/>
              <a:gd name="adj2" fmla="val 25000"/>
              <a:gd name="adj3" fmla="val 44692"/>
              <a:gd name="adj4" fmla="val 53336"/>
            </a:avLst>
          </a:prstGeom>
          <a:scene3d>
            <a:camera prst="perspectiveRelaxedModerately"/>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n>
                  <a:solidFill>
                    <a:srgbClr val="00FF00"/>
                  </a:solidFill>
                </a:ln>
                <a:solidFill>
                  <a:schemeClr val="bg2">
                    <a:lumMod val="25000"/>
                  </a:schemeClr>
                </a:solidFill>
                <a:cs typeface="Aharoni" pitchFamily="2" charset="-79"/>
              </a:rPr>
              <a:t>ИННОВАЦИЯ</a:t>
            </a:r>
            <a:endParaRPr lang="ru-RU" sz="3200" b="1" dirty="0">
              <a:ln>
                <a:solidFill>
                  <a:srgbClr val="00FF00"/>
                </a:solidFill>
              </a:ln>
              <a:solidFill>
                <a:schemeClr val="bg2">
                  <a:lumMod val="25000"/>
                </a:schemeClr>
              </a:solidFill>
              <a:cs typeface="Aharoni" pitchFamily="2" charset="-79"/>
            </a:endParaRPr>
          </a:p>
        </p:txBody>
      </p:sp>
      <p:sp>
        <p:nvSpPr>
          <p:cNvPr id="5" name="Блок-схема: несколько документов 4"/>
          <p:cNvSpPr/>
          <p:nvPr/>
        </p:nvSpPr>
        <p:spPr>
          <a:xfrm rot="20541276">
            <a:off x="143754" y="2942396"/>
            <a:ext cx="2173787" cy="1285884"/>
          </a:xfrm>
          <a:prstGeom prst="flowChartMultidocument">
            <a:avLst/>
          </a:prstGeom>
          <a:solidFill>
            <a:srgbClr val="92D050"/>
          </a:solidFill>
          <a:scene3d>
            <a:camera prst="perspectiveHeroicExtremeRightFacing"/>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n>
                  <a:solidFill>
                    <a:schemeClr val="accent6">
                      <a:lumMod val="75000"/>
                    </a:schemeClr>
                  </a:solidFill>
                </a:ln>
                <a:solidFill>
                  <a:schemeClr val="accent6">
                    <a:lumMod val="75000"/>
                  </a:schemeClr>
                </a:solidFill>
              </a:rPr>
              <a:t>изобретение</a:t>
            </a:r>
            <a:endParaRPr lang="ru-RU" sz="2000" b="1" dirty="0">
              <a:ln>
                <a:solidFill>
                  <a:schemeClr val="accent6">
                    <a:lumMod val="75000"/>
                  </a:schemeClr>
                </a:solidFill>
              </a:ln>
              <a:solidFill>
                <a:schemeClr val="accent6">
                  <a:lumMod val="75000"/>
                </a:schemeClr>
              </a:solidFill>
            </a:endParaRPr>
          </a:p>
        </p:txBody>
      </p:sp>
      <p:sp>
        <p:nvSpPr>
          <p:cNvPr id="6" name="Блок-схема: несколько документов 5"/>
          <p:cNvSpPr/>
          <p:nvPr/>
        </p:nvSpPr>
        <p:spPr>
          <a:xfrm rot="2462096">
            <a:off x="6689379" y="2709450"/>
            <a:ext cx="2370640" cy="1143008"/>
          </a:xfrm>
          <a:prstGeom prst="flowChartMultidocument">
            <a:avLst/>
          </a:prstGeom>
          <a:solidFill>
            <a:srgbClr val="92D050"/>
          </a:solidFill>
          <a:scene3d>
            <a:camera prst="perspectiveHeroicExtremeLeftFacing"/>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a:solidFill>
                    <a:schemeClr val="accent6">
                      <a:lumMod val="75000"/>
                    </a:schemeClr>
                  </a:solidFill>
                </a:ln>
                <a:solidFill>
                  <a:schemeClr val="accent6">
                    <a:lumMod val="75000"/>
                  </a:schemeClr>
                </a:solidFill>
              </a:rPr>
              <a:t>открытие</a:t>
            </a:r>
            <a:endParaRPr lang="ru-RU" sz="2400" b="1" dirty="0">
              <a:ln>
                <a:solidFill>
                  <a:schemeClr val="accent6">
                    <a:lumMod val="75000"/>
                  </a:schemeClr>
                </a:solidFill>
              </a:ln>
              <a:solidFill>
                <a:schemeClr val="accent6">
                  <a:lumMod val="75000"/>
                </a:schemeClr>
              </a:solidFill>
            </a:endParaRPr>
          </a:p>
        </p:txBody>
      </p:sp>
      <p:sp>
        <p:nvSpPr>
          <p:cNvPr id="7" name="Блок-схема: магнитный диск 6"/>
          <p:cNvSpPr/>
          <p:nvPr/>
        </p:nvSpPr>
        <p:spPr>
          <a:xfrm>
            <a:off x="285720" y="4643446"/>
            <a:ext cx="4071966" cy="1785950"/>
          </a:xfrm>
          <a:prstGeom prst="flowChartMagneticDisk">
            <a:avLst/>
          </a:prstGeom>
          <a:blipFill>
            <a:blip r:embed="rId4"/>
            <a:tile tx="0" ty="0" sx="100000" sy="100000" flip="none" algn="tl"/>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a:solidFill>
                    <a:srgbClr val="00FF00"/>
                  </a:solidFill>
                </a:ln>
                <a:solidFill>
                  <a:srgbClr val="0000FF"/>
                </a:solidFill>
              </a:rPr>
              <a:t>НОВЫЕ</a:t>
            </a:r>
          </a:p>
          <a:p>
            <a:pPr algn="ctr"/>
            <a:r>
              <a:rPr lang="ru-RU" b="1" dirty="0" smtClean="0">
                <a:ln>
                  <a:solidFill>
                    <a:srgbClr val="00FF00"/>
                  </a:solidFill>
                </a:ln>
                <a:solidFill>
                  <a:srgbClr val="0000FF"/>
                </a:solidFill>
              </a:rPr>
              <a:t>приборы, механизмы, инструменты</a:t>
            </a:r>
            <a:endParaRPr lang="ru-RU" b="1" dirty="0">
              <a:ln>
                <a:solidFill>
                  <a:srgbClr val="00FF00"/>
                </a:solidFill>
              </a:ln>
              <a:solidFill>
                <a:srgbClr val="0000FF"/>
              </a:solidFill>
            </a:endParaRPr>
          </a:p>
        </p:txBody>
      </p:sp>
      <p:sp>
        <p:nvSpPr>
          <p:cNvPr id="8" name="Блок-схема: магнитный диск 7"/>
          <p:cNvSpPr/>
          <p:nvPr/>
        </p:nvSpPr>
        <p:spPr>
          <a:xfrm>
            <a:off x="4714876" y="4143380"/>
            <a:ext cx="3986234" cy="2357454"/>
          </a:xfrm>
          <a:prstGeom prst="flowChartMagneticDisk">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a:solidFill>
                    <a:srgbClr val="00FF00"/>
                  </a:solidFill>
                </a:ln>
                <a:solidFill>
                  <a:srgbClr val="0000FF"/>
                </a:solidFill>
              </a:rPr>
              <a:t>Процесс получения ранее неизвестных данных или</a:t>
            </a:r>
          </a:p>
          <a:p>
            <a:pPr algn="ctr"/>
            <a:r>
              <a:rPr lang="ru-RU" b="1" dirty="0" smtClean="0">
                <a:ln>
                  <a:solidFill>
                    <a:srgbClr val="00FF00"/>
                  </a:solidFill>
                </a:ln>
                <a:solidFill>
                  <a:srgbClr val="0000FF"/>
                </a:solidFill>
              </a:rPr>
              <a:t> наблюдение ранее неизвестного явления природы</a:t>
            </a:r>
            <a:endParaRPr lang="ru-RU" b="1" dirty="0">
              <a:ln>
                <a:solidFill>
                  <a:srgbClr val="00FF00"/>
                </a:solidFill>
              </a:ln>
              <a:solidFill>
                <a:srgbClr val="0000FF"/>
              </a:solidFill>
            </a:endParaRPr>
          </a:p>
        </p:txBody>
      </p:sp>
      <p:sp>
        <p:nvSpPr>
          <p:cNvPr id="16" name="Стрелка вправо с вырезом 15"/>
          <p:cNvSpPr/>
          <p:nvPr/>
        </p:nvSpPr>
        <p:spPr>
          <a:xfrm rot="3561570">
            <a:off x="1181127" y="4247584"/>
            <a:ext cx="1091693" cy="705060"/>
          </a:xfrm>
          <a:prstGeom prst="notchedRightArrow">
            <a:avLst>
              <a:gd name="adj1" fmla="val 50000"/>
              <a:gd name="adj2" fmla="val 44798"/>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Стрелка вправо с вырезом 16"/>
          <p:cNvSpPr/>
          <p:nvPr/>
        </p:nvSpPr>
        <p:spPr>
          <a:xfrm rot="7940149">
            <a:off x="6363247" y="3797209"/>
            <a:ext cx="1307960" cy="673486"/>
          </a:xfrm>
          <a:prstGeom prst="notchedRightArrow">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26" name="Picture 2" descr="C:\Users\Наталья Николаевна\Desktop\СОЛН ЛУЧ\Фото Картинки\Анимашки\чудики, дома, прочее\0b06036f43f27c2de27318f198c2166f.jpeg"/>
          <p:cNvPicPr>
            <a:picLocks noChangeAspect="1" noChangeArrowheads="1"/>
          </p:cNvPicPr>
          <p:nvPr/>
        </p:nvPicPr>
        <p:blipFill>
          <a:blip r:embed="rId5"/>
          <a:srcRect/>
          <a:stretch>
            <a:fillRect/>
          </a:stretch>
        </p:blipFill>
        <p:spPr bwMode="auto">
          <a:xfrm>
            <a:off x="7020272" y="2977074"/>
            <a:ext cx="1948887" cy="2674797"/>
          </a:xfrm>
          <a:prstGeom prst="rect">
            <a:avLst/>
          </a:prstGeom>
          <a:noFill/>
        </p:spPr>
      </p:pic>
      <p:pic>
        <p:nvPicPr>
          <p:cNvPr id="2050" name="Picture 2" descr="C:\Users\Наталья Николаевна\Desktop\СОЛН ЛУЧ\Фото Картинки\Анимашки\семья, взрослые, любовь\0b0535b38054e3baa52b802ea334e023.jpeg"/>
          <p:cNvPicPr>
            <a:picLocks noChangeAspect="1" noChangeArrowheads="1" noCrop="1"/>
          </p:cNvPicPr>
          <p:nvPr/>
        </p:nvPicPr>
        <p:blipFill>
          <a:blip r:embed="rId6"/>
          <a:srcRect/>
          <a:stretch>
            <a:fillRect/>
          </a:stretch>
        </p:blipFill>
        <p:spPr bwMode="auto">
          <a:xfrm>
            <a:off x="3929058" y="3429000"/>
            <a:ext cx="1095375" cy="150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3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3000"/>
                                        <p:tgtEl>
                                          <p:spTgt spid="2050"/>
                                        </p:tgtEl>
                                      </p:cBhvr>
                                    </p:animEffect>
                                  </p:childTnLst>
                                </p:cTn>
                              </p:par>
                            </p:childTnLst>
                          </p:cTn>
                        </p:par>
                        <p:par>
                          <p:cTn id="26" fill="hold">
                            <p:stCondLst>
                              <p:cond delay="5000"/>
                            </p:stCondLst>
                            <p:childTnLst>
                              <p:par>
                                <p:cTn id="27" presetID="53"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1000"/>
                                        <p:tgtEl>
                                          <p:spTgt spid="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1000"/>
                                        <p:tgtEl>
                                          <p:spTgt spid="8"/>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wipe(down)">
                                      <p:cBhvr>
                                        <p:cTn id="46" dur="50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5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 y="0"/>
            <a:ext cx="9144000" cy="2285991"/>
          </a:xfrm>
        </p:spPr>
        <p:txBody>
          <a:bodyPr>
            <a:normAutofit/>
          </a:bodyPr>
          <a:lstStyle/>
          <a:p>
            <a:pPr algn="ctr"/>
            <a:r>
              <a:rPr lang="ru-RU" sz="2400" b="1" dirty="0" smtClean="0">
                <a:solidFill>
                  <a:srgbClr val="FFCC00"/>
                </a:solidFill>
                <a:effectLst>
                  <a:glow rad="101600">
                    <a:schemeClr val="tx1">
                      <a:lumMod val="95000"/>
                      <a:lumOff val="5000"/>
                      <a:alpha val="60000"/>
                    </a:schemeClr>
                  </a:glow>
                </a:effectLst>
                <a:latin typeface="Arial Black" pitchFamily="34" charset="0"/>
              </a:rPr>
              <a:t>«Когда создаёшь инновации, будь готов к тому, </a:t>
            </a:r>
          </a:p>
          <a:p>
            <a:pPr algn="ctr"/>
            <a:r>
              <a:rPr lang="ru-RU" sz="2400" b="1" dirty="0" smtClean="0">
                <a:solidFill>
                  <a:srgbClr val="FFCC00"/>
                </a:solidFill>
                <a:effectLst>
                  <a:glow rad="101600">
                    <a:schemeClr val="tx1">
                      <a:lumMod val="95000"/>
                      <a:lumOff val="5000"/>
                      <a:alpha val="60000"/>
                    </a:schemeClr>
                  </a:glow>
                </a:effectLst>
                <a:latin typeface="Arial Black" pitchFamily="34" charset="0"/>
              </a:rPr>
              <a:t>что все вокруг тебя будут говорить, </a:t>
            </a:r>
          </a:p>
          <a:p>
            <a:pPr algn="ctr"/>
            <a:r>
              <a:rPr lang="ru-RU" sz="2400" b="1" dirty="0" smtClean="0">
                <a:solidFill>
                  <a:srgbClr val="FFCC00"/>
                </a:solidFill>
                <a:effectLst>
                  <a:glow rad="101600">
                    <a:schemeClr val="tx1">
                      <a:lumMod val="95000"/>
                      <a:lumOff val="5000"/>
                      <a:alpha val="60000"/>
                    </a:schemeClr>
                  </a:glow>
                </a:effectLst>
                <a:latin typeface="Arial Black" pitchFamily="34" charset="0"/>
              </a:rPr>
              <a:t>						что </a:t>
            </a:r>
            <a:r>
              <a:rPr lang="ru-RU" sz="2400" b="1" dirty="0" smtClean="0">
                <a:solidFill>
                  <a:srgbClr val="FFCC00"/>
                </a:solidFill>
                <a:effectLst>
                  <a:glow rad="101600">
                    <a:schemeClr val="tx1">
                      <a:lumMod val="95000"/>
                      <a:lumOff val="5000"/>
                      <a:alpha val="60000"/>
                    </a:schemeClr>
                  </a:glow>
                </a:effectLst>
                <a:latin typeface="Arial Black" pitchFamily="34" charset="0"/>
              </a:rPr>
              <a:t>ты спятил»</a:t>
            </a:r>
          </a:p>
          <a:p>
            <a:pPr algn="r"/>
            <a:r>
              <a:rPr lang="ru-RU" sz="1900" dirty="0" err="1" smtClean="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rPr>
              <a:t>Ларри</a:t>
            </a:r>
            <a:r>
              <a:rPr lang="ru-RU" sz="1900" dirty="0" smtClean="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ru-RU" sz="1900" dirty="0" err="1" smtClean="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rPr>
              <a:t>Эллисон</a:t>
            </a:r>
            <a:r>
              <a:rPr lang="ru-RU" sz="1900" dirty="0" smtClean="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rPr>
              <a:t>. Американский предприниматель</a:t>
            </a:r>
          </a:p>
        </p:txBody>
      </p:sp>
      <p:pic>
        <p:nvPicPr>
          <p:cNvPr id="2055" name="Picture 7" descr="C:\Users\Наталья Николаевна\Desktop\СОЛН ЛУЧ\Фото Картинки\Анимашки\ДЕТИ\0b0c9b2bc6a977fe28b1c4ff2271f0d5.jpeg"/>
          <p:cNvPicPr>
            <a:picLocks noChangeAspect="1" noChangeArrowheads="1" noCrop="1"/>
          </p:cNvPicPr>
          <p:nvPr/>
        </p:nvPicPr>
        <p:blipFill>
          <a:blip r:embed="rId4"/>
          <a:srcRect/>
          <a:stretch>
            <a:fillRect/>
          </a:stretch>
        </p:blipFill>
        <p:spPr bwMode="auto">
          <a:xfrm flipH="1">
            <a:off x="6660232" y="4007487"/>
            <a:ext cx="1775690" cy="2125235"/>
          </a:xfrm>
          <a:prstGeom prst="rect">
            <a:avLst/>
          </a:prstGeom>
          <a:noFill/>
        </p:spPr>
      </p:pic>
      <p:pic>
        <p:nvPicPr>
          <p:cNvPr id="2056" name="Picture 8" descr="C:\Users\Наталья Николаевна\Desktop\СОЛН ЛУЧ\Фото Картинки\Анимашки\семья, взрослые, любовь\ludia-557.gif"/>
          <p:cNvPicPr>
            <a:picLocks noChangeAspect="1" noChangeArrowheads="1" noCrop="1"/>
          </p:cNvPicPr>
          <p:nvPr/>
        </p:nvPicPr>
        <p:blipFill>
          <a:blip r:embed="rId5"/>
          <a:srcRect/>
          <a:stretch>
            <a:fillRect/>
          </a:stretch>
        </p:blipFill>
        <p:spPr bwMode="auto">
          <a:xfrm>
            <a:off x="4143372" y="2285992"/>
            <a:ext cx="828676" cy="1300561"/>
          </a:xfrm>
          <a:prstGeom prst="rect">
            <a:avLst/>
          </a:prstGeom>
          <a:noFill/>
        </p:spPr>
      </p:pic>
      <p:pic>
        <p:nvPicPr>
          <p:cNvPr id="2063" name="Picture 15" descr="C:\Users\Наталья Николаевна\Desktop\СОЛН ЛУЧ\Фото Картинки\Анимашки\Животные\0b0e6342db02fb009388d077c66ce70c.jpeg"/>
          <p:cNvPicPr>
            <a:picLocks noChangeAspect="1" noChangeArrowheads="1" noCrop="1"/>
          </p:cNvPicPr>
          <p:nvPr/>
        </p:nvPicPr>
        <p:blipFill>
          <a:blip r:embed="rId6"/>
          <a:srcRect/>
          <a:stretch>
            <a:fillRect/>
          </a:stretch>
        </p:blipFill>
        <p:spPr bwMode="auto">
          <a:xfrm flipH="1">
            <a:off x="1547664" y="3717032"/>
            <a:ext cx="1418876" cy="20836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9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4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par>
                          <p:cTn id="23" fill="hold">
                            <p:stCondLst>
                              <p:cond delay="3100"/>
                            </p:stCondLst>
                            <p:childTnLst>
                              <p:par>
                                <p:cTn id="24" presetID="26" presetClass="entr" presetSubtype="0" fill="hold" nodeType="afterEffect">
                                  <p:stCondLst>
                                    <p:cond delay="0"/>
                                  </p:stCondLst>
                                  <p:childTnLst>
                                    <p:set>
                                      <p:cBhvr>
                                        <p:cTn id="25" dur="1" fill="hold">
                                          <p:stCondLst>
                                            <p:cond delay="0"/>
                                          </p:stCondLst>
                                        </p:cTn>
                                        <p:tgtEl>
                                          <p:spTgt spid="2063"/>
                                        </p:tgtEl>
                                        <p:attrNameLst>
                                          <p:attrName>style.visibility</p:attrName>
                                        </p:attrNameLst>
                                      </p:cBhvr>
                                      <p:to>
                                        <p:strVal val="visible"/>
                                      </p:to>
                                    </p:set>
                                    <p:animEffect transition="in" filter="wipe(down)">
                                      <p:cBhvr>
                                        <p:cTn id="26" dur="145">
                                          <p:stCondLst>
                                            <p:cond delay="0"/>
                                          </p:stCondLst>
                                        </p:cTn>
                                        <p:tgtEl>
                                          <p:spTgt spid="2063"/>
                                        </p:tgtEl>
                                      </p:cBhvr>
                                    </p:animEffect>
                                    <p:anim calcmode="lin" valueType="num">
                                      <p:cBhvr>
                                        <p:cTn id="27" dur="456" tmFilter="0,0; 0.14,0.36; 0.43,0.73; 0.71,0.91; 1.0,1.0">
                                          <p:stCondLst>
                                            <p:cond delay="0"/>
                                          </p:stCondLst>
                                        </p:cTn>
                                        <p:tgtEl>
                                          <p:spTgt spid="2063"/>
                                        </p:tgtEl>
                                        <p:attrNameLst>
                                          <p:attrName>ppt_x</p:attrName>
                                        </p:attrNameLst>
                                      </p:cBhvr>
                                      <p:tavLst>
                                        <p:tav tm="0">
                                          <p:val>
                                            <p:strVal val="#ppt_x-0.25"/>
                                          </p:val>
                                        </p:tav>
                                        <p:tav tm="100000">
                                          <p:val>
                                            <p:strVal val="#ppt_x"/>
                                          </p:val>
                                        </p:tav>
                                      </p:tavLst>
                                    </p:anim>
                                    <p:anim calcmode="lin" valueType="num">
                                      <p:cBhvr>
                                        <p:cTn id="28" dur="166" tmFilter="0.0,0.0; 0.25,0.07; 0.50,0.2; 0.75,0.467; 1.0,1.0">
                                          <p:stCondLst>
                                            <p:cond delay="0"/>
                                          </p:stCondLst>
                                        </p:cTn>
                                        <p:tgtEl>
                                          <p:spTgt spid="2063"/>
                                        </p:tgtEl>
                                        <p:attrNameLst>
                                          <p:attrName>ppt_y</p:attrName>
                                        </p:attrNameLst>
                                      </p:cBhvr>
                                      <p:tavLst>
                                        <p:tav tm="0" fmla="#ppt_y-sin(pi*$)/3">
                                          <p:val>
                                            <p:fltVal val="0.5"/>
                                          </p:val>
                                        </p:tav>
                                        <p:tav tm="100000">
                                          <p:val>
                                            <p:fltVal val="1"/>
                                          </p:val>
                                        </p:tav>
                                      </p:tavLst>
                                    </p:anim>
                                    <p:anim calcmode="lin" valueType="num">
                                      <p:cBhvr>
                                        <p:cTn id="29" dur="166" tmFilter="0, 0; 0.125,0.2665; 0.25,0.4; 0.375,0.465; 0.5,0.5;  0.625,0.535; 0.75,0.6; 0.875,0.7335; 1,1">
                                          <p:stCondLst>
                                            <p:cond delay="166"/>
                                          </p:stCondLst>
                                        </p:cTn>
                                        <p:tgtEl>
                                          <p:spTgt spid="2063"/>
                                        </p:tgtEl>
                                        <p:attrNameLst>
                                          <p:attrName>ppt_y</p:attrName>
                                        </p:attrNameLst>
                                      </p:cBhvr>
                                      <p:tavLst>
                                        <p:tav tm="0" fmla="#ppt_y-sin(pi*$)/9">
                                          <p:val>
                                            <p:fltVal val="0"/>
                                          </p:val>
                                        </p:tav>
                                        <p:tav tm="100000">
                                          <p:val>
                                            <p:fltVal val="1"/>
                                          </p:val>
                                        </p:tav>
                                      </p:tavLst>
                                    </p:anim>
                                    <p:anim calcmode="lin" valueType="num">
                                      <p:cBhvr>
                                        <p:cTn id="30" dur="83" tmFilter="0, 0; 0.125,0.2665; 0.25,0.4; 0.375,0.465; 0.5,0.5;  0.625,0.535; 0.75,0.6; 0.875,0.7335; 1,1">
                                          <p:stCondLst>
                                            <p:cond delay="331"/>
                                          </p:stCondLst>
                                        </p:cTn>
                                        <p:tgtEl>
                                          <p:spTgt spid="2063"/>
                                        </p:tgtEl>
                                        <p:attrNameLst>
                                          <p:attrName>ppt_y</p:attrName>
                                        </p:attrNameLst>
                                      </p:cBhvr>
                                      <p:tavLst>
                                        <p:tav tm="0" fmla="#ppt_y-sin(pi*$)/27">
                                          <p:val>
                                            <p:fltVal val="0"/>
                                          </p:val>
                                        </p:tav>
                                        <p:tav tm="100000">
                                          <p:val>
                                            <p:fltVal val="1"/>
                                          </p:val>
                                        </p:tav>
                                      </p:tavLst>
                                    </p:anim>
                                    <p:anim calcmode="lin" valueType="num">
                                      <p:cBhvr>
                                        <p:cTn id="31" dur="41" tmFilter="0, 0; 0.125,0.2665; 0.25,0.4; 0.375,0.465; 0.5,0.5;  0.625,0.535; 0.75,0.6; 0.875,0.7335; 1,1">
                                          <p:stCondLst>
                                            <p:cond delay="414"/>
                                          </p:stCondLst>
                                        </p:cTn>
                                        <p:tgtEl>
                                          <p:spTgt spid="2063"/>
                                        </p:tgtEl>
                                        <p:attrNameLst>
                                          <p:attrName>ppt_y</p:attrName>
                                        </p:attrNameLst>
                                      </p:cBhvr>
                                      <p:tavLst>
                                        <p:tav tm="0" fmla="#ppt_y-sin(pi*$)/81">
                                          <p:val>
                                            <p:fltVal val="0"/>
                                          </p:val>
                                        </p:tav>
                                        <p:tav tm="100000">
                                          <p:val>
                                            <p:fltVal val="1"/>
                                          </p:val>
                                        </p:tav>
                                      </p:tavLst>
                                    </p:anim>
                                    <p:animScale>
                                      <p:cBhvr>
                                        <p:cTn id="32" dur="7">
                                          <p:stCondLst>
                                            <p:cond delay="163"/>
                                          </p:stCondLst>
                                        </p:cTn>
                                        <p:tgtEl>
                                          <p:spTgt spid="2063"/>
                                        </p:tgtEl>
                                      </p:cBhvr>
                                      <p:to x="100000" y="60000"/>
                                    </p:animScale>
                                    <p:animScale>
                                      <p:cBhvr>
                                        <p:cTn id="33" dur="42" decel="50000">
                                          <p:stCondLst>
                                            <p:cond delay="169"/>
                                          </p:stCondLst>
                                        </p:cTn>
                                        <p:tgtEl>
                                          <p:spTgt spid="2063"/>
                                        </p:tgtEl>
                                      </p:cBhvr>
                                      <p:to x="100000" y="100000"/>
                                    </p:animScale>
                                    <p:animScale>
                                      <p:cBhvr>
                                        <p:cTn id="34" dur="7">
                                          <p:stCondLst>
                                            <p:cond delay="328"/>
                                          </p:stCondLst>
                                        </p:cTn>
                                        <p:tgtEl>
                                          <p:spTgt spid="2063"/>
                                        </p:tgtEl>
                                      </p:cBhvr>
                                      <p:to x="100000" y="80000"/>
                                    </p:animScale>
                                    <p:animScale>
                                      <p:cBhvr>
                                        <p:cTn id="35" dur="42" decel="50000">
                                          <p:stCondLst>
                                            <p:cond delay="335"/>
                                          </p:stCondLst>
                                        </p:cTn>
                                        <p:tgtEl>
                                          <p:spTgt spid="2063"/>
                                        </p:tgtEl>
                                      </p:cBhvr>
                                      <p:to x="100000" y="100000"/>
                                    </p:animScale>
                                    <p:animScale>
                                      <p:cBhvr>
                                        <p:cTn id="36" dur="7">
                                          <p:stCondLst>
                                            <p:cond delay="411"/>
                                          </p:stCondLst>
                                        </p:cTn>
                                        <p:tgtEl>
                                          <p:spTgt spid="2063"/>
                                        </p:tgtEl>
                                      </p:cBhvr>
                                      <p:to x="100000" y="90000"/>
                                    </p:animScale>
                                    <p:animScale>
                                      <p:cBhvr>
                                        <p:cTn id="37" dur="42" decel="50000">
                                          <p:stCondLst>
                                            <p:cond delay="417"/>
                                          </p:stCondLst>
                                        </p:cTn>
                                        <p:tgtEl>
                                          <p:spTgt spid="2063"/>
                                        </p:tgtEl>
                                      </p:cBhvr>
                                      <p:to x="100000" y="100000"/>
                                    </p:animScale>
                                    <p:animScale>
                                      <p:cBhvr>
                                        <p:cTn id="38" dur="7">
                                          <p:stCondLst>
                                            <p:cond delay="452"/>
                                          </p:stCondLst>
                                        </p:cTn>
                                        <p:tgtEl>
                                          <p:spTgt spid="2063"/>
                                        </p:tgtEl>
                                      </p:cBhvr>
                                      <p:to x="100000" y="95000"/>
                                    </p:animScale>
                                    <p:animScale>
                                      <p:cBhvr>
                                        <p:cTn id="39" dur="42" decel="50000">
                                          <p:stCondLst>
                                            <p:cond delay="459"/>
                                          </p:stCondLst>
                                        </p:cTn>
                                        <p:tgtEl>
                                          <p:spTgt spid="2063"/>
                                        </p:tgtEl>
                                      </p:cBhvr>
                                      <p:to x="100000" y="100000"/>
                                    </p:animScale>
                                  </p:childTnLst>
                                </p:cTn>
                              </p:par>
                              <p:par>
                                <p:cTn id="40" presetID="10" presetClass="entr" presetSubtype="0" fill="hold" nodeType="withEffect">
                                  <p:stCondLst>
                                    <p:cond delay="0"/>
                                  </p:stCondLst>
                                  <p:childTnLst>
                                    <p:set>
                                      <p:cBhvr>
                                        <p:cTn id="41" dur="1" fill="hold">
                                          <p:stCondLst>
                                            <p:cond delay="0"/>
                                          </p:stCondLst>
                                        </p:cTn>
                                        <p:tgtEl>
                                          <p:spTgt spid="2055"/>
                                        </p:tgtEl>
                                        <p:attrNameLst>
                                          <p:attrName>style.visibility</p:attrName>
                                        </p:attrNameLst>
                                      </p:cBhvr>
                                      <p:to>
                                        <p:strVal val="visible"/>
                                      </p:to>
                                    </p:set>
                                    <p:animEffect transition="in" filter="fade">
                                      <p:cBhvr>
                                        <p:cTn id="42"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9000"/>
          </a:stretch>
        </a:blipFill>
        <a:effectLst/>
      </p:bgPr>
    </p:bg>
    <p:spTree>
      <p:nvGrpSpPr>
        <p:cNvPr id="1" name=""/>
        <p:cNvGrpSpPr/>
        <p:nvPr/>
      </p:nvGrpSpPr>
      <p:grpSpPr>
        <a:xfrm>
          <a:off x="0" y="0"/>
          <a:ext cx="0" cy="0"/>
          <a:chOff x="0" y="0"/>
          <a:chExt cx="0" cy="0"/>
        </a:xfrm>
      </p:grpSpPr>
      <p:pic>
        <p:nvPicPr>
          <p:cNvPr id="2051" name="Picture 3" descr="C:\Users\Наталья Николаевна\Desktop\СОЛН ЛУЧ\Фото Картинки\Анимашки\чудики, дома, прочее\i2219.gif"/>
          <p:cNvPicPr>
            <a:picLocks noChangeAspect="1" noChangeArrowheads="1" noCrop="1"/>
          </p:cNvPicPr>
          <p:nvPr/>
        </p:nvPicPr>
        <p:blipFill>
          <a:blip r:embed="rId4"/>
          <a:srcRect/>
          <a:stretch>
            <a:fillRect/>
          </a:stretch>
        </p:blipFill>
        <p:spPr bwMode="auto">
          <a:xfrm rot="20767415" flipH="1">
            <a:off x="-147839" y="4857018"/>
            <a:ext cx="2434084" cy="1860065"/>
          </a:xfrm>
          <a:prstGeom prst="rect">
            <a:avLst/>
          </a:prstGeom>
          <a:noFill/>
        </p:spPr>
      </p:pic>
      <p:sp>
        <p:nvSpPr>
          <p:cNvPr id="5" name="Прямоугольник 4"/>
          <p:cNvSpPr/>
          <p:nvPr/>
        </p:nvSpPr>
        <p:spPr>
          <a:xfrm>
            <a:off x="323528" y="1556792"/>
            <a:ext cx="8558367" cy="3416320"/>
          </a:xfrm>
          <a:prstGeom prst="rect">
            <a:avLst/>
          </a:prstGeom>
        </p:spPr>
        <p:txBody>
          <a:bodyPr wrap="square">
            <a:spAutoFit/>
          </a:bodyPr>
          <a:lstStyle/>
          <a:p>
            <a:pPr algn="ctr"/>
            <a:r>
              <a:rPr lang="ru-RU" sz="5400" dirty="0" smtClean="0">
                <a:ln>
                  <a:solidFill>
                    <a:schemeClr val="tx1">
                      <a:lumMod val="85000"/>
                      <a:lumOff val="15000"/>
                    </a:schemeClr>
                  </a:solidFill>
                </a:ln>
                <a:solidFill>
                  <a:srgbClr val="FF0000"/>
                </a:solidFill>
                <a:effectLst>
                  <a:glow rad="101600">
                    <a:schemeClr val="tx1">
                      <a:lumMod val="95000"/>
                      <a:lumOff val="5000"/>
                      <a:alpha val="60000"/>
                    </a:schemeClr>
                  </a:glow>
                </a:effectLst>
                <a:latin typeface="Arial Black" pitchFamily="34" charset="0"/>
              </a:rPr>
              <a:t>Телефон</a:t>
            </a:r>
            <a:r>
              <a:rPr lang="ru-RU" sz="5400" dirty="0" smtClean="0">
                <a:ln>
                  <a:solidFill>
                    <a:srgbClr val="FFC000"/>
                  </a:solidFill>
                </a:ln>
                <a:solidFill>
                  <a:srgbClr val="FF0000"/>
                </a:solidFill>
                <a:latin typeface="Arial Black" pitchFamily="34" charset="0"/>
              </a:rPr>
              <a:t> </a:t>
            </a:r>
            <a:r>
              <a:rPr lang="ru-RU" sz="5400" dirty="0" smtClean="0">
                <a:ln>
                  <a:solidFill>
                    <a:srgbClr val="FF0000"/>
                  </a:solidFill>
                </a:ln>
                <a:solidFill>
                  <a:srgbClr val="FFFF00"/>
                </a:solidFill>
                <a:effectLst>
                  <a:glow rad="101600">
                    <a:schemeClr val="tx1">
                      <a:lumMod val="95000"/>
                      <a:lumOff val="5000"/>
                      <a:alpha val="60000"/>
                    </a:schemeClr>
                  </a:glow>
                </a:effectLst>
                <a:latin typeface="Arial Black" pitchFamily="34" charset="0"/>
              </a:rPr>
              <a:t>– </a:t>
            </a:r>
          </a:p>
          <a:p>
            <a:pPr algn="ctr"/>
            <a:r>
              <a:rPr lang="ru-RU" sz="5400" dirty="0" smtClean="0">
                <a:ln>
                  <a:solidFill>
                    <a:srgbClr val="FF0000"/>
                  </a:solidFill>
                </a:ln>
                <a:solidFill>
                  <a:srgbClr val="FFFF00"/>
                </a:solidFill>
                <a:effectLst>
                  <a:glow rad="101600">
                    <a:schemeClr val="tx1">
                      <a:lumMod val="95000"/>
                      <a:lumOff val="5000"/>
                      <a:alpha val="60000"/>
                    </a:schemeClr>
                  </a:glow>
                </a:effectLst>
                <a:latin typeface="Arial Black" pitchFamily="34" charset="0"/>
              </a:rPr>
              <a:t>самая разговорчивая </a:t>
            </a:r>
          </a:p>
          <a:p>
            <a:pPr algn="ctr"/>
            <a:r>
              <a:rPr lang="ru-RU" sz="5400" dirty="0" smtClean="0">
                <a:ln>
                  <a:solidFill>
                    <a:srgbClr val="FF0000"/>
                  </a:solidFill>
                </a:ln>
                <a:solidFill>
                  <a:srgbClr val="FFFF00"/>
                </a:solidFill>
                <a:effectLst>
                  <a:glow rad="101600">
                    <a:schemeClr val="tx1">
                      <a:lumMod val="95000"/>
                      <a:lumOff val="5000"/>
                      <a:alpha val="60000"/>
                    </a:schemeClr>
                  </a:glow>
                </a:effectLst>
                <a:latin typeface="Arial Black" pitchFamily="34" charset="0"/>
              </a:rPr>
              <a:t>инновация</a:t>
            </a:r>
            <a:endParaRPr lang="ru-RU" sz="5400" dirty="0"/>
          </a:p>
        </p:txBody>
      </p:sp>
    </p:spTree>
    <p:extLst>
      <p:ext uri="{BB962C8B-B14F-4D97-AF65-F5344CB8AC3E}">
        <p14:creationId xmlns:p14="http://schemas.microsoft.com/office/powerpoint/2010/main" val="46797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1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980728"/>
            <a:ext cx="8929718" cy="5734420"/>
          </a:xfrm>
        </p:spPr>
        <p:txBody>
          <a:bodyPr>
            <a:normAutofit fontScale="90000"/>
          </a:bodyPr>
          <a:lstStyle/>
          <a:p>
            <a:r>
              <a:rPr lang="ru-RU" sz="1800" b="0" dirty="0" smtClean="0">
                <a:ln w="3175">
                  <a:noFill/>
                </a:ln>
                <a:solidFill>
                  <a:schemeClr val="accent6">
                    <a:lumMod val="20000"/>
                    <a:lumOff val="80000"/>
                  </a:schemeClr>
                </a:solidFill>
                <a:effectLst>
                  <a:glow rad="101600">
                    <a:srgbClr val="452103">
                      <a:alpha val="40000"/>
                    </a:srgbClr>
                  </a:glow>
                </a:effectLst>
                <a:latin typeface="Arial Black" pitchFamily="34" charset="0"/>
              </a:rPr>
              <a:t>В </a:t>
            </a:r>
            <a:r>
              <a:rPr lang="ru-RU" sz="1800" b="0" cap="none" dirty="0" smtClean="0">
                <a:ln w="3175">
                  <a:noFill/>
                </a:ln>
                <a:solidFill>
                  <a:schemeClr val="accent6">
                    <a:lumMod val="20000"/>
                    <a:lumOff val="80000"/>
                  </a:schemeClr>
                </a:solidFill>
                <a:effectLst>
                  <a:glow rad="101600">
                    <a:srgbClr val="452103">
                      <a:alpha val="40000"/>
                    </a:srgbClr>
                  </a:glow>
                </a:effectLst>
                <a:latin typeface="Arial Black" pitchFamily="34" charset="0"/>
              </a:rPr>
              <a:t>1860 г. в Германии учитель школы для глухонемых Филипп Рейс </a:t>
            </a:r>
            <a:r>
              <a:rPr lang="ru-RU" sz="1800" b="0" cap="none" dirty="0" smtClean="0">
                <a:ln w="3175">
                  <a:noFill/>
                </a:ln>
                <a:solidFill>
                  <a:schemeClr val="accent6">
                    <a:lumMod val="20000"/>
                    <a:lumOff val="80000"/>
                  </a:schemeClr>
                </a:solidFill>
                <a:effectLst>
                  <a:glow rad="101600">
                    <a:srgbClr val="452103">
                      <a:alpha val="40000"/>
                    </a:srgbClr>
                  </a:glow>
                </a:effectLst>
                <a:latin typeface="Arial Black" pitchFamily="34" charset="0"/>
              </a:rPr>
              <a:t/>
            </a:r>
            <a:br>
              <a:rPr lang="ru-RU" sz="1800" b="0" cap="none" dirty="0" smtClean="0">
                <a:ln w="3175">
                  <a:noFill/>
                </a:ln>
                <a:solidFill>
                  <a:schemeClr val="accent6">
                    <a:lumMod val="20000"/>
                    <a:lumOff val="80000"/>
                  </a:schemeClr>
                </a:solidFill>
                <a:effectLst>
                  <a:glow rad="101600">
                    <a:srgbClr val="452103">
                      <a:alpha val="40000"/>
                    </a:srgbClr>
                  </a:glow>
                </a:effectLst>
                <a:latin typeface="Arial Black" pitchFamily="34" charset="0"/>
              </a:rPr>
            </a:br>
            <a:r>
              <a:rPr lang="ru-RU" sz="1800" b="0" cap="none" dirty="0" smtClean="0">
                <a:ln w="3175">
                  <a:noFill/>
                </a:ln>
                <a:solidFill>
                  <a:schemeClr val="accent6">
                    <a:lumMod val="20000"/>
                    <a:lumOff val="80000"/>
                  </a:schemeClr>
                </a:solidFill>
                <a:effectLst>
                  <a:glow rad="101600">
                    <a:srgbClr val="452103">
                      <a:alpha val="40000"/>
                    </a:srgbClr>
                  </a:glow>
                </a:effectLst>
                <a:latin typeface="Arial Black" pitchFamily="34" charset="0"/>
              </a:rPr>
              <a:t> </a:t>
            </a:r>
            <a:r>
              <a:rPr lang="ru-RU" sz="1800" b="0" cap="none" dirty="0" smtClean="0">
                <a:ln w="3175">
                  <a:noFill/>
                </a:ln>
                <a:solidFill>
                  <a:schemeClr val="accent6">
                    <a:lumMod val="20000"/>
                    <a:lumOff val="80000"/>
                  </a:schemeClr>
                </a:solidFill>
                <a:effectLst>
                  <a:glow rad="101600">
                    <a:srgbClr val="452103">
                      <a:alpha val="40000"/>
                    </a:srgbClr>
                  </a:glow>
                </a:effectLst>
                <a:latin typeface="Arial Black" pitchFamily="34" charset="0"/>
              </a:rPr>
              <a:t>(по причине болезни он почти  не мог говорить</a:t>
            </a:r>
            <a:r>
              <a:rPr lang="ru-RU" sz="1800" b="0" cap="none" dirty="0" smtClean="0">
                <a:ln w="3175">
                  <a:noFill/>
                </a:ln>
                <a:solidFill>
                  <a:schemeClr val="accent6">
                    <a:lumMod val="20000"/>
                    <a:lumOff val="80000"/>
                  </a:schemeClr>
                </a:solidFill>
                <a:effectLst>
                  <a:glow rad="101600">
                    <a:srgbClr val="452103">
                      <a:alpha val="40000"/>
                    </a:srgbClr>
                  </a:glow>
                </a:effectLst>
                <a:latin typeface="Arial Black" pitchFamily="34" charset="0"/>
              </a:rPr>
              <a:t>)</a:t>
            </a:r>
            <a:r>
              <a:rPr lang="ru-RU" sz="1800" b="0" cap="none" dirty="0" smtClean="0">
                <a:solidFill>
                  <a:schemeClr val="accent6">
                    <a:lumMod val="20000"/>
                    <a:lumOff val="80000"/>
                  </a:schemeClr>
                </a:solidFill>
                <a:effectLst>
                  <a:glow rad="101600">
                    <a:srgbClr val="452103">
                      <a:alpha val="40000"/>
                    </a:srgbClr>
                  </a:glow>
                </a:effectLst>
                <a:latin typeface="Arial Black" pitchFamily="34" charset="0"/>
              </a:rPr>
              <a:t/>
            </a:r>
            <a:br>
              <a:rPr lang="ru-RU" sz="1800" b="0" cap="none" dirty="0" smtClean="0">
                <a:solidFill>
                  <a:schemeClr val="accent6">
                    <a:lumMod val="20000"/>
                    <a:lumOff val="80000"/>
                  </a:schemeClr>
                </a:solidFill>
                <a:effectLst>
                  <a:glow rad="101600">
                    <a:srgbClr val="452103">
                      <a:alpha val="40000"/>
                    </a:srgbClr>
                  </a:glow>
                </a:effectLst>
                <a:latin typeface="Arial Black" pitchFamily="34" charset="0"/>
              </a:rPr>
            </a:br>
            <a:r>
              <a:rPr lang="ru-RU" sz="1800" cap="none" dirty="0">
                <a:ln w="3175">
                  <a:noFill/>
                </a:ln>
                <a:solidFill>
                  <a:schemeClr val="accent6">
                    <a:lumMod val="20000"/>
                    <a:lumOff val="80000"/>
                  </a:schemeClr>
                </a:solidFill>
                <a:effectLst>
                  <a:glow rad="101600">
                    <a:srgbClr val="452103">
                      <a:alpha val="40000"/>
                    </a:srgbClr>
                  </a:glow>
                </a:effectLst>
                <a:latin typeface="Arial Black" pitchFamily="34" charset="0"/>
                <a:cs typeface="Aharoni" pitchFamily="2" charset="-79"/>
              </a:rPr>
              <a:t>в</a:t>
            </a:r>
            <a:r>
              <a:rPr lang="ru-RU" sz="1800" cap="none" dirty="0" smtClean="0">
                <a:ln w="3175">
                  <a:noFill/>
                </a:ln>
                <a:solidFill>
                  <a:schemeClr val="accent6">
                    <a:lumMod val="20000"/>
                    <a:lumOff val="80000"/>
                  </a:schemeClr>
                </a:solidFill>
                <a:effectLst>
                  <a:glow rad="101600">
                    <a:srgbClr val="452103">
                      <a:alpha val="40000"/>
                    </a:srgbClr>
                  </a:glow>
                </a:effectLst>
                <a:latin typeface="Arial Black" pitchFamily="34" charset="0"/>
                <a:cs typeface="Aharoni" pitchFamily="2" charset="-79"/>
              </a:rPr>
              <a:t> </a:t>
            </a:r>
            <a:r>
              <a:rPr lang="ru-RU" sz="1800" cap="none" dirty="0" smtClean="0">
                <a:ln w="3175">
                  <a:noFill/>
                </a:ln>
                <a:solidFill>
                  <a:schemeClr val="accent6">
                    <a:lumMod val="20000"/>
                    <a:lumOff val="80000"/>
                  </a:schemeClr>
                </a:solidFill>
                <a:effectLst>
                  <a:glow rad="101600">
                    <a:srgbClr val="452103">
                      <a:alpha val="40000"/>
                    </a:srgbClr>
                  </a:glow>
                </a:effectLst>
                <a:latin typeface="Arial Black" pitchFamily="34" charset="0"/>
                <a:cs typeface="Aharoni" pitchFamily="2" charset="-79"/>
              </a:rPr>
              <a:t>школьном сарае из подручных  средств построил аппарат  </a:t>
            </a:r>
            <a:r>
              <a:rPr lang="ru-RU" sz="1800" cap="none" dirty="0" smtClean="0">
                <a:ln w="3175">
                  <a:noFill/>
                </a:ln>
                <a:solidFill>
                  <a:schemeClr val="accent6">
                    <a:lumMod val="20000"/>
                    <a:lumOff val="80000"/>
                  </a:schemeClr>
                </a:solidFill>
                <a:effectLst>
                  <a:glow rad="101600">
                    <a:srgbClr val="452103">
                      <a:alpha val="40000"/>
                    </a:srgbClr>
                  </a:glow>
                </a:effectLst>
                <a:latin typeface="Arial Black" pitchFamily="34" charset="0"/>
                <a:cs typeface="Aharoni" pitchFamily="2" charset="-79"/>
              </a:rPr>
              <a:t>	               для </a:t>
            </a:r>
            <a:r>
              <a:rPr lang="ru-RU" sz="1800" cap="none" dirty="0" smtClean="0">
                <a:ln w="3175">
                  <a:noFill/>
                </a:ln>
                <a:solidFill>
                  <a:schemeClr val="accent6">
                    <a:lumMod val="20000"/>
                    <a:lumOff val="80000"/>
                  </a:schemeClr>
                </a:solidFill>
                <a:effectLst>
                  <a:glow rad="101600">
                    <a:srgbClr val="452103">
                      <a:alpha val="40000"/>
                    </a:srgbClr>
                  </a:glow>
                </a:effectLst>
                <a:latin typeface="Arial Black" pitchFamily="34" charset="0"/>
                <a:cs typeface="Aharoni" pitchFamily="2" charset="-79"/>
              </a:rPr>
              <a:t>демонстрации принципа действия уха</a:t>
            </a:r>
            <a:r>
              <a:rPr lang="ru-RU" sz="2200" cap="none" dirty="0" smtClean="0">
                <a:ln w="3175">
                  <a:noFill/>
                </a:ln>
                <a:solidFill>
                  <a:schemeClr val="accent6">
                    <a:lumMod val="20000"/>
                    <a:lumOff val="80000"/>
                  </a:schemeClr>
                </a:solidFill>
                <a:effectLst>
                  <a:glow rad="101600">
                    <a:srgbClr val="452103">
                      <a:alpha val="40000"/>
                    </a:srgbClr>
                  </a:glow>
                </a:effectLst>
                <a:latin typeface="Arial Black" pitchFamily="34" charset="0"/>
                <a:cs typeface="Aharoni" pitchFamily="2" charset="-79"/>
              </a:rPr>
              <a:t/>
            </a:r>
            <a:br>
              <a:rPr lang="ru-RU" sz="2200" cap="none" dirty="0" smtClean="0">
                <a:ln w="3175">
                  <a:noFill/>
                </a:ln>
                <a:solidFill>
                  <a:schemeClr val="accent6">
                    <a:lumMod val="20000"/>
                    <a:lumOff val="80000"/>
                  </a:schemeClr>
                </a:solidFill>
                <a:effectLst>
                  <a:glow rad="101600">
                    <a:srgbClr val="452103">
                      <a:alpha val="40000"/>
                    </a:srgbClr>
                  </a:glow>
                </a:effectLst>
                <a:latin typeface="Arial Black" pitchFamily="34" charset="0"/>
                <a:cs typeface="Aharoni" pitchFamily="2" charset="-79"/>
              </a:rPr>
            </a:br>
            <a:r>
              <a:rPr lang="ru-RU" sz="2200" cap="none" dirty="0" smtClean="0">
                <a:ln w="3175">
                  <a:noFill/>
                </a:ln>
                <a:solidFill>
                  <a:schemeClr val="accent5">
                    <a:lumMod val="40000"/>
                    <a:lumOff val="60000"/>
                  </a:schemeClr>
                </a:solidFill>
                <a:effectLst>
                  <a:glow rad="228600">
                    <a:schemeClr val="accent1">
                      <a:satMod val="175000"/>
                      <a:alpha val="40000"/>
                    </a:schemeClr>
                  </a:glow>
                </a:effectLst>
                <a:latin typeface="Arial Black" pitchFamily="34" charset="0"/>
                <a:cs typeface="Aharoni" pitchFamily="2" charset="-79"/>
              </a:rPr>
              <a:t/>
            </a:r>
            <a:br>
              <a:rPr lang="ru-RU" sz="2200" cap="none" dirty="0" smtClean="0">
                <a:ln w="3175">
                  <a:noFill/>
                </a:ln>
                <a:solidFill>
                  <a:schemeClr val="accent5">
                    <a:lumMod val="40000"/>
                    <a:lumOff val="60000"/>
                  </a:schemeClr>
                </a:solidFill>
                <a:effectLst>
                  <a:glow rad="228600">
                    <a:schemeClr val="accent1">
                      <a:satMod val="175000"/>
                      <a:alpha val="40000"/>
                    </a:schemeClr>
                  </a:glow>
                </a:effectLst>
                <a:latin typeface="Arial Black" pitchFamily="34" charset="0"/>
                <a:cs typeface="Aharoni" pitchFamily="2" charset="-79"/>
              </a:rPr>
            </a:br>
            <a:r>
              <a:rPr lang="ru-RU" sz="2800" cap="none" dirty="0" smtClean="0">
                <a:ln w="3175">
                  <a:solidFill>
                    <a:srgbClr val="FF0000"/>
                  </a:solidFill>
                </a:ln>
                <a:solidFill>
                  <a:schemeClr val="accent6">
                    <a:lumMod val="40000"/>
                    <a:lumOff val="60000"/>
                  </a:schemeClr>
                </a:solidFill>
                <a:effectLst>
                  <a:glow rad="228600">
                    <a:srgbClr val="452103">
                      <a:alpha val="40000"/>
                    </a:srgbClr>
                  </a:glow>
                </a:effectLst>
                <a:latin typeface="Arial Black" pitchFamily="34" charset="0"/>
                <a:cs typeface="Aharoni" pitchFamily="2" charset="-79"/>
              </a:rPr>
              <a:t>Данный </a:t>
            </a:r>
            <a:r>
              <a:rPr lang="ru-RU" sz="2800" cap="none" dirty="0" smtClean="0">
                <a:ln w="3175">
                  <a:solidFill>
                    <a:srgbClr val="FF0000"/>
                  </a:solidFill>
                </a:ln>
                <a:solidFill>
                  <a:schemeClr val="accent6">
                    <a:lumMod val="40000"/>
                    <a:lumOff val="60000"/>
                  </a:schemeClr>
                </a:solidFill>
                <a:effectLst>
                  <a:glow rad="228600">
                    <a:srgbClr val="452103">
                      <a:alpha val="40000"/>
                    </a:srgbClr>
                  </a:glow>
                </a:effectLst>
                <a:latin typeface="Arial Black" pitchFamily="34" charset="0"/>
                <a:cs typeface="Aharoni" pitchFamily="2" charset="-79"/>
              </a:rPr>
              <a:t>аппарат  назвал  телефоном</a:t>
            </a:r>
            <a:r>
              <a:rPr lang="ru-RU" sz="2200" cap="none" dirty="0" smtClean="0">
                <a:ln w="3175">
                  <a:solidFill>
                    <a:srgbClr val="FF0000"/>
                  </a:solidFill>
                </a:ln>
                <a:solidFill>
                  <a:schemeClr val="accent6">
                    <a:lumMod val="40000"/>
                    <a:lumOff val="60000"/>
                  </a:schemeClr>
                </a:solidFill>
                <a:effectLst>
                  <a:glow rad="228600">
                    <a:srgbClr val="452103">
                      <a:alpha val="40000"/>
                    </a:srgbClr>
                  </a:glow>
                </a:effectLst>
                <a:latin typeface="Arial Black" pitchFamily="34" charset="0"/>
                <a:cs typeface="Aharoni" pitchFamily="2" charset="-79"/>
              </a:rPr>
              <a:t/>
            </a:r>
            <a:br>
              <a:rPr lang="ru-RU" sz="2200" cap="none" dirty="0" smtClean="0">
                <a:ln w="3175">
                  <a:solidFill>
                    <a:srgbClr val="FF0000"/>
                  </a:solidFill>
                </a:ln>
                <a:solidFill>
                  <a:schemeClr val="accent6">
                    <a:lumMod val="40000"/>
                    <a:lumOff val="60000"/>
                  </a:schemeClr>
                </a:solidFill>
                <a:effectLst>
                  <a:glow rad="228600">
                    <a:srgbClr val="452103">
                      <a:alpha val="40000"/>
                    </a:srgbClr>
                  </a:glow>
                </a:effectLst>
                <a:latin typeface="Arial Black" pitchFamily="34" charset="0"/>
                <a:cs typeface="Aharoni" pitchFamily="2" charset="-79"/>
              </a:rPr>
            </a:br>
            <a:r>
              <a:rPr lang="ru-RU" sz="2200" cap="none" dirty="0" smtClean="0">
                <a:ln w="3175">
                  <a:solidFill>
                    <a:srgbClr val="FF0000"/>
                  </a:solidFill>
                </a:ln>
                <a:solidFill>
                  <a:schemeClr val="accent6">
                    <a:lumMod val="40000"/>
                    <a:lumOff val="60000"/>
                  </a:schemeClr>
                </a:solidFill>
                <a:effectLst>
                  <a:glow rad="228600">
                    <a:srgbClr val="452103">
                      <a:alpha val="40000"/>
                    </a:srgbClr>
                  </a:glow>
                </a:effectLst>
                <a:latin typeface="Arial Black" pitchFamily="34" charset="0"/>
                <a:cs typeface="Aharoni" pitchFamily="2" charset="-79"/>
              </a:rPr>
              <a:t/>
            </a:r>
            <a:br>
              <a:rPr lang="ru-RU" sz="2200" cap="none" dirty="0" smtClean="0">
                <a:ln w="3175">
                  <a:solidFill>
                    <a:srgbClr val="FF0000"/>
                  </a:solidFill>
                </a:ln>
                <a:solidFill>
                  <a:schemeClr val="accent6">
                    <a:lumMod val="40000"/>
                    <a:lumOff val="60000"/>
                  </a:schemeClr>
                </a:solidFill>
                <a:effectLst>
                  <a:glow rad="228600">
                    <a:srgbClr val="452103">
                      <a:alpha val="40000"/>
                    </a:srgbClr>
                  </a:glow>
                </a:effectLst>
                <a:latin typeface="Arial Black" pitchFamily="34" charset="0"/>
                <a:cs typeface="Aharoni" pitchFamily="2" charset="-79"/>
              </a:rPr>
            </a:b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В 1861 г. </a:t>
            </a: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продемонстрировал </a:t>
            </a: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его  перед </a:t>
            </a: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
            </a:r>
            <a:b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b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членами </a:t>
            </a: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Физического общества Франкфурта, </a:t>
            </a:r>
            <a:b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b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чем вызвал иронические заметки в </a:t>
            </a:r>
            <a:r>
              <a:rPr lang="ru-RU" sz="2200" cap="none" dirty="0" smtClean="0">
                <a:ln w="3175">
                  <a:solidFill>
                    <a:schemeClr val="tx1">
                      <a:lumMod val="95000"/>
                      <a:lumOff val="5000"/>
                    </a:schemeClr>
                  </a:solidFill>
                </a:ln>
                <a:solidFill>
                  <a:srgbClr val="FFC000"/>
                </a:solidFill>
                <a:effectLst>
                  <a:glow rad="101600">
                    <a:srgbClr val="452103">
                      <a:alpha val="60000"/>
                    </a:srgbClr>
                  </a:glow>
                </a:effectLst>
                <a:latin typeface="Arial Black" pitchFamily="34" charset="0"/>
                <a:cs typeface="Aharoni" pitchFamily="2" charset="-79"/>
              </a:rPr>
              <a:t>газетах</a:t>
            </a:r>
            <a:r>
              <a:rPr lang="ru-RU" sz="2200" cap="none" dirty="0" smtClean="0">
                <a:ln w="3175">
                  <a:solidFill>
                    <a:srgbClr val="0000FF"/>
                  </a:solidFill>
                </a:ln>
                <a:solidFill>
                  <a:srgbClr val="FFC000"/>
                </a:solidFill>
                <a:effectLst>
                  <a:glow rad="101600">
                    <a:srgbClr val="452103">
                      <a:alpha val="60000"/>
                    </a:srgbClr>
                  </a:glow>
                </a:effectLst>
                <a:latin typeface="Arial Black" pitchFamily="34" charset="0"/>
                <a:cs typeface="Aharoni" pitchFamily="2" charset="-79"/>
              </a:rPr>
              <a:t/>
            </a:r>
            <a:br>
              <a:rPr lang="ru-RU" sz="2200" cap="none" dirty="0" smtClean="0">
                <a:ln w="3175">
                  <a:solidFill>
                    <a:srgbClr val="0000FF"/>
                  </a:solidFill>
                </a:ln>
                <a:solidFill>
                  <a:srgbClr val="FFC000"/>
                </a:solidFill>
                <a:effectLst>
                  <a:glow rad="101600">
                    <a:srgbClr val="452103">
                      <a:alpha val="60000"/>
                    </a:srgbClr>
                  </a:glow>
                </a:effectLst>
                <a:latin typeface="Arial Black" pitchFamily="34" charset="0"/>
                <a:cs typeface="Aharoni" pitchFamily="2" charset="-79"/>
              </a:rPr>
            </a:br>
            <a:r>
              <a:rPr lang="ru-RU" sz="2200" cap="none" dirty="0" smtClean="0">
                <a:ln w="3175">
                  <a:solidFill>
                    <a:srgbClr val="0000FF"/>
                  </a:solidFill>
                </a:ln>
                <a:solidFill>
                  <a:srgbClr val="00CCFF"/>
                </a:solidFill>
                <a:latin typeface="Arial Black" pitchFamily="34" charset="0"/>
                <a:cs typeface="Aharoni" pitchFamily="2" charset="-79"/>
              </a:rPr>
              <a:t/>
            </a:r>
            <a:br>
              <a:rPr lang="ru-RU" sz="2200" cap="none" dirty="0" smtClean="0">
                <a:ln w="3175">
                  <a:solidFill>
                    <a:srgbClr val="0000FF"/>
                  </a:solidFill>
                </a:ln>
                <a:solidFill>
                  <a:srgbClr val="00CCFF"/>
                </a:solidFill>
                <a:latin typeface="Arial Black" pitchFamily="34" charset="0"/>
                <a:cs typeface="Aharoni" pitchFamily="2" charset="-79"/>
              </a:rPr>
            </a:b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Но </a:t>
            </a: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несколько экземпляров </a:t>
            </a: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
            </a:r>
            <a:b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b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              было </a:t>
            </a: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продано </a:t>
            </a: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в </a:t>
            </a: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качестве </a:t>
            </a: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игрушки</a:t>
            </a:r>
            <a: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t/>
            </a:r>
            <a:br>
              <a:rPr lang="ru-RU" sz="2700" cap="none" dirty="0" smtClean="0">
                <a:ln w="3175">
                  <a:solidFill>
                    <a:schemeClr val="tx1"/>
                  </a:solidFill>
                </a:ln>
                <a:solidFill>
                  <a:srgbClr val="C00000"/>
                </a:solidFill>
                <a:effectLst>
                  <a:glow rad="101600">
                    <a:schemeClr val="accent6">
                      <a:lumMod val="20000"/>
                      <a:lumOff val="80000"/>
                      <a:alpha val="60000"/>
                    </a:schemeClr>
                  </a:glow>
                </a:effectLst>
                <a:latin typeface="Arial Black" pitchFamily="34" charset="0"/>
                <a:cs typeface="Aharoni" pitchFamily="2" charset="-79"/>
              </a:rPr>
            </a:br>
            <a:r>
              <a:rPr lang="ru-RU" sz="2200" cap="none" dirty="0" smtClean="0">
                <a:ln w="3175">
                  <a:solidFill>
                    <a:schemeClr val="tx1"/>
                  </a:solidFill>
                </a:ln>
                <a:solidFill>
                  <a:srgbClr val="0000FF"/>
                </a:solidFill>
                <a:latin typeface="Arial Black" pitchFamily="34" charset="0"/>
                <a:cs typeface="Aharoni" pitchFamily="2" charset="-79"/>
              </a:rPr>
              <a:t/>
            </a:r>
            <a:br>
              <a:rPr lang="ru-RU" sz="2200" cap="none" dirty="0" smtClean="0">
                <a:ln w="3175">
                  <a:solidFill>
                    <a:schemeClr val="tx1"/>
                  </a:solidFill>
                </a:ln>
                <a:solidFill>
                  <a:srgbClr val="0000FF"/>
                </a:solidFill>
                <a:latin typeface="Arial Black" pitchFamily="34" charset="0"/>
                <a:cs typeface="Aharoni" pitchFamily="2" charset="-79"/>
              </a:rPr>
            </a:br>
            <a:r>
              <a:rPr lang="ru-RU" sz="2200" cap="none" dirty="0" smtClean="0">
                <a:ln w="3175">
                  <a:solidFill>
                    <a:schemeClr val="tx1"/>
                  </a:solidFill>
                </a:ln>
                <a:solidFill>
                  <a:srgbClr val="FFFFA3"/>
                </a:solidFill>
                <a:effectLst>
                  <a:glow rad="101600">
                    <a:schemeClr val="accent6">
                      <a:lumMod val="50000"/>
                      <a:alpha val="60000"/>
                    </a:schemeClr>
                  </a:glow>
                </a:effectLst>
                <a:latin typeface="Arial Black" pitchFamily="34" charset="0"/>
                <a:cs typeface="Aharoni" pitchFamily="2" charset="-79"/>
              </a:rPr>
              <a:t> Один экземпляр оказался в университете г. Эдинбурга (Шотландия), в котором учился Александр Грэхем Белл</a:t>
            </a:r>
            <a:endParaRPr lang="ru-RU" sz="2200" cap="none" dirty="0">
              <a:ln w="3175">
                <a:solidFill>
                  <a:schemeClr val="tx1"/>
                </a:solidFill>
              </a:ln>
              <a:solidFill>
                <a:srgbClr val="FFFFA3"/>
              </a:solidFill>
              <a:effectLst>
                <a:glow rad="101600">
                  <a:schemeClr val="accent6">
                    <a:lumMod val="50000"/>
                    <a:alpha val="60000"/>
                  </a:schemeClr>
                </a:glow>
              </a:effectLst>
              <a:latin typeface="Arial Black" pitchFamily="34" charset="0"/>
              <a:cs typeface="Aharoni" pitchFamily="2" charset="-79"/>
            </a:endParaRPr>
          </a:p>
        </p:txBody>
      </p:sp>
      <p:sp>
        <p:nvSpPr>
          <p:cNvPr id="3" name="Текст 2"/>
          <p:cNvSpPr>
            <a:spLocks noGrp="1"/>
          </p:cNvSpPr>
          <p:nvPr>
            <p:ph type="body" idx="1"/>
          </p:nvPr>
        </p:nvSpPr>
        <p:spPr>
          <a:xfrm>
            <a:off x="722313" y="214290"/>
            <a:ext cx="7772400" cy="500066"/>
          </a:xfrm>
        </p:spPr>
        <p:txBody>
          <a:bodyPr/>
          <a:lstStyle/>
          <a:p>
            <a:r>
              <a:rPr lang="ru-RU" dirty="0" smtClean="0">
                <a:ln>
                  <a:solidFill>
                    <a:schemeClr val="accent3">
                      <a:lumMod val="50000"/>
                    </a:schemeClr>
                  </a:solidFill>
                </a:ln>
                <a:solidFill>
                  <a:srgbClr val="FFC000"/>
                </a:solidFill>
                <a:latin typeface="Arial Black" pitchFamily="34" charset="0"/>
              </a:rPr>
              <a:t>Из истории изобретения телефона</a:t>
            </a:r>
            <a:endParaRPr lang="ru-RU" dirty="0">
              <a:ln>
                <a:solidFill>
                  <a:schemeClr val="accent3">
                    <a:lumMod val="50000"/>
                  </a:schemeClr>
                </a:solidFill>
              </a:ln>
              <a:solidFill>
                <a:srgbClr val="FFC000"/>
              </a:solidFill>
              <a:latin typeface="Arial Black" pitchFamily="34" charset="0"/>
            </a:endParaRPr>
          </a:p>
        </p:txBody>
      </p:sp>
      <p:pic>
        <p:nvPicPr>
          <p:cNvPr id="4098" name="Picture 2" descr="C:\Users\ннс\Desktop\DBP_1984_1198_Philipp_Reis.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99454" y="1237037"/>
            <a:ext cx="1944545" cy="24089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1942</TotalTime>
  <Words>501</Words>
  <Application>Microsoft Office PowerPoint</Application>
  <PresentationFormat>Экран (4:3)</PresentationFormat>
  <Paragraphs>137</Paragraphs>
  <Slides>28</Slides>
  <Notes>4</Notes>
  <HiddenSlides>0</HiddenSlides>
  <MMClips>1</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ГОСУДАРСТВЕННОЕ БЮДЖЕТНОЕ   УЧРЕЖДЕНИЕ ГОСУДАРСТВЕННЫЙ  ПСИХОЛОГО-ПЕДАГОГИЧЕСКИЙ   ЦЕРТР ДЕПАРТАМЕНТА ОБРАЗОВАНИЯ города МОСКВЫ            «Инновация –во зло  или во благо?»                                                                       социальный педагог  Садовникова Н. Н.                                                                  </vt:lpstr>
      <vt:lpstr>               Новация (novation) – новшество,  или  нововведение,            которое  возможно  в  самых  разных  областях  -  от   техники  до   методов   управления   ИННОВАЦИЯ – это новация, которая сопровождается инвестициями, то есть вложением денежного капитала      </vt:lpstr>
      <vt:lpstr>ЧЕЛОВЕК,  КОТОРЫЙ ЗАНИМАЕТСЯ ИННОВАЦИЯМИ - ИННОВАТОР  </vt:lpstr>
      <vt:lpstr>               Пётр I Великий (1672 – 1725)       первый  русский                                             изобретатель                                                          и                                      инноватор                «Лучший способ предсказать будущее – это                                                    изобрести его»              Алан Кей, создатель графического интерфейса</vt:lpstr>
      <vt:lpstr>  - в конце XVI века Пётр ввёл налоговые льготы для иностранных купцов (сегодня – инвесторов),  - «придумал особый зонд» – лот для забора морского грунта и измерения больших глубин,  - заставил изучать инженерное дело в духовных училищах, в 1724 г. Подписал Указ об основании Академию наук,  - создал регулярную армию по европейскому образцу и военно-морской флот,  - изобрёл собственной конструкции мушкетоны, которые заряжались 32 пулями…  - Самолично освоил множество ремесел – столярное, токарное, кузнечное, паяльное, оружейное, часовое, топографическое.  - Самолично вербовал профессионалов – голландских плотников, корабельных дел мастеров, моряков, кузнецов, инженеров, учёных и военных для работы в России.  - Самолично знакомился с передовыми техническими достижениями.  - Встречался с изобретателями  </vt:lpstr>
      <vt:lpstr>Презентация PowerPoint</vt:lpstr>
      <vt:lpstr>Презентация PowerPoint</vt:lpstr>
      <vt:lpstr>Презентация PowerPoint</vt:lpstr>
      <vt:lpstr>В 1860 г. в Германии учитель школы для глухонемых Филипп Рейс   (по причине болезни он почти  не мог говорить) в школьном сарае из подручных  средств построил аппарат                  для демонстрации принципа действия уха  Данный аппарат  назвал  телефоном  В 1861 г. продемонстрировал его  перед  членами Физического общества Франкфурта,  чем вызвал иронические заметки в газетах  Но несколько экземпляров                было продано в качестве игрушки   Один экземпляр оказался в университете г. Эдинбурга (Шотландия), в котором учился Александр Грэхем Белл</vt:lpstr>
      <vt:lpstr>   Изобретателем телефона  называют     Александра Грэхема Белла (1847 – 1922)   так как   14 февраля 1876 г.     он первым запатентовал своё изобретение                                                                             Сначала Белл хотел создать аппарат,                            позволяющий научить говорить глухих детей                                                    Но в процессе работы понял,                                       что перед ним открыт путь к богатству                       Надо превратить телефон из научного прибора         в аппарат для повседневного широкого использования </vt:lpstr>
      <vt:lpstr>         Белл  обратился  к  науке  об  электричестве –                 трудам  датчанина  Ханса  Эрстеда                  и   англичанина  Майкла  Фарадея                      Став  знаменитым, Белл  признался:                  «Я  изобрёл  телефон  благодаря  незнанию  электротехники. Ни один человек, хотя  бы  элементарно  знакомый  с  электротехникой,  ни  за  что  бы не  изобрёл телефона»  Александр  Белл  был  чрезвычайно  удачливым  человеком. Он получил патент на изобретение телефона лишь на 2 часа  раньше,  чем  было  зарегистрировано  изобретение  инженера   Грея,  действующего  абсолютно  на тех  же  принципах     По некоторым источникам в 1849 г. телефон был изобретён  итальянцем Меуччи,  в 1854г. – французом Бурселе   (не запатентовано)      </vt:lpstr>
      <vt:lpstr>Важным шагом в развитии телефона стал патент, полученный в 1878г. профессором музыки англичанином Дэвидом Юзом (1831 – 1900), который изобрёл        УГОЛЬНЫЙ МИКРОФОН  В 1889г. американец СТРОУДЖЕР придумал      КРУГЛЫЙ НОМЕРОНАБИРАТЕЛЬ  В 1890г. На Всемирной выставке в Париже был продемонстрирован первый телефон-автомат  В России телефонная связь появилась практически одновременно с европейскими странами 13 июля 1882 г. В Москве на КУЗНЕЦКОМ МОСТУ открылась первая телефонная станция на 128 абонентов </vt:lpstr>
      <vt:lpstr>                  какой он ?</vt:lpstr>
      <vt:lpstr>Мобильная связь</vt:lpstr>
      <vt:lpstr>Первая раскладушка: MOTOROLA STARTAC (1996 год)  В 1996 году MOTOROLA подтвердила звание  инноватора, представив первый телефон–раскладушку – STARTAC устройство считалось стильным и модным,  было компактным не только для того времени,  но и в сравнении с современным смартфонами  Первый смартфон: nokia 9000 communicator (1996 год)     Первый смартфон был оснащен 8 мб памяти  и монохромными экранами При раскрытии взору пользователя открывалась qwerty-клавиатура, упрощающая работу с текстом  </vt:lpstr>
      <vt:lpstr>  Первый телефон с камерой: SHARP J-SH04 (2000 год) SHARP J-SH04 вышел в Японии в 2000 году Это первый в мире камерофон Разрешение камеры сегодня кажется смехотворным – 0,1 мп,  однако тогда J-SH04 представлялся чем-то невероятным Телефон можно было использовать как плохую, но все-таки камеру.     В 2003 году PALM выпустила чрезвычайно успешную модель TREO 600  (карманный персональный компьютер)   Коммуникатор с qwerty-клавиатурой, цветным экраном,  5-позиционной навигационной клавишей базировался на PALM OS 5  </vt:lpstr>
      <vt:lpstr> Первый по-настоящему игровой телефон называется  NOKIA N-GAGE (2003 год)  Минусов оказалось очень много и проект провалился    Самой продаваемой раскладушкой считается  MOTOROLA RAZR V3 (2004 год)   Модель приковала внимание тонким и стильным дизайном  создатели черпали вдохновение от «старичка» startac и по итогу выпустили аппарат, облаченный в корпус с алюминиевыми вставками, с vga-камерой (0,3 мп), bluetooth, gsm После свет увидели улучшенные razr v3x, razr v3i и razr v3xx с более качественной камерой, 3g, microsd.  </vt:lpstr>
      <vt:lpstr> Простое управление пальцами: APPLE IPHONE (2007 год)            Первая версия apple iphone изначально вышла в США в 2007 году  Тачфон с 2-мп камерой, 3,5-дюймовым сенсорным экраном,  удобным пальцеориентированным интерфейсом  поддерживал только сети второго поколения IPHONE не работал с MMS и не мог записывать видео  В 2008 году в свет вышел IPHONE 3G, а в 2009 году – IPHONE 3GS Концепция за три года не поменялась – в центре стоят программы                 и   удобный интерфейс  </vt:lpstr>
      <vt:lpstr>  Сегодня практически каждый обладатель мобильного телефона знает,  что во время установления радиосвязи между базовой станцией оператора и мобильным телефоном, последний излучает электромагнитные импульсы высокой частоты  Ответить однозначно – вредно это или нет, до сих пор нельзя   В исследованиях, посвященных изучению воздействия электромагнитного излучения на организм человека, участвовало более 15 тысяч врачей разных специальностей 12-ти стран мира  Врачи не нашли очевидных и прямых проявлений вреда от мобильного телефона. Но и не решились твердо заявить о полном отсутствии вредных воздействий.  Ведь непредсказуемые последствия могут проявиться значительно позже,  и даже отразиться на будущих детях.   Отличить правду от научного вымысла непросто, ведь на любых исследованиях в данной области завязаны интересы мобильных операторов,  производителей и чиновников   А пока что в ожидании объективных исследований, пользователям остается лишь по возможности минимизировать воздействие электромагнитного излучения на собственный организм.   </vt:lpstr>
      <vt:lpstr>           </vt:lpstr>
      <vt:lpstr> измерения проводились с помощью анализатора электромагнитного поля aktacom атт-2592 ЭТО портативный прибор, предназначенный для безопасного измерения характеристик электромагнитного фона,которое может производиться в домашних условиях  прибор рекомендован к применению для измерения излучений, создаваемых беспроводными средствами связи (cdma, dect, gsm, wi-fi), а также бытовыми приборами </vt:lpstr>
      <vt:lpstr>                    распределение показателей</vt:lpstr>
      <vt:lpstr>В ходе тестирования удалось приблизительно определить  «безопасную» дистанцию,  на которой прибор уже не фиксирует какого-либо излучения.                 </vt:lpstr>
      <vt:lpstr>  если признать, что электромагнитное излучение все-таки опасно, то источником максимальной опасности будет именно телефон излучение не только воздействует непосредственно на мозг во время разговора,  но и облучает пользователя, когда аппарат находится в режиме ожидания,  в непосредственной близости к телу – например, в кармане   поэтому замеры излучения мобильных телефонов  были  сделаны несколько раз –  в режиме ожидания (включенный телефон лежит на столе),  в режиме разговора, а также в режиме дозвона, когда теоретически аппарат излучает сильнее всего  было взято два мобильных телефона наиболее распространенного стандарта  GSM – Nokia 6300 и Nokia 6303,  а также два СDMA-телефона: cтаренькая Nokia 6225 и популярная Nokia 1508           Значение колебалось  от 3 мВт/м² до 800 мВт/м2 пиковые значения достигались в момент дозвона и установления соединения </vt:lpstr>
      <vt:lpstr>значения для GSM-телефона находились в диапазоне  40 мВт/м2 – 800 мВт/м2   для CDMA-аппарата аналогичный показатель составлял  3 мВт/м2 – 150 мВт/м2  в телефонах различных стандартах, уровень излучения может отличаться    в  десятки раз </vt:lpstr>
      <vt:lpstr>                  Чем мощнее электроприбор, тем сильнее его излучение, ограничьте покупку и использование МОЩНЫХ электроприборов     не располагайте бытовые электроприборы в спальне или в местах, где часто находятся люди  Например, кондиционер, расположенный непосредственно над диваном, где по вечерам собирается вся семья – не лучшее решение    Выбирайте мобильные телефоны, работающие в наиболее безопасных стандартах  Дома, по возможности, пользуйтесь городской связью или СDMA-стандартом   При совершении звонка старайтесь не держать телефон в непосредственной близости к голове  В момент установления соединения (несколько секунд от набора номера до момента, когда вы услышите гудки вызова) излучение телефона наиболее активно    Не используйте для подключения мощных электроприборов удлинители  Если это невозможно, то следите, чтобы провода не спутывались </vt:lpstr>
      <vt:lpstr>       «Нет  на свете ничего увлекательнее,    чем создавать новое знание    и добывать из этого деньги.    Обществу благо, и себя не забыл»                                                                                            С. Л. Лесков               Инновации важны для любого государства      Они – движитель истории, науки, прогресса             ИННОВАЦИЯ     </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 Николаевна</dc:creator>
  <cp:lastModifiedBy>ннс</cp:lastModifiedBy>
  <cp:revision>312</cp:revision>
  <dcterms:created xsi:type="dcterms:W3CDTF">2012-01-25T06:29:54Z</dcterms:created>
  <dcterms:modified xsi:type="dcterms:W3CDTF">2016-01-08T00:19:27Z</dcterms:modified>
</cp:coreProperties>
</file>