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2" r:id="rId3"/>
    <p:sldId id="264" r:id="rId4"/>
    <p:sldId id="263" r:id="rId5"/>
    <p:sldId id="267" r:id="rId6"/>
    <p:sldId id="276" r:id="rId7"/>
    <p:sldId id="288" r:id="rId8"/>
    <p:sldId id="277" r:id="rId9"/>
    <p:sldId id="278" r:id="rId10"/>
    <p:sldId id="266" r:id="rId11"/>
    <p:sldId id="279" r:id="rId12"/>
    <p:sldId id="280" r:id="rId13"/>
    <p:sldId id="268" r:id="rId14"/>
    <p:sldId id="275" r:id="rId15"/>
    <p:sldId id="281" r:id="rId16"/>
    <p:sldId id="269" r:id="rId17"/>
    <p:sldId id="283" r:id="rId18"/>
    <p:sldId id="274" r:id="rId19"/>
    <p:sldId id="284" r:id="rId20"/>
    <p:sldId id="273" r:id="rId21"/>
    <p:sldId id="282" r:id="rId22"/>
    <p:sldId id="270" r:id="rId23"/>
    <p:sldId id="285" r:id="rId24"/>
    <p:sldId id="287" r:id="rId25"/>
    <p:sldId id="286" r:id="rId26"/>
    <p:sldId id="289" r:id="rId27"/>
    <p:sldId id="271" r:id="rId28"/>
    <p:sldId id="261" r:id="rId29"/>
  </p:sldIdLst>
  <p:sldSz cx="9144000" cy="6858000" type="screen4x3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7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85588-37EC-4D9C-91AA-88D02791AD6F}" type="datetimeFigureOut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1.jpe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429000"/>
            <a:ext cx="7776864" cy="25202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rgbClr val="7030A0"/>
                </a:solidFill>
                <a:latin typeface="Monotype Corsiva" pitchFamily="66" charset="0"/>
              </a:rPr>
              <a:t>Сенсорное развитие детей раннего возраста через дидактические игры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6165304"/>
            <a:ext cx="5472608" cy="504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chemeClr val="tx2"/>
                </a:solidFill>
              </a:rPr>
              <a:t>Воспитатель МАДОУ ЦРР ДС №378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chemeClr val="tx2"/>
                </a:solidFill>
              </a:rPr>
              <a:t>Петрова Наталья Никифоровна </a:t>
            </a:r>
          </a:p>
        </p:txBody>
      </p:sp>
    </p:spTree>
  </p:cSld>
  <p:clrMapOvr>
    <a:masterClrMapping/>
  </p:clrMapOvr>
  <p:transition spd="slow" advTm="1068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60648"/>
            <a:ext cx="7632848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особенность дидактических игр состоит в том, что задания детям предлагаются в игровой форме.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0" r="3014"/>
          <a:stretch/>
        </p:blipFill>
        <p:spPr>
          <a:xfrm>
            <a:off x="3059832" y="1340768"/>
            <a:ext cx="561662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360274"/>
      </p:ext>
    </p:extLst>
  </p:cSld>
  <p:clrMapOvr>
    <a:masterClrMapping/>
  </p:clrMapOvr>
  <p:transition spd="slow" advTm="11527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51"/>
          <a:stretch/>
        </p:blipFill>
        <p:spPr>
          <a:xfrm>
            <a:off x="395536" y="116635"/>
            <a:ext cx="8424936" cy="4464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0604036"/>
      </p:ext>
    </p:extLst>
  </p:cSld>
  <p:clrMapOvr>
    <a:masterClrMapping/>
  </p:clrMapOvr>
  <p:transition spd="slow" advTm="1087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80" r="1918"/>
          <a:stretch/>
        </p:blipFill>
        <p:spPr>
          <a:xfrm>
            <a:off x="1259632" y="116632"/>
            <a:ext cx="6552000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262393"/>
      </p:ext>
    </p:extLst>
  </p:cSld>
  <p:clrMapOvr>
    <a:masterClrMapping/>
  </p:clrMapOvr>
  <p:transition spd="slow" advTm="10896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640960" cy="1175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Обязательный компонент дидактической игры –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правило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Соблюдая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правила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, ребенок учится преодолевать отрицательные эмоции, усилия воли, получает радость от выполнения задания</a:t>
            </a:r>
            <a:r>
              <a:rPr lang="ru-RU" sz="2400" dirty="0"/>
              <a:t>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9" t="10268" r="1964"/>
          <a:stretch/>
        </p:blipFill>
        <p:spPr>
          <a:xfrm>
            <a:off x="3240488" y="1556792"/>
            <a:ext cx="5724000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7074549"/>
      </p:ext>
    </p:extLst>
  </p:cSld>
  <p:clrMapOvr>
    <a:masterClrMapping/>
  </p:clrMapOvr>
  <p:transition spd="slow" advTm="1098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1" r="2466"/>
          <a:stretch/>
        </p:blipFill>
        <p:spPr>
          <a:xfrm>
            <a:off x="3059832" y="332656"/>
            <a:ext cx="5831936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5973884"/>
      </p:ext>
    </p:extLst>
  </p:cSld>
  <p:clrMapOvr>
    <a:masterClrMapping/>
  </p:clrMapOvr>
  <p:transition spd="slow" advTm="10865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80"/>
          <a:stretch/>
        </p:blipFill>
        <p:spPr>
          <a:xfrm>
            <a:off x="899592" y="126226"/>
            <a:ext cx="7416824" cy="4526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8241970"/>
      </p:ext>
    </p:extLst>
  </p:cSld>
  <p:clrMapOvr>
    <a:masterClrMapping/>
  </p:clrMapOvr>
  <p:transition spd="slow" advTm="10857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88640"/>
            <a:ext cx="7344816" cy="12241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Правила организуют познавательную деятельность детей: что-то рассмотреть подумать, сравнить, найти способ решения поставленной игрой задачи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96"/>
          <a:stretch/>
        </p:blipFill>
        <p:spPr>
          <a:xfrm>
            <a:off x="3059832" y="1447356"/>
            <a:ext cx="5580000" cy="486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2209230"/>
      </p:ext>
    </p:extLst>
  </p:cSld>
  <p:clrMapOvr>
    <a:masterClrMapping/>
  </p:clrMapOvr>
  <p:transition spd="slow" advTm="11161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6966"/>
            <a:ext cx="6984776" cy="4414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9460325"/>
      </p:ext>
    </p:extLst>
  </p:cSld>
  <p:clrMapOvr>
    <a:masterClrMapping/>
  </p:clrMapOvr>
  <p:transition spd="slow" advTm="11907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88640"/>
            <a:ext cx="6912768" cy="12241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1"/>
                </a:solidFill>
                <a:latin typeface="Cambria" panose="02040503050406030204" pitchFamily="18" charset="0"/>
              </a:rPr>
              <a:t>Величина</a:t>
            </a:r>
            <a:r>
              <a:rPr lang="ru-RU" dirty="0">
                <a:solidFill>
                  <a:schemeClr val="accent1"/>
                </a:solidFill>
                <a:latin typeface="Cambria" panose="02040503050406030204" pitchFamily="18" charset="0"/>
              </a:rPr>
              <a:t/>
            </a:r>
            <a:br>
              <a:rPr lang="ru-RU" dirty="0">
                <a:solidFill>
                  <a:schemeClr val="accent1"/>
                </a:solidFill>
                <a:latin typeface="Cambria" panose="02040503050406030204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Cambria" panose="02040503050406030204" pitchFamily="18" charset="0"/>
              </a:rPr>
              <a:t>Цель: учить детей различать, чередовать, группировать предметы по величине.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9" t="8767"/>
          <a:stretch/>
        </p:blipFill>
        <p:spPr>
          <a:xfrm>
            <a:off x="2931290" y="1772816"/>
            <a:ext cx="5759968" cy="4508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3626263"/>
      </p:ext>
    </p:extLst>
  </p:cSld>
  <p:clrMapOvr>
    <a:masterClrMapping/>
  </p:clrMapOvr>
  <p:transition spd="slow" advTm="11174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63"/>
          <a:stretch/>
        </p:blipFill>
        <p:spPr>
          <a:xfrm>
            <a:off x="1043608" y="116642"/>
            <a:ext cx="6552000" cy="4429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6245003"/>
      </p:ext>
    </p:extLst>
  </p:cSld>
  <p:clrMapOvr>
    <a:masterClrMapping/>
  </p:clrMapOvr>
  <p:transition spd="slow" advTm="12099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764704"/>
            <a:ext cx="7056784" cy="345638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7030A0"/>
                </a:solidFill>
                <a:latin typeface="Monotype Corsiva" pitchFamily="66" charset="0"/>
              </a:rPr>
              <a:t>«Игра – это огромное светлое окно, через которое в духовный мир ребенка вливается живительный поток представлений, понятий.  Игра – это искра, зажигающая огонек пытливости и любознательности» </a:t>
            </a:r>
            <a:endParaRPr lang="ru-RU" sz="3600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r>
              <a:rPr lang="ru-RU" sz="36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600" dirty="0">
                <a:solidFill>
                  <a:srgbClr val="7030A0"/>
                </a:solidFill>
                <a:latin typeface="Monotype Corsiva" pitchFamily="66" charset="0"/>
              </a:rPr>
              <a:t>В.А. Сухомлинский.</a:t>
            </a:r>
            <a:endParaRPr lang="ru-RU" sz="3600" dirty="0"/>
          </a:p>
        </p:txBody>
      </p:sp>
    </p:spTree>
  </p:cSld>
  <p:clrMapOvr>
    <a:masterClrMapping/>
  </p:clrMapOvr>
  <p:transition spd="slow" advTm="11466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39294"/>
            <a:ext cx="7056784" cy="11734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2"/>
                </a:solidFill>
              </a:rPr>
              <a:t>Форма</a:t>
            </a:r>
            <a:r>
              <a:rPr lang="ru-RU" dirty="0">
                <a:solidFill>
                  <a:schemeClr val="accent2"/>
                </a:solidFill>
              </a:rPr>
              <a:t/>
            </a:r>
            <a:br>
              <a:rPr lang="ru-RU" dirty="0">
                <a:solidFill>
                  <a:schemeClr val="accent2"/>
                </a:solidFill>
              </a:rPr>
            </a:br>
            <a:r>
              <a:rPr lang="ru-RU" sz="2400" dirty="0">
                <a:solidFill>
                  <a:schemeClr val="accent2"/>
                </a:solidFill>
              </a:rPr>
              <a:t>Цель: учить различать, группировать предметы по форме, вставлять данную форму в соответствующие для них отверстия.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00808"/>
            <a:ext cx="6048000" cy="453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9041931"/>
      </p:ext>
    </p:extLst>
  </p:cSld>
  <p:clrMapOvr>
    <a:masterClrMapping/>
  </p:clrMapOvr>
  <p:transition spd="slow" advTm="11105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32"/>
            <a:ext cx="6840760" cy="44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0960474"/>
      </p:ext>
    </p:extLst>
  </p:cSld>
  <p:clrMapOvr>
    <a:masterClrMapping/>
  </p:clrMapOvr>
  <p:transition spd="slow" advTm="11567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60648"/>
            <a:ext cx="6984776" cy="10801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Цвет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Цель:  учить группировать, соотносить предметы по 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цвету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14"/>
          <a:stretch/>
        </p:blipFill>
        <p:spPr>
          <a:xfrm>
            <a:off x="3131840" y="1553660"/>
            <a:ext cx="5580000" cy="4811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3318794"/>
      </p:ext>
    </p:extLst>
  </p:cSld>
  <p:clrMapOvr>
    <a:masterClrMapping/>
  </p:clrMapOvr>
  <p:transition spd="slow" advTm="11062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2"/>
          <a:stretch/>
        </p:blipFill>
        <p:spPr>
          <a:xfrm>
            <a:off x="1475656" y="188638"/>
            <a:ext cx="6408000" cy="436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3454388"/>
      </p:ext>
    </p:extLst>
  </p:cSld>
  <p:clrMapOvr>
    <a:masterClrMapping/>
  </p:clrMapOvr>
  <p:transition spd="slow" advTm="9953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89048"/>
            <a:ext cx="7488832" cy="12517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/>
                </a:solidFill>
              </a:rPr>
              <a:t>Речевой слух</a:t>
            </a:r>
            <a:r>
              <a:rPr lang="ru-RU" dirty="0">
                <a:solidFill>
                  <a:schemeClr val="accent2"/>
                </a:solidFill>
              </a:rPr>
              <a:t/>
            </a:r>
            <a:br>
              <a:rPr lang="ru-RU" dirty="0">
                <a:solidFill>
                  <a:schemeClr val="accent2"/>
                </a:solidFill>
              </a:rPr>
            </a:br>
            <a:r>
              <a:rPr lang="ru-RU" sz="2400" dirty="0">
                <a:solidFill>
                  <a:schemeClr val="accent2"/>
                </a:solidFill>
              </a:rPr>
              <a:t>Цель: развивать слуховое внимание, восприятие на слух звуков, которые издают различные предметы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4784"/>
            <a:ext cx="5688632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2375429"/>
      </p:ext>
    </p:extLst>
  </p:cSld>
  <p:clrMapOvr>
    <a:masterClrMapping/>
  </p:clrMapOvr>
  <p:transition spd="slow" advTm="10358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6632"/>
            <a:ext cx="6228000" cy="4416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2145461"/>
      </p:ext>
    </p:extLst>
  </p:cSld>
  <p:clrMapOvr>
    <a:masterClrMapping/>
  </p:clrMapOvr>
  <p:transition spd="slow" advTm="10865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24" r="3698"/>
          <a:stretch/>
        </p:blipFill>
        <p:spPr>
          <a:xfrm>
            <a:off x="971600" y="116632"/>
            <a:ext cx="6912000" cy="4773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8617769"/>
      </p:ext>
    </p:extLst>
  </p:cSld>
  <p:clrMapOvr>
    <a:masterClrMapping/>
  </p:clrMapOvr>
  <p:transition spd="slow" advTm="10981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" r="1369"/>
          <a:stretch/>
        </p:blipFill>
        <p:spPr>
          <a:xfrm>
            <a:off x="3059832" y="980728"/>
            <a:ext cx="6084168" cy="4893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5132243"/>
      </p:ext>
    </p:extLst>
  </p:cSld>
  <p:clrMapOvr>
    <a:masterClrMapping/>
  </p:clrMapOvr>
  <p:transition spd="slow" advTm="11053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.png"/>
          <p:cNvPicPr>
            <a:picLocks noChangeAspect="1"/>
          </p:cNvPicPr>
          <p:nvPr/>
        </p:nvPicPr>
        <p:blipFill>
          <a:blip r:embed="rId2" cstate="screen">
            <a:lum bright="-10000" contrast="20000"/>
          </a:blip>
          <a:stretch>
            <a:fillRect/>
          </a:stretch>
        </p:blipFill>
        <p:spPr>
          <a:xfrm>
            <a:off x="1907704" y="4653136"/>
            <a:ext cx="5323224" cy="2006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5816" y="908720"/>
            <a:ext cx="33474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Подарок!</a:t>
            </a:r>
            <a:endParaRPr lang="ru-RU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2" descr="D:\Мои документы\дети ученики 1\24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71800" y="2060848"/>
            <a:ext cx="3631954" cy="1671437"/>
          </a:xfrm>
          <a:prstGeom prst="rect">
            <a:avLst/>
          </a:prstGeom>
          <a:noFill/>
        </p:spPr>
      </p:pic>
      <p:pic>
        <p:nvPicPr>
          <p:cNvPr id="6" name="Picture 3" descr="D:\Мои документы\дети ученики 1\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4664"/>
            <a:ext cx="1380971" cy="1930825"/>
          </a:xfrm>
          <a:prstGeom prst="rect">
            <a:avLst/>
          </a:prstGeom>
          <a:noFill/>
        </p:spPr>
      </p:pic>
      <p:pic>
        <p:nvPicPr>
          <p:cNvPr id="7" name="Picture 4" descr="D:\Мои документы\дети ученики 1\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6672"/>
            <a:ext cx="1486297" cy="196652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23728" y="620687"/>
            <a:ext cx="4968552" cy="31115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Спасибо </a:t>
            </a:r>
          </a:p>
          <a:p>
            <a:pPr algn="ctr"/>
            <a:r>
              <a:rPr lang="ru-RU" sz="6600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за внимание</a:t>
            </a:r>
            <a:endParaRPr lang="ru-RU" sz="6600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</p:spTree>
  </p:cSld>
  <p:clrMapOvr>
    <a:masterClrMapping/>
  </p:clrMapOvr>
  <p:transition spd="slow" advTm="3728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7776864" cy="12961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cs typeface="Simplified Arabic Fixed" panose="02070309020205020404" pitchFamily="49" charset="-78"/>
              </a:rPr>
              <a:t>Сенсорное воспитание детей раннего возраста – это правильный подбор дидактических игр, грамотное руководство взрослого процессами познания окружающего мира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3059832" y="1628800"/>
            <a:ext cx="5904656" cy="459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1076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04664"/>
            <a:ext cx="5904000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847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325469"/>
            <a:ext cx="6552728" cy="9361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cs typeface="FrankRuehl" panose="020E0503060101010101" pitchFamily="34" charset="-79"/>
              </a:rPr>
              <a:t>Игра должна быть обучающей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2" t="4746" r="9574"/>
          <a:stretch/>
        </p:blipFill>
        <p:spPr>
          <a:xfrm>
            <a:off x="3347864" y="1124744"/>
            <a:ext cx="4536504" cy="5285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4259512"/>
      </p:ext>
    </p:extLst>
  </p:cSld>
  <p:clrMapOvr>
    <a:masterClrMapping/>
  </p:clrMapOvr>
  <p:transition spd="slow" advTm="11081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511" b="4062"/>
          <a:stretch/>
        </p:blipFill>
        <p:spPr>
          <a:xfrm>
            <a:off x="683568" y="116632"/>
            <a:ext cx="7848872" cy="4455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1043281"/>
      </p:ext>
    </p:extLst>
  </p:cSld>
  <p:clrMapOvr>
    <a:masterClrMapping/>
  </p:clrMapOvr>
  <p:transition spd="slow" advTm="9889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51"/>
          <a:stretch/>
        </p:blipFill>
        <p:spPr>
          <a:xfrm>
            <a:off x="1094112" y="28150"/>
            <a:ext cx="6948000" cy="4525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1580041"/>
      </p:ext>
    </p:extLst>
  </p:cSld>
  <p:clrMapOvr>
    <a:masterClrMapping/>
  </p:clrMapOvr>
  <p:transition spd="slow" advTm="11267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5" t="18082" r="3152"/>
          <a:stretch/>
        </p:blipFill>
        <p:spPr>
          <a:xfrm>
            <a:off x="4115101" y="70425"/>
            <a:ext cx="4921396" cy="4400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2" t="1826" r="12603" b="5668"/>
          <a:stretch/>
        </p:blipFill>
        <p:spPr>
          <a:xfrm>
            <a:off x="107504" y="31365"/>
            <a:ext cx="4464000" cy="4440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2254696"/>
      </p:ext>
    </p:extLst>
  </p:cSld>
  <p:clrMapOvr>
    <a:masterClrMapping/>
  </p:clrMapOvr>
  <p:transition spd="slow" advTm="11642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352928" cy="456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9386256"/>
      </p:ext>
    </p:extLst>
  </p:cSld>
  <p:clrMapOvr>
    <a:masterClrMapping/>
  </p:clrMapOvr>
  <p:transition spd="slow" advTm="10850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36bedca8efce783d218566827d770fc1bef51d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149</Words>
  <Application>Microsoft Office PowerPoint</Application>
  <PresentationFormat>Экран (4:3)</PresentationFormat>
  <Paragraphs>18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keywords>шаблон для детских и школьных презентаций, шаблон дети, шаблон на день защиты детей, веселые детки шаблон для презентаций</cp:keywords>
  <cp:lastModifiedBy>Батор</cp:lastModifiedBy>
  <cp:revision>39</cp:revision>
  <dcterms:created xsi:type="dcterms:W3CDTF">2014-05-12T04:49:29Z</dcterms:created>
  <dcterms:modified xsi:type="dcterms:W3CDTF">2016-03-19T07:54:49Z</dcterms:modified>
</cp:coreProperties>
</file>