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61" r:id="rId9"/>
    <p:sldId id="262" r:id="rId10"/>
    <p:sldId id="263" r:id="rId11"/>
    <p:sldId id="279" r:id="rId12"/>
    <p:sldId id="264" r:id="rId13"/>
    <p:sldId id="275" r:id="rId14"/>
    <p:sldId id="273" r:id="rId15"/>
    <p:sldId id="265" r:id="rId16"/>
    <p:sldId id="266" r:id="rId17"/>
    <p:sldId id="272" r:id="rId18"/>
    <p:sldId id="267" r:id="rId19"/>
    <p:sldId id="268" r:id="rId20"/>
    <p:sldId id="282" r:id="rId21"/>
    <p:sldId id="280" r:id="rId22"/>
    <p:sldId id="269" r:id="rId23"/>
    <p:sldId id="270" r:id="rId24"/>
    <p:sldId id="276" r:id="rId25"/>
    <p:sldId id="281" r:id="rId26"/>
    <p:sldId id="274" r:id="rId27"/>
    <p:sldId id="28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CC3F7-6D50-4DDE-821C-BAF2CA1738D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099A01-79AD-4FC0-80C5-C07617ADBEFF}">
      <dgm:prSet phldrT="[Текст]" custT="1"/>
      <dgm:spPr>
        <a:solidFill>
          <a:schemeClr val="bg1">
            <a:lumMod val="9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accent5"/>
              </a:solidFill>
            </a:rPr>
            <a:t>Музей –дополнительный источник познания</a:t>
          </a:r>
          <a:endParaRPr lang="ru-RU" sz="1400" b="1" dirty="0">
            <a:solidFill>
              <a:schemeClr val="accent5"/>
            </a:solidFill>
          </a:endParaRPr>
        </a:p>
      </dgm:t>
    </dgm:pt>
    <dgm:pt modelId="{7AC9BFEE-B196-4711-ACFC-059A9EB90D55}" type="parTrans" cxnId="{6ABCA872-8D7F-42D5-BD2D-19653CC2CE4B}">
      <dgm:prSet/>
      <dgm:spPr/>
      <dgm:t>
        <a:bodyPr/>
        <a:lstStyle/>
        <a:p>
          <a:endParaRPr lang="ru-RU"/>
        </a:p>
      </dgm:t>
    </dgm:pt>
    <dgm:pt modelId="{BA6C157E-C2BE-4AD4-9249-A75E6F3617B9}" type="sibTrans" cxnId="{6ABCA872-8D7F-42D5-BD2D-19653CC2CE4B}">
      <dgm:prSet/>
      <dgm:spPr/>
      <dgm:t>
        <a:bodyPr/>
        <a:lstStyle/>
        <a:p>
          <a:endParaRPr lang="ru-RU"/>
        </a:p>
      </dgm:t>
    </dgm:pt>
    <dgm:pt modelId="{B5FBCAE1-C19E-420A-BA99-2E168233D15B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Музей - живой диалог с прошлым</a:t>
          </a:r>
          <a:endParaRPr lang="ru-RU" sz="1400" b="1" dirty="0"/>
        </a:p>
      </dgm:t>
    </dgm:pt>
    <dgm:pt modelId="{36140F95-9055-44DE-BA25-CC34270AD343}" type="parTrans" cxnId="{D902714E-ADFB-4108-A2D2-F32D5C0258A3}">
      <dgm:prSet/>
      <dgm:spPr/>
      <dgm:t>
        <a:bodyPr/>
        <a:lstStyle/>
        <a:p>
          <a:endParaRPr lang="ru-RU"/>
        </a:p>
      </dgm:t>
    </dgm:pt>
    <dgm:pt modelId="{318E4010-6D89-44B5-9010-C0BDC2901ADF}" type="sibTrans" cxnId="{D902714E-ADFB-4108-A2D2-F32D5C0258A3}">
      <dgm:prSet/>
      <dgm:spPr/>
      <dgm:t>
        <a:bodyPr/>
        <a:lstStyle/>
        <a:p>
          <a:endParaRPr lang="ru-RU"/>
        </a:p>
      </dgm:t>
    </dgm:pt>
    <dgm:pt modelId="{321FF2E7-4539-420B-8683-943495E9ECF6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Самобытность представленного в музее материала</a:t>
          </a:r>
          <a:endParaRPr lang="ru-RU" sz="1400" b="1" dirty="0"/>
        </a:p>
      </dgm:t>
    </dgm:pt>
    <dgm:pt modelId="{E93B5695-7201-4406-BF34-A50472A966A2}" type="parTrans" cxnId="{AAADAF04-4C43-4A2A-AE93-5636BF6E2555}">
      <dgm:prSet/>
      <dgm:spPr/>
      <dgm:t>
        <a:bodyPr/>
        <a:lstStyle/>
        <a:p>
          <a:endParaRPr lang="ru-RU"/>
        </a:p>
      </dgm:t>
    </dgm:pt>
    <dgm:pt modelId="{45FF8BDD-A3DD-428B-A0B9-6128323842AC}" type="sibTrans" cxnId="{AAADAF04-4C43-4A2A-AE93-5636BF6E2555}">
      <dgm:prSet/>
      <dgm:spPr/>
      <dgm:t>
        <a:bodyPr/>
        <a:lstStyle/>
        <a:p>
          <a:endParaRPr lang="ru-RU"/>
        </a:p>
      </dgm:t>
    </dgm:pt>
    <dgm:pt modelId="{564EB93A-9BBE-4E48-990F-7D82D0CBA619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Наглядность, достоверность, красочность </a:t>
          </a:r>
          <a:endParaRPr lang="ru-RU" sz="1400" b="1" dirty="0"/>
        </a:p>
      </dgm:t>
    </dgm:pt>
    <dgm:pt modelId="{18017BF6-1238-4520-BE2F-4AB57F4C5DAF}" type="parTrans" cxnId="{D0AC1CB5-744F-462D-BDB2-28C1F91F4E93}">
      <dgm:prSet/>
      <dgm:spPr/>
      <dgm:t>
        <a:bodyPr/>
        <a:lstStyle/>
        <a:p>
          <a:endParaRPr lang="ru-RU"/>
        </a:p>
      </dgm:t>
    </dgm:pt>
    <dgm:pt modelId="{81933606-F70E-450D-9313-1BF0185CF190}" type="sibTrans" cxnId="{D0AC1CB5-744F-462D-BDB2-28C1F91F4E93}">
      <dgm:prSet/>
      <dgm:spPr/>
      <dgm:t>
        <a:bodyPr/>
        <a:lstStyle/>
        <a:p>
          <a:endParaRPr lang="ru-RU"/>
        </a:p>
      </dgm:t>
    </dgm:pt>
    <dgm:pt modelId="{B8544AAF-5A07-42B2-864C-94EC7D466A77}" type="pres">
      <dgm:prSet presAssocID="{18DCC3F7-6D50-4DDE-821C-BAF2CA1738D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E304E7-5887-420F-AABD-33311C113CC7}" type="pres">
      <dgm:prSet presAssocID="{18DCC3F7-6D50-4DDE-821C-BAF2CA1738DA}" presName="diamond" presStyleLbl="bgShp" presStyleIdx="0" presStyleCnt="1"/>
      <dgm:spPr/>
    </dgm:pt>
    <dgm:pt modelId="{38C186C4-A18D-499F-88B7-5FA38F72976F}" type="pres">
      <dgm:prSet presAssocID="{18DCC3F7-6D50-4DDE-821C-BAF2CA1738DA}" presName="quad1" presStyleLbl="node1" presStyleIdx="0" presStyleCnt="4" custScaleX="109661" custScaleY="104126" custLinFactNeighborX="-10493" custLinFactNeighborY="-104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3ACD9-364B-41E5-A22C-2BAA753F8852}" type="pres">
      <dgm:prSet presAssocID="{18DCC3F7-6D50-4DDE-821C-BAF2CA1738DA}" presName="quad2" presStyleLbl="node1" presStyleIdx="1" presStyleCnt="4" custScaleX="110151" custScaleY="99321" custLinFactNeighborX="12726" custLinFactNeighborY="-115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F55EC-05FB-4F52-8E3E-5E2867335ED5}" type="pres">
      <dgm:prSet presAssocID="{18DCC3F7-6D50-4DDE-821C-BAF2CA1738DA}" presName="quad3" presStyleLbl="node1" presStyleIdx="2" presStyleCnt="4" custScaleX="116218" custScaleY="103102" custLinFactNeighborX="-15083" custLinFactNeighborY="4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BA441-C288-4E14-8C80-13A519713E4A}" type="pres">
      <dgm:prSet presAssocID="{18DCC3F7-6D50-4DDE-821C-BAF2CA1738DA}" presName="quad4" presStyleLbl="node1" presStyleIdx="3" presStyleCnt="4" custScaleX="110267" custScaleY="104193" custLinFactNeighborX="13980" custLinFactNeighborY="51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DC9926-C1B8-4334-9A8D-C870B94B9F06}" type="presOf" srcId="{321FF2E7-4539-420B-8683-943495E9ECF6}" destId="{D5CF55EC-05FB-4F52-8E3E-5E2867335ED5}" srcOrd="0" destOrd="0" presId="urn:microsoft.com/office/officeart/2005/8/layout/matrix3"/>
    <dgm:cxn modelId="{6ABCA872-8D7F-42D5-BD2D-19653CC2CE4B}" srcId="{18DCC3F7-6D50-4DDE-821C-BAF2CA1738DA}" destId="{2C099A01-79AD-4FC0-80C5-C07617ADBEFF}" srcOrd="0" destOrd="0" parTransId="{7AC9BFEE-B196-4711-ACFC-059A9EB90D55}" sibTransId="{BA6C157E-C2BE-4AD4-9249-A75E6F3617B9}"/>
    <dgm:cxn modelId="{D0AC1CB5-744F-462D-BDB2-28C1F91F4E93}" srcId="{18DCC3F7-6D50-4DDE-821C-BAF2CA1738DA}" destId="{564EB93A-9BBE-4E48-990F-7D82D0CBA619}" srcOrd="3" destOrd="0" parTransId="{18017BF6-1238-4520-BE2F-4AB57F4C5DAF}" sibTransId="{81933606-F70E-450D-9313-1BF0185CF190}"/>
    <dgm:cxn modelId="{24C54E74-41E4-4629-A8FE-A453F1AC04BE}" type="presOf" srcId="{B5FBCAE1-C19E-420A-BA99-2E168233D15B}" destId="{2183ACD9-364B-41E5-A22C-2BAA753F8852}" srcOrd="0" destOrd="0" presId="urn:microsoft.com/office/officeart/2005/8/layout/matrix3"/>
    <dgm:cxn modelId="{B9E232BC-8E99-47BF-B6AC-DDC36062E05E}" type="presOf" srcId="{18DCC3F7-6D50-4DDE-821C-BAF2CA1738DA}" destId="{B8544AAF-5A07-42B2-864C-94EC7D466A77}" srcOrd="0" destOrd="0" presId="urn:microsoft.com/office/officeart/2005/8/layout/matrix3"/>
    <dgm:cxn modelId="{AAADAF04-4C43-4A2A-AE93-5636BF6E2555}" srcId="{18DCC3F7-6D50-4DDE-821C-BAF2CA1738DA}" destId="{321FF2E7-4539-420B-8683-943495E9ECF6}" srcOrd="2" destOrd="0" parTransId="{E93B5695-7201-4406-BF34-A50472A966A2}" sibTransId="{45FF8BDD-A3DD-428B-A0B9-6128323842AC}"/>
    <dgm:cxn modelId="{D902714E-ADFB-4108-A2D2-F32D5C0258A3}" srcId="{18DCC3F7-6D50-4DDE-821C-BAF2CA1738DA}" destId="{B5FBCAE1-C19E-420A-BA99-2E168233D15B}" srcOrd="1" destOrd="0" parTransId="{36140F95-9055-44DE-BA25-CC34270AD343}" sibTransId="{318E4010-6D89-44B5-9010-C0BDC2901ADF}"/>
    <dgm:cxn modelId="{CE547B65-5DEF-4384-A224-788B0430A5C9}" type="presOf" srcId="{564EB93A-9BBE-4E48-990F-7D82D0CBA619}" destId="{7C1BA441-C288-4E14-8C80-13A519713E4A}" srcOrd="0" destOrd="0" presId="urn:microsoft.com/office/officeart/2005/8/layout/matrix3"/>
    <dgm:cxn modelId="{A17F4421-E942-466B-81B2-C1203482860D}" type="presOf" srcId="{2C099A01-79AD-4FC0-80C5-C07617ADBEFF}" destId="{38C186C4-A18D-499F-88B7-5FA38F72976F}" srcOrd="0" destOrd="0" presId="urn:microsoft.com/office/officeart/2005/8/layout/matrix3"/>
    <dgm:cxn modelId="{C292FB1E-9BD4-40A2-A6E4-12D0AC0FCBF7}" type="presParOf" srcId="{B8544AAF-5A07-42B2-864C-94EC7D466A77}" destId="{DDE304E7-5887-420F-AABD-33311C113CC7}" srcOrd="0" destOrd="0" presId="urn:microsoft.com/office/officeart/2005/8/layout/matrix3"/>
    <dgm:cxn modelId="{53010DEA-A776-45A9-9C7D-2E8C7DC98E03}" type="presParOf" srcId="{B8544AAF-5A07-42B2-864C-94EC7D466A77}" destId="{38C186C4-A18D-499F-88B7-5FA38F72976F}" srcOrd="1" destOrd="0" presId="urn:microsoft.com/office/officeart/2005/8/layout/matrix3"/>
    <dgm:cxn modelId="{35DAC408-FCD5-4895-AD6F-41A574A147AB}" type="presParOf" srcId="{B8544AAF-5A07-42B2-864C-94EC7D466A77}" destId="{2183ACD9-364B-41E5-A22C-2BAA753F8852}" srcOrd="2" destOrd="0" presId="urn:microsoft.com/office/officeart/2005/8/layout/matrix3"/>
    <dgm:cxn modelId="{FE8157BB-BA44-44D9-B4AF-2A109CE894F8}" type="presParOf" srcId="{B8544AAF-5A07-42B2-864C-94EC7D466A77}" destId="{D5CF55EC-05FB-4F52-8E3E-5E2867335ED5}" srcOrd="3" destOrd="0" presId="urn:microsoft.com/office/officeart/2005/8/layout/matrix3"/>
    <dgm:cxn modelId="{765C8C4B-6EE0-432A-854B-453C4E8B7B60}" type="presParOf" srcId="{B8544AAF-5A07-42B2-864C-94EC7D466A77}" destId="{7C1BA441-C288-4E14-8C80-13A519713E4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304E7-5887-420F-AABD-33311C113CC7}">
      <dsp:nvSpPr>
        <dsp:cNvPr id="0" name=""/>
        <dsp:cNvSpPr/>
      </dsp:nvSpPr>
      <dsp:spPr>
        <a:xfrm>
          <a:off x="706582" y="0"/>
          <a:ext cx="5417127" cy="541712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186C4-A18D-499F-88B7-5FA38F72976F}">
      <dsp:nvSpPr>
        <dsp:cNvPr id="0" name=""/>
        <dsp:cNvSpPr/>
      </dsp:nvSpPr>
      <dsp:spPr>
        <a:xfrm>
          <a:off x="897472" y="249380"/>
          <a:ext cx="2316785" cy="2199848"/>
        </a:xfrm>
        <a:prstGeom prst="roundRect">
          <a:avLst/>
        </a:prstGeom>
        <a:solidFill>
          <a:schemeClr val="bg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5"/>
              </a:solidFill>
            </a:rPr>
            <a:t>Музей –дополнительный источник познания</a:t>
          </a:r>
          <a:endParaRPr lang="ru-RU" sz="1400" b="1" kern="1200" dirty="0">
            <a:solidFill>
              <a:schemeClr val="accent5"/>
            </a:solidFill>
          </a:endParaRPr>
        </a:p>
      </dsp:txBody>
      <dsp:txXfrm>
        <a:off x="1004860" y="356768"/>
        <a:ext cx="2102009" cy="1985072"/>
      </dsp:txXfrm>
    </dsp:sp>
    <dsp:sp modelId="{2183ACD9-364B-41E5-A22C-2BAA753F8852}">
      <dsp:nvSpPr>
        <dsp:cNvPr id="0" name=""/>
        <dsp:cNvSpPr/>
      </dsp:nvSpPr>
      <dsp:spPr>
        <a:xfrm>
          <a:off x="3658032" y="277087"/>
          <a:ext cx="2327137" cy="2098334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Музей - живой диалог с прошлым</a:t>
          </a:r>
          <a:endParaRPr lang="ru-RU" sz="1400" b="1" kern="1200" dirty="0"/>
        </a:p>
      </dsp:txBody>
      <dsp:txXfrm>
        <a:off x="3760464" y="379519"/>
        <a:ext cx="2122273" cy="1893470"/>
      </dsp:txXfrm>
    </dsp:sp>
    <dsp:sp modelId="{D5CF55EC-05FB-4F52-8E3E-5E2867335ED5}">
      <dsp:nvSpPr>
        <dsp:cNvPr id="0" name=""/>
        <dsp:cNvSpPr/>
      </dsp:nvSpPr>
      <dsp:spPr>
        <a:xfrm>
          <a:off x="731236" y="2854024"/>
          <a:ext cx="2455313" cy="2178214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Самобытность представленного в музее материала</a:t>
          </a:r>
          <a:endParaRPr lang="ru-RU" sz="1400" b="1" kern="1200" dirty="0"/>
        </a:p>
      </dsp:txBody>
      <dsp:txXfrm>
        <a:off x="837568" y="2960356"/>
        <a:ext cx="2242649" cy="1965550"/>
      </dsp:txXfrm>
    </dsp:sp>
    <dsp:sp modelId="{7C1BA441-C288-4E14-8C80-13A519713E4A}">
      <dsp:nvSpPr>
        <dsp:cNvPr id="0" name=""/>
        <dsp:cNvSpPr/>
      </dsp:nvSpPr>
      <dsp:spPr>
        <a:xfrm>
          <a:off x="3683300" y="2854035"/>
          <a:ext cx="2329588" cy="2201264"/>
        </a:xfrm>
        <a:prstGeom prst="round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Наглядность, достоверность, красочность </a:t>
          </a:r>
          <a:endParaRPr lang="ru-RU" sz="1400" b="1" kern="1200" dirty="0"/>
        </a:p>
      </dsp:txBody>
      <dsp:txXfrm>
        <a:off x="3790757" y="2961492"/>
        <a:ext cx="2114674" cy="198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8163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63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EA46-DA64-42E0-9793-0D8C03B4E6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2E2C1-52E4-4E44-A7D7-DBB05C1C5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3888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1688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1DA6E-AA2C-4D38-B377-438678348C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7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2046E-6A64-46BA-9EAA-90585CB897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B6222-9376-4E4D-BC7B-2787A5F575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16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26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A136C-34AA-4486-B1CB-D529271BFF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8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BA3CD-74CF-4055-A22E-DCE1CBD83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8AB87-BB5E-41D4-A256-09C6A84CF7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E10C0-10FC-447C-8E61-C37B660A0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7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9B688-07D8-4215-AD64-138546A3A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6539A-5E8E-4203-8697-587EED2136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6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04C8FA-15F6-460D-B283-9CA7646A351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236" y="1808163"/>
            <a:ext cx="8382000" cy="14700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Организация </a:t>
            </a:r>
            <a:b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нравственно-патриотического воспитания в ДОО в условиях введения ФГОС ДО</a:t>
            </a:r>
            <a:endParaRPr lang="ru-RU" sz="32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39491" y="5652655"/>
            <a:ext cx="4793673" cy="60599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atang" pitchFamily="18" charset="-127"/>
                <a:ea typeface="Batang" pitchFamily="18" charset="-127"/>
              </a:rPr>
              <a:t>МБДОУ №1 ЗАТО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atang" pitchFamily="18" charset="-127"/>
                <a:ea typeface="Batang" pitchFamily="18" charset="-127"/>
              </a:rPr>
              <a:t>ВИДЯЕВО</a:t>
            </a:r>
          </a:p>
          <a:p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atang" pitchFamily="18" charset="-127"/>
                <a:ea typeface="Batang" pitchFamily="18" charset="-127"/>
              </a:rPr>
              <a:t>Руководитель музея  Суворова В.Е.</a:t>
            </a:r>
            <a:endParaRPr lang="en-US" sz="1800" b="1" dirty="0" smtClean="0">
              <a:solidFill>
                <a:schemeClr val="accent5">
                  <a:lumMod val="2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Batang" pitchFamily="18" charset="-127"/>
                <a:ea typeface="Batang" pitchFamily="18" charset="-127"/>
              </a:rPr>
              <a:t>	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9" y="221373"/>
            <a:ext cx="7730950" cy="5399099"/>
          </a:xfrm>
        </p:spPr>
      </p:pic>
      <p:sp>
        <p:nvSpPr>
          <p:cNvPr id="3" name="Прямоугольник 2"/>
          <p:cNvSpPr/>
          <p:nvPr/>
        </p:nvSpPr>
        <p:spPr>
          <a:xfrm>
            <a:off x="512617" y="5712997"/>
            <a:ext cx="831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Центральное  </a:t>
            </a:r>
            <a:r>
              <a:rPr lang="ru-RU" sz="2000" b="1" dirty="0"/>
              <a:t>место занимает портрет </a:t>
            </a:r>
            <a:r>
              <a:rPr lang="ru-RU" sz="2000" b="1" dirty="0" err="1"/>
              <a:t>Ф.А.Видяева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альбом </a:t>
            </a:r>
            <a:r>
              <a:rPr lang="ru-RU" sz="2000" b="1" dirty="0"/>
              <a:t>с фотографиями из личного архива его семьи</a:t>
            </a:r>
          </a:p>
        </p:txBody>
      </p:sp>
    </p:spTree>
    <p:extLst>
      <p:ext uri="{BB962C8B-B14F-4D97-AF65-F5344CB8AC3E}">
        <p14:creationId xmlns:p14="http://schemas.microsoft.com/office/powerpoint/2010/main" val="4185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8960" y="413493"/>
            <a:ext cx="4163929" cy="557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60073"/>
            <a:ext cx="3008313" cy="3466090"/>
          </a:xfrm>
        </p:spPr>
        <p:txBody>
          <a:bodyPr/>
          <a:lstStyle/>
          <a:p>
            <a:pPr algn="ctr"/>
            <a:r>
              <a:rPr lang="ru-RU" sz="2800" b="1" dirty="0" smtClean="0"/>
              <a:t>Знакомство с символикой родной </a:t>
            </a:r>
          </a:p>
          <a:p>
            <a:pPr algn="ctr"/>
            <a:r>
              <a:rPr lang="ru-RU" sz="2800" b="1" dirty="0" smtClean="0"/>
              <a:t>СТРАНЫ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629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/>
              <a:t>М</a:t>
            </a:r>
            <a:r>
              <a:rPr lang="ru-RU" sz="2800" b="1" dirty="0" smtClean="0"/>
              <a:t>акет «Животные </a:t>
            </a:r>
            <a:r>
              <a:rPr lang="ru-RU" sz="2800" b="1" dirty="0"/>
              <a:t>Крайнего </a:t>
            </a:r>
            <a:r>
              <a:rPr lang="ru-RU" sz="2800" b="1" dirty="0" smtClean="0"/>
              <a:t>Севера» и  </a:t>
            </a:r>
            <a:r>
              <a:rPr lang="ru-RU" sz="2800" b="1" dirty="0"/>
              <a:t>экспозиция «Труд и быт народов Севера»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054" y="1447347"/>
            <a:ext cx="7716982" cy="499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1357624"/>
            <a:ext cx="7980218" cy="5209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036" y="886691"/>
            <a:ext cx="523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0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457200"/>
            <a:ext cx="82296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32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3200" b="1" dirty="0" smtClean="0">
                <a:latin typeface="Batang" pitchFamily="18" charset="-127"/>
                <a:ea typeface="Batang" pitchFamily="18" charset="-127"/>
              </a:rPr>
              <a:t>Формы  </a:t>
            </a:r>
            <a:r>
              <a:rPr lang="ru-RU" sz="3200" b="1" dirty="0">
                <a:latin typeface="Batang" pitchFamily="18" charset="-127"/>
                <a:ea typeface="Batang" pitchFamily="18" charset="-127"/>
              </a:rPr>
              <a:t>работы с детьми дошкольного возраста в условиях музея </a:t>
            </a:r>
            <a:r>
              <a:rPr lang="ru-RU" sz="3200" b="1" dirty="0" smtClean="0">
                <a:latin typeface="Batang" pitchFamily="18" charset="-127"/>
                <a:ea typeface="Batang" pitchFamily="18" charset="-127"/>
              </a:rPr>
              <a:t>: </a:t>
            </a:r>
            <a:r>
              <a:rPr lang="ru-RU" sz="3200" b="1" dirty="0">
                <a:latin typeface="Batang" pitchFamily="18" charset="-127"/>
                <a:ea typeface="Batang" pitchFamily="18" charset="-127"/>
              </a:rPr>
              <a:t/>
            </a:r>
            <a:br>
              <a:rPr lang="ru-RU" sz="3200" b="1" dirty="0">
                <a:latin typeface="Batang" pitchFamily="18" charset="-127"/>
                <a:ea typeface="Batang" pitchFamily="18" charset="-127"/>
              </a:rPr>
            </a:br>
            <a:r>
              <a:rPr lang="ru-RU" sz="3200" b="1" dirty="0">
                <a:latin typeface="Batang" pitchFamily="18" charset="-127"/>
                <a:ea typeface="Batang" pitchFamily="18" charset="-127"/>
              </a:rPr>
              <a:t/>
            </a:r>
            <a:br>
              <a:rPr lang="ru-RU" sz="3200" b="1" dirty="0">
                <a:latin typeface="Batang" pitchFamily="18" charset="-127"/>
                <a:ea typeface="Batang" pitchFamily="18" charset="-127"/>
              </a:rPr>
            </a:br>
            <a:endParaRPr lang="ru-RU" sz="32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3" y="1960418"/>
            <a:ext cx="8229600" cy="4301835"/>
          </a:xfrm>
        </p:spPr>
        <p:txBody>
          <a:bodyPr/>
          <a:lstStyle/>
          <a:p>
            <a:r>
              <a:rPr lang="ru-RU" sz="2400" b="1" dirty="0">
                <a:latin typeface="Batang" pitchFamily="18" charset="-127"/>
                <a:ea typeface="Batang" pitchFamily="18" charset="-127"/>
              </a:rPr>
              <a:t>П</a:t>
            </a:r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роведение </a:t>
            </a:r>
            <a:r>
              <a:rPr lang="ru-RU" sz="2400" b="1" dirty="0">
                <a:latin typeface="Batang" pitchFamily="18" charset="-127"/>
                <a:ea typeface="Batang" pitchFamily="18" charset="-127"/>
              </a:rPr>
              <a:t>обзорных и тематических экскурсий, </a:t>
            </a:r>
          </a:p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Проведение </a:t>
            </a:r>
            <a:r>
              <a:rPr lang="ru-RU" sz="2400" b="1" dirty="0">
                <a:latin typeface="Batang" pitchFamily="18" charset="-127"/>
                <a:ea typeface="Batang" pitchFamily="18" charset="-127"/>
              </a:rPr>
              <a:t>познавательных бесед и мероприятий, </a:t>
            </a:r>
          </a:p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Чтение и рассматривание иллюстраций</a:t>
            </a:r>
            <a:endParaRPr lang="ru-RU" sz="2400" b="1" dirty="0">
              <a:latin typeface="Batang" pitchFamily="18" charset="-127"/>
              <a:ea typeface="Batang" pitchFamily="18" charset="-127"/>
            </a:endParaRPr>
          </a:p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 Организация выставок</a:t>
            </a:r>
            <a:endParaRPr lang="ru-RU" sz="2400" b="1" dirty="0">
              <a:latin typeface="Batang" pitchFamily="18" charset="-127"/>
              <a:ea typeface="Batang" pitchFamily="18" charset="-127"/>
            </a:endParaRPr>
          </a:p>
          <a:p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Проведение интегративных занятий, досугов, развлечений, праздников</a:t>
            </a:r>
            <a:endParaRPr lang="ru-RU" sz="2400" b="1" dirty="0">
              <a:latin typeface="Batang" pitchFamily="18" charset="-127"/>
              <a:ea typeface="Batang" pitchFamily="18" charset="-127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050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Arial Narrow" pitchFamily="34" charset="0"/>
                <a:ea typeface="Batang" pitchFamily="18" charset="-127"/>
              </a:rPr>
              <a:t>Экскурсия-театрализация</a:t>
            </a:r>
            <a:br>
              <a:rPr lang="ru-RU" sz="3200" b="1" dirty="0" smtClean="0">
                <a:latin typeface="Arial Narrow" pitchFamily="34" charset="0"/>
                <a:ea typeface="Batang" pitchFamily="18" charset="-127"/>
              </a:rPr>
            </a:br>
            <a:r>
              <a:rPr lang="ru-RU" sz="3200" b="1" dirty="0" smtClean="0">
                <a:latin typeface="Arial Narrow" pitchFamily="34" charset="0"/>
                <a:ea typeface="Batang" pitchFamily="18" charset="-127"/>
              </a:rPr>
              <a:t> «Расскажи нам бабушка о войне»</a:t>
            </a:r>
            <a:endParaRPr lang="ru-RU" sz="3200" b="1" dirty="0">
              <a:latin typeface="Arial Narrow" pitchFamily="34" charset="0"/>
              <a:ea typeface="Batang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4" y="1598550"/>
            <a:ext cx="7097487" cy="4731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" y="1598549"/>
            <a:ext cx="7870538" cy="5200733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801688" y="5297714"/>
            <a:ext cx="2052348" cy="82844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7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344" y="274638"/>
            <a:ext cx="7825943" cy="265689"/>
          </a:xfrm>
        </p:spPr>
        <p:txBody>
          <a:bodyPr/>
          <a:lstStyle/>
          <a:p>
            <a:pPr algn="ctr"/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429491"/>
            <a:ext cx="8326581" cy="6428509"/>
          </a:xfrm>
        </p:spPr>
      </p:pic>
      <p:sp>
        <p:nvSpPr>
          <p:cNvPr id="5" name="Прямоугольник 4"/>
          <p:cNvSpPr/>
          <p:nvPr/>
        </p:nvSpPr>
        <p:spPr>
          <a:xfrm>
            <a:off x="1837391" y="5655117"/>
            <a:ext cx="49981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Юные 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экскурсоводы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музея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>
                  <a:lumMod val="2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7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3" y="0"/>
            <a:ext cx="54586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0685" y="212743"/>
            <a:ext cx="394877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Экскурсию проводит</a:t>
            </a: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Ростислав Останин</a:t>
            </a:r>
            <a:endParaRPr lang="ru-RU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7" y="720436"/>
            <a:ext cx="8395854" cy="577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6103" y="5447436"/>
            <a:ext cx="55229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«Был такой подводник – ас!»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Экскурсовод Алена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Шулика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5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0"/>
            <a:ext cx="5181599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2244436" y="189682"/>
            <a:ext cx="51677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«Помощь животных в ВОВ»</a:t>
            </a: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Экскурсовод Екатерина Пасько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1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126909"/>
            <a:ext cx="5111750" cy="4145394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65514" cy="4691063"/>
          </a:xfrm>
        </p:spPr>
        <p:txBody>
          <a:bodyPr/>
          <a:lstStyle/>
          <a:p>
            <a:endParaRPr lang="ru-RU" sz="2400" dirty="0" smtClean="0"/>
          </a:p>
          <a:p>
            <a:pPr algn="ctr"/>
            <a:r>
              <a:rPr lang="ru-RU" sz="2400" b="1" dirty="0" smtClean="0"/>
              <a:t>Экскурсовод Вероника Вахрушина рассказывает о подвиге братьев Григорян в годы ВОВ.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71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900546"/>
            <a:ext cx="8492836" cy="516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0255" y="2493818"/>
            <a:ext cx="641465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Мы любим тебя наш город </a:t>
            </a:r>
            <a:r>
              <a:rPr lang="ru-RU" sz="2000" b="1" spc="50" dirty="0" err="1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Видяево</a:t>
            </a:r>
            <a:r>
              <a:rPr lang="ru-RU" sz="2000" b="1" spc="50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,</a:t>
            </a:r>
          </a:p>
          <a:p>
            <a:pPr algn="ctr"/>
            <a:r>
              <a:rPr lang="ru-RU" sz="2000" b="1" spc="50" dirty="0" smtClean="0">
                <a:ln w="11430"/>
                <a:solidFill>
                  <a:schemeClr val="accent1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здесь наша работа, наш дом и судьба!</a:t>
            </a:r>
          </a:p>
          <a:p>
            <a:pPr algn="ctr"/>
            <a:endParaRPr lang="ru-RU" sz="2000" b="1" spc="50" dirty="0">
              <a:ln w="11430"/>
              <a:solidFill>
                <a:schemeClr val="accent1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09" y="276225"/>
            <a:ext cx="1663399" cy="124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274638"/>
            <a:ext cx="8229600" cy="736744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25000"/>
                  </a:schemeClr>
                </a:solidFill>
              </a:rPr>
              <a:t>Музыкально-литературная композиция</a:t>
            </a:r>
            <a:endParaRPr lang="ru-RU" sz="2800" b="1" i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1323109"/>
            <a:ext cx="32849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69" y="2673926"/>
            <a:ext cx="5579231" cy="372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9" y="554181"/>
            <a:ext cx="5392703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78873"/>
            <a:ext cx="8312727" cy="583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7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74637"/>
            <a:ext cx="8229600" cy="2439533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Партнерские отношения с поисково-патриотическим отрядом «ЗОВ».</a:t>
            </a:r>
            <a:br>
              <a:rPr lang="ru-RU" sz="20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Совместное проведение экскурсии </a:t>
            </a:r>
            <a:br>
              <a:rPr lang="ru-RU" sz="20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«Оборона Заполярья»</a:t>
            </a:r>
            <a:endParaRPr lang="ru-RU" sz="2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1" y="258784"/>
            <a:ext cx="8769927" cy="657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1" y="258784"/>
            <a:ext cx="8769927" cy="669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151" y="5518465"/>
            <a:ext cx="8229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Партнерские отношения с поисково-патриотическим отрядом «ЗОВ».</a:t>
            </a:r>
            <a:b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Совместное проведение экскурсии </a:t>
            </a:r>
            <a:b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«Оборона Заполярья»</a:t>
            </a:r>
          </a:p>
        </p:txBody>
      </p:sp>
    </p:spTree>
    <p:extLst>
      <p:ext uri="{BB962C8B-B14F-4D97-AF65-F5344CB8AC3E}">
        <p14:creationId xmlns:p14="http://schemas.microsoft.com/office/powerpoint/2010/main" val="10494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77"/>
            <a:ext cx="9229436" cy="692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855" y="5860473"/>
            <a:ext cx="8035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кскурсия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возложение цветов к памятнику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Ф.А.Видяева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2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236"/>
            <a:ext cx="8465127" cy="645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274638"/>
            <a:ext cx="8229600" cy="902998"/>
          </a:xfrm>
        </p:spPr>
        <p:txBody>
          <a:bodyPr/>
          <a:lstStyle/>
          <a:p>
            <a:pPr algn="ctr"/>
            <a:r>
              <a:rPr lang="ru-RU" sz="3200" b="1" i="1" dirty="0" smtClean="0"/>
              <a:t>Награды за успехи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688" y="1108364"/>
            <a:ext cx="8229600" cy="5017800"/>
          </a:xfrm>
        </p:spPr>
        <p:txBody>
          <a:bodyPr/>
          <a:lstStyle/>
          <a:p>
            <a:r>
              <a:rPr lang="ru-RU" sz="2000" b="1" dirty="0" smtClean="0"/>
              <a:t>2013год</a:t>
            </a:r>
            <a:endParaRPr lang="ru-RU" sz="2000" b="1" dirty="0"/>
          </a:p>
          <a:p>
            <a:pPr marL="0" indent="0">
              <a:buNone/>
            </a:pPr>
            <a:r>
              <a:rPr lang="ru-RU" sz="2000" dirty="0"/>
              <a:t>Национальная премия в области образования "Элита Российского образования".</a:t>
            </a:r>
          </a:p>
          <a:p>
            <a:pPr marL="0" indent="0">
              <a:buNone/>
            </a:pPr>
            <a:r>
              <a:rPr lang="ru-RU" sz="2000" dirty="0"/>
              <a:t>Награждены </a:t>
            </a:r>
            <a:r>
              <a:rPr lang="ru-RU" sz="2000" dirty="0" smtClean="0"/>
              <a:t> </a:t>
            </a:r>
            <a:r>
              <a:rPr lang="ru-RU" sz="2000" b="1" dirty="0" smtClean="0"/>
              <a:t>золотой </a:t>
            </a:r>
            <a:r>
              <a:rPr lang="ru-RU" sz="2000" b="1" dirty="0"/>
              <a:t>медалью </a:t>
            </a:r>
            <a:r>
              <a:rPr lang="ru-RU" sz="2000" dirty="0"/>
              <a:t>Элита Российского образования как «Лучшее дошкольное образовательное учреждение, реализующее программы гражданского, патриотического и духовно-нравственного воспитания молодёжи-2013».</a:t>
            </a:r>
          </a:p>
          <a:p>
            <a:r>
              <a:rPr lang="ru-RU" sz="2000" b="1" dirty="0"/>
              <a:t>2014 год</a:t>
            </a:r>
          </a:p>
          <a:p>
            <a:pPr marL="0" indent="0">
              <a:buNone/>
            </a:pPr>
            <a:r>
              <a:rPr lang="ru-RU" sz="2000" dirty="0"/>
              <a:t>Международный заочный конкурс  «НАДЕЖДА ПЛАНЕТЫ» оригинальных идей, перспективных инициатив, эффективного опыта обучения, воспитания, развития и социализации подрастающего поколения в современном мире.</a:t>
            </a:r>
          </a:p>
          <a:p>
            <a:pPr marL="0" indent="0">
              <a:buNone/>
            </a:pPr>
            <a:r>
              <a:rPr lang="ru-RU" sz="2000" dirty="0"/>
              <a:t>Награждены </a:t>
            </a:r>
            <a:r>
              <a:rPr lang="ru-RU" sz="2000" b="1" dirty="0"/>
              <a:t>серебряной  медалью</a:t>
            </a:r>
            <a:r>
              <a:rPr lang="ru-RU" sz="2000" dirty="0"/>
              <a:t>, за  лучшую организацию работы по патриотическому воспитанию обучающихся.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006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425389"/>
            <a:ext cx="8403771" cy="6182802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6" y="404070"/>
            <a:ext cx="8403770" cy="62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1013257" y="3641693"/>
            <a:ext cx="708457" cy="6670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2425" y="5015060"/>
            <a:ext cx="707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 многих из нас воевали деды и прадеды...</a:t>
            </a:r>
          </a:p>
          <a:p>
            <a:pPr algn="ctr"/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Давайте вспомним  их ......</a:t>
            </a:r>
          </a:p>
          <a:p>
            <a:pPr algn="ctr"/>
            <a:r>
              <a:rPr lang="ru-RU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Тех,кем</a:t>
            </a: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гордимся,пока</a:t>
            </a: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будем дышать....</a:t>
            </a:r>
          </a:p>
          <a:p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85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688" y="274637"/>
            <a:ext cx="8229600" cy="3978707"/>
          </a:xfrm>
        </p:spPr>
        <p:txBody>
          <a:bodyPr/>
          <a:lstStyle/>
          <a:p>
            <a:pPr algn="ctr"/>
            <a:r>
              <a:rPr lang="ru-RU" b="1" dirty="0" smtClean="0">
                <a:latin typeface="Batang" pitchFamily="18" charset="-127"/>
                <a:ea typeface="Batang" pitchFamily="18" charset="-127"/>
              </a:rPr>
              <a:t>Спасибо за внимание!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84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1372970"/>
            <a:ext cx="5361709" cy="3846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1718145"/>
            <a:ext cx="5763491" cy="4079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2252824"/>
            <a:ext cx="5084618" cy="370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27" y="2682152"/>
            <a:ext cx="5715000" cy="3876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286000" y="28345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Быть патриотом – значит ощущать себя неотъемлемой частью Отечества</a:t>
            </a:r>
          </a:p>
        </p:txBody>
      </p:sp>
    </p:spTree>
    <p:extLst>
      <p:ext uri="{BB962C8B-B14F-4D97-AF65-F5344CB8AC3E}">
        <p14:creationId xmlns:p14="http://schemas.microsoft.com/office/powerpoint/2010/main" val="1491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60733" y="4702019"/>
            <a:ext cx="6174076" cy="804862"/>
          </a:xfrm>
        </p:spPr>
        <p:txBody>
          <a:bodyPr/>
          <a:lstStyle/>
          <a:p>
            <a:pPr algn="ctr"/>
            <a:r>
              <a:rPr lang="ru-RU" sz="1800" dirty="0"/>
              <a:t> </a:t>
            </a:r>
            <a:r>
              <a:rPr lang="ru-RU" sz="1800" b="1" dirty="0"/>
              <a:t>МБДОУ №1 работает по направлению «Патриотическое воспитание дошкольников</a:t>
            </a:r>
            <a:r>
              <a:rPr lang="ru-RU" sz="1800" b="1" dirty="0" smtClean="0"/>
              <a:t>»</a:t>
            </a:r>
          </a:p>
          <a:p>
            <a:pPr algn="ctr"/>
            <a:endParaRPr lang="ru-RU" sz="1800" dirty="0" smtClean="0"/>
          </a:p>
          <a:p>
            <a:pPr algn="ctr"/>
            <a:r>
              <a:rPr lang="ru-RU" sz="1800" b="1" dirty="0" smtClean="0"/>
              <a:t>Разработана и </a:t>
            </a:r>
            <a:r>
              <a:rPr lang="ru-RU" sz="1800" b="1" dirty="0"/>
              <a:t>успешно реализуется программа по воспитанию нравственно-патриотических чувств у дошкольников  «Мы – юные </a:t>
            </a:r>
            <a:r>
              <a:rPr lang="ru-RU" sz="1800" b="1" dirty="0" err="1"/>
              <a:t>видяевцы</a:t>
            </a:r>
            <a:r>
              <a:rPr lang="ru-RU" sz="1800" b="1" dirty="0"/>
              <a:t>»</a:t>
            </a:r>
          </a:p>
        </p:txBody>
      </p:sp>
      <p:pic>
        <p:nvPicPr>
          <p:cNvPr id="23555" name="Picture 3" descr="фото утренн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1" y="196603"/>
            <a:ext cx="6705600" cy="45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8298872" y="4800600"/>
            <a:ext cx="45719" cy="179416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Мини –музей «Отцами своими мы будем гордиться»</a:t>
            </a:r>
            <a:b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создан в 2002году</a:t>
            </a:r>
            <a:endParaRPr lang="ru-RU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997527"/>
            <a:ext cx="7813964" cy="5860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8" y="1091370"/>
            <a:ext cx="7509164" cy="5672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1230889"/>
            <a:ext cx="7813964" cy="5393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7" y="1218334"/>
            <a:ext cx="7671955" cy="5639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9" y="1091371"/>
            <a:ext cx="7509164" cy="576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7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52055" y="533545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25000"/>
                  </a:schemeClr>
                </a:solidFill>
              </a:rPr>
              <a:t>Цель создания музея:</a:t>
            </a:r>
            <a:endParaRPr lang="ru-RU" b="1" i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49927" y="2441719"/>
            <a:ext cx="7204364" cy="2670607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формировать у детей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гражданско-патриотические чувства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, способствовать сближению методов обучения с методами познания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04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Особенности организации музея</a:t>
            </a:r>
            <a:endParaRPr lang="ru-RU" sz="3600" b="1" i="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4919632"/>
              </p:ext>
            </p:extLst>
          </p:nvPr>
        </p:nvGraphicFramePr>
        <p:xfrm>
          <a:off x="1302326" y="1233054"/>
          <a:ext cx="6830291" cy="5417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67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bg1">
                    <a:lumMod val="25000"/>
                  </a:schemeClr>
                </a:solidFill>
                <a:latin typeface="Batang" pitchFamily="18" charset="-127"/>
                <a:ea typeface="Batang" pitchFamily="18" charset="-127"/>
              </a:rPr>
              <a:t>Э</a:t>
            </a:r>
            <a:r>
              <a:rPr lang="ru-RU" sz="4000" b="1" dirty="0" smtClean="0">
                <a:solidFill>
                  <a:schemeClr val="bg1">
                    <a:lumMod val="25000"/>
                  </a:schemeClr>
                </a:solidFill>
                <a:latin typeface="Batang" pitchFamily="18" charset="-127"/>
                <a:ea typeface="Batang" pitchFamily="18" charset="-127"/>
              </a:rPr>
              <a:t>кспозиции мини-музея ДОУ </a:t>
            </a:r>
            <a:endParaRPr lang="ru-RU" sz="4000" b="1" dirty="0">
              <a:solidFill>
                <a:schemeClr val="bg1">
                  <a:lumMod val="2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4" y="1372921"/>
            <a:ext cx="7943273" cy="528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64343"/>
            <a:ext cx="8035637" cy="535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882397"/>
            <a:ext cx="7173142" cy="537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2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рта России">
  <a:themeElements>
    <a:clrScheme name="Тема Office 1">
      <a:dk1>
        <a:srgbClr val="000000"/>
      </a:dk1>
      <a:lt1>
        <a:srgbClr val="D6DBEF"/>
      </a:lt1>
      <a:dk2>
        <a:srgbClr val="000000"/>
      </a:dk2>
      <a:lt2>
        <a:srgbClr val="B2B2B2"/>
      </a:lt2>
      <a:accent1>
        <a:srgbClr val="EFEBF7"/>
      </a:accent1>
      <a:accent2>
        <a:srgbClr val="B2BBE4"/>
      </a:accent2>
      <a:accent3>
        <a:srgbClr val="E8EAF6"/>
      </a:accent3>
      <a:accent4>
        <a:srgbClr val="000000"/>
      </a:accent4>
      <a:accent5>
        <a:srgbClr val="F6F3FA"/>
      </a:accent5>
      <a:accent6>
        <a:srgbClr val="A1A9CF"/>
      </a:accent6>
      <a:hlink>
        <a:srgbClr val="6379CE"/>
      </a:hlink>
      <a:folHlink>
        <a:srgbClr val="31459C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EFEBF7"/>
        </a:accent1>
        <a:accent2>
          <a:srgbClr val="B2BBE4"/>
        </a:accent2>
        <a:accent3>
          <a:srgbClr val="E8EAF6"/>
        </a:accent3>
        <a:accent4>
          <a:srgbClr val="000000"/>
        </a:accent4>
        <a:accent5>
          <a:srgbClr val="F6F3FA"/>
        </a:accent5>
        <a:accent6>
          <a:srgbClr val="A1A9CF"/>
        </a:accent6>
        <a:hlink>
          <a:srgbClr val="6379CE"/>
        </a:hlink>
        <a:folHlink>
          <a:srgbClr val="3145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A0ABDA"/>
        </a:accent1>
        <a:accent2>
          <a:srgbClr val="7CB0CC"/>
        </a:accent2>
        <a:accent3>
          <a:srgbClr val="E8EAF6"/>
        </a:accent3>
        <a:accent4>
          <a:srgbClr val="000000"/>
        </a:accent4>
        <a:accent5>
          <a:srgbClr val="CDD2EA"/>
        </a:accent5>
        <a:accent6>
          <a:srgbClr val="709FB9"/>
        </a:accent6>
        <a:hlink>
          <a:srgbClr val="586BBE"/>
        </a:hlink>
        <a:folHlink>
          <a:srgbClr val="846B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D3D38E"/>
        </a:accent1>
        <a:accent2>
          <a:srgbClr val="DBAF8F"/>
        </a:accent2>
        <a:accent3>
          <a:srgbClr val="E8EAF6"/>
        </a:accent3>
        <a:accent4>
          <a:srgbClr val="000000"/>
        </a:accent4>
        <a:accent5>
          <a:srgbClr val="E6E6C6"/>
        </a:accent5>
        <a:accent6>
          <a:srgbClr val="C69E81"/>
        </a:accent6>
        <a:hlink>
          <a:srgbClr val="7C8BCC"/>
        </a:hlink>
        <a:folHlink>
          <a:srgbClr val="9292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6DBEF"/>
        </a:lt1>
        <a:dk2>
          <a:srgbClr val="000000"/>
        </a:dk2>
        <a:lt2>
          <a:srgbClr val="B2B2B2"/>
        </a:lt2>
        <a:accent1>
          <a:srgbClr val="C5C56A"/>
        </a:accent1>
        <a:accent2>
          <a:srgbClr val="7C8BCC"/>
        </a:accent2>
        <a:accent3>
          <a:srgbClr val="E8EAF6"/>
        </a:accent3>
        <a:accent4>
          <a:srgbClr val="000000"/>
        </a:accent4>
        <a:accent5>
          <a:srgbClr val="DFDFB9"/>
        </a:accent5>
        <a:accent6>
          <a:srgbClr val="707DB9"/>
        </a:accent6>
        <a:hlink>
          <a:srgbClr val="B68F47"/>
        </a:hlink>
        <a:folHlink>
          <a:srgbClr val="B64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EBF7"/>
        </a:accent1>
        <a:accent2>
          <a:srgbClr val="B2BBE4"/>
        </a:accent2>
        <a:accent3>
          <a:srgbClr val="FFFFFF"/>
        </a:accent3>
        <a:accent4>
          <a:srgbClr val="000000"/>
        </a:accent4>
        <a:accent5>
          <a:srgbClr val="F6F3FA"/>
        </a:accent5>
        <a:accent6>
          <a:srgbClr val="A1A9CF"/>
        </a:accent6>
        <a:hlink>
          <a:srgbClr val="6379CE"/>
        </a:hlink>
        <a:folHlink>
          <a:srgbClr val="3145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0ABDA"/>
        </a:accent1>
        <a:accent2>
          <a:srgbClr val="7CB0CC"/>
        </a:accent2>
        <a:accent3>
          <a:srgbClr val="FFFFFF"/>
        </a:accent3>
        <a:accent4>
          <a:srgbClr val="000000"/>
        </a:accent4>
        <a:accent5>
          <a:srgbClr val="CDD2EA"/>
        </a:accent5>
        <a:accent6>
          <a:srgbClr val="709FB9"/>
        </a:accent6>
        <a:hlink>
          <a:srgbClr val="586BBE"/>
        </a:hlink>
        <a:folHlink>
          <a:srgbClr val="846B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3D38E"/>
        </a:accent1>
        <a:accent2>
          <a:srgbClr val="DBAF8F"/>
        </a:accent2>
        <a:accent3>
          <a:srgbClr val="FFFFFF"/>
        </a:accent3>
        <a:accent4>
          <a:srgbClr val="000000"/>
        </a:accent4>
        <a:accent5>
          <a:srgbClr val="E6E6C6"/>
        </a:accent5>
        <a:accent6>
          <a:srgbClr val="C69E81"/>
        </a:accent6>
        <a:hlink>
          <a:srgbClr val="7C8BCC"/>
        </a:hlink>
        <a:folHlink>
          <a:srgbClr val="9292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5C56A"/>
        </a:accent1>
        <a:accent2>
          <a:srgbClr val="7C8BCC"/>
        </a:accent2>
        <a:accent3>
          <a:srgbClr val="FFFFFF"/>
        </a:accent3>
        <a:accent4>
          <a:srgbClr val="000000"/>
        </a:accent4>
        <a:accent5>
          <a:srgbClr val="DFDFB9"/>
        </a:accent5>
        <a:accent6>
          <a:srgbClr val="707DB9"/>
        </a:accent6>
        <a:hlink>
          <a:srgbClr val="B68F47"/>
        </a:hlink>
        <a:folHlink>
          <a:srgbClr val="B647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карта России</Template>
  <TotalTime>628</TotalTime>
  <Words>350</Words>
  <Application>Microsoft Office PowerPoint</Application>
  <PresentationFormat>Экран (4:3)</PresentationFormat>
  <Paragraphs>56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карта России</vt:lpstr>
      <vt:lpstr>Организация  нравственно-патриотического воспитания в ДОО в условиях введения ФГОС ДО</vt:lpstr>
      <vt:lpstr>Презентация PowerPoint</vt:lpstr>
      <vt:lpstr>Презентация PowerPoint</vt:lpstr>
      <vt:lpstr>Презентация PowerPoint</vt:lpstr>
      <vt:lpstr>Мини –музей «Отцами своими мы будем гордиться» создан в 2002году</vt:lpstr>
      <vt:lpstr>Цель создания музея:</vt:lpstr>
      <vt:lpstr>Особенности организации музея</vt:lpstr>
      <vt:lpstr>Экспозиции мини-музея ДОУ </vt:lpstr>
      <vt:lpstr>Презентация PowerPoint</vt:lpstr>
      <vt:lpstr>Презентация PowerPoint</vt:lpstr>
      <vt:lpstr>Презентация PowerPoint</vt:lpstr>
      <vt:lpstr>Макет «Животные Крайнего Севера» и  экспозиция «Труд и быт народов Севера»</vt:lpstr>
      <vt:lpstr> Формы  работы с детьми дошкольного возраста в условиях музея :   </vt:lpstr>
      <vt:lpstr>Экскурсия-театрализация  «Расскажи нам бабушка о войне»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Музыкально-литературная композиция</vt:lpstr>
      <vt:lpstr>Презентация PowerPoint</vt:lpstr>
      <vt:lpstr>Партнерские отношения с поисково-патриотическим отрядом «ЗОВ». Совместное проведение экскурсии  «Оборона Заполярья»</vt:lpstr>
      <vt:lpstr>Презентация PowerPoint</vt:lpstr>
      <vt:lpstr>Презентация PowerPoint</vt:lpstr>
      <vt:lpstr>Награды за успехи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 нравственно-патриотического воспитания в ДОО в условиях введения ФГОС ДО</dc:title>
  <dc:creator>Верунчик</dc:creator>
  <cp:lastModifiedBy>Верунчик</cp:lastModifiedBy>
  <cp:revision>42</cp:revision>
  <dcterms:created xsi:type="dcterms:W3CDTF">2015-10-22T19:21:27Z</dcterms:created>
  <dcterms:modified xsi:type="dcterms:W3CDTF">2015-10-28T22:00:53Z</dcterms:modified>
</cp:coreProperties>
</file>