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2" r:id="rId2"/>
    <p:sldId id="285" r:id="rId3"/>
    <p:sldId id="300" r:id="rId4"/>
    <p:sldId id="288" r:id="rId5"/>
    <p:sldId id="306" r:id="rId6"/>
    <p:sldId id="305" r:id="rId7"/>
    <p:sldId id="287" r:id="rId8"/>
    <p:sldId id="303" r:id="rId9"/>
    <p:sldId id="289" r:id="rId10"/>
    <p:sldId id="290" r:id="rId11"/>
    <p:sldId id="301" r:id="rId12"/>
    <p:sldId id="302" r:id="rId13"/>
    <p:sldId id="291" r:id="rId14"/>
    <p:sldId id="292" r:id="rId15"/>
    <p:sldId id="304" r:id="rId16"/>
    <p:sldId id="293" r:id="rId17"/>
    <p:sldId id="296" r:id="rId18"/>
    <p:sldId id="295" r:id="rId19"/>
    <p:sldId id="283" r:id="rId20"/>
    <p:sldId id="297" r:id="rId21"/>
    <p:sldId id="298" r:id="rId22"/>
    <p:sldId id="263" r:id="rId23"/>
    <p:sldId id="29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D42A"/>
    <a:srgbClr val="FF66CC"/>
    <a:srgbClr val="E197E9"/>
    <a:srgbClr val="9933FF"/>
    <a:srgbClr val="CC99FF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>
        <p:scale>
          <a:sx n="99" d="100"/>
          <a:sy n="99" d="100"/>
        </p:scale>
        <p:origin x="-120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7FF449-9841-48E4-86A1-C71F2DEE28A2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C0575D1-5340-4C93-94DE-273B0617C743}">
      <dgm:prSet phldrT="[Текст]"/>
      <dgm:spPr/>
      <dgm:t>
        <a:bodyPr/>
        <a:lstStyle/>
        <a:p>
          <a:r>
            <a:rPr lang="ru-RU" b="1" dirty="0" smtClean="0">
              <a:solidFill>
                <a:srgbClr val="993300"/>
              </a:solidFill>
              <a:latin typeface="Comic Sans MS" pitchFamily="66" charset="0"/>
            </a:rPr>
            <a:t>Ребёнок</a:t>
          </a:r>
          <a:endParaRPr lang="ru-RU" b="1" dirty="0">
            <a:solidFill>
              <a:srgbClr val="993300"/>
            </a:solidFill>
            <a:latin typeface="Comic Sans MS" pitchFamily="66" charset="0"/>
          </a:endParaRPr>
        </a:p>
      </dgm:t>
    </dgm:pt>
    <dgm:pt modelId="{26272FF3-4986-4794-B66A-829433716760}" type="parTrans" cxnId="{0F17D306-AEFA-44F8-AC28-61108ACF5E52}">
      <dgm:prSet/>
      <dgm:spPr/>
      <dgm:t>
        <a:bodyPr/>
        <a:lstStyle/>
        <a:p>
          <a:endParaRPr lang="ru-RU"/>
        </a:p>
      </dgm:t>
    </dgm:pt>
    <dgm:pt modelId="{359FC707-86BE-45C0-84CB-920B8846B25C}" type="sibTrans" cxnId="{0F17D306-AEFA-44F8-AC28-61108ACF5E52}">
      <dgm:prSet/>
      <dgm:spPr/>
      <dgm:t>
        <a:bodyPr/>
        <a:lstStyle/>
        <a:p>
          <a:endParaRPr lang="ru-RU"/>
        </a:p>
      </dgm:t>
    </dgm:pt>
    <dgm:pt modelId="{FC874CF7-F15C-49F7-A50D-366A25A1322A}">
      <dgm:prSet phldrT="[Текст]"/>
      <dgm:spPr/>
      <dgm:t>
        <a:bodyPr/>
        <a:lstStyle/>
        <a:p>
          <a:r>
            <a:rPr lang="ru-RU" b="1" dirty="0" smtClean="0">
              <a:solidFill>
                <a:srgbClr val="993300"/>
              </a:solidFill>
              <a:latin typeface="Comic Sans MS" pitchFamily="66" charset="0"/>
            </a:rPr>
            <a:t>Родители</a:t>
          </a:r>
          <a:endParaRPr lang="ru-RU" b="1" dirty="0">
            <a:solidFill>
              <a:srgbClr val="993300"/>
            </a:solidFill>
            <a:latin typeface="Comic Sans MS" pitchFamily="66" charset="0"/>
          </a:endParaRPr>
        </a:p>
      </dgm:t>
    </dgm:pt>
    <dgm:pt modelId="{5E570FF4-9A18-4723-9920-F9C159196973}" type="parTrans" cxnId="{8B08FDD0-249A-48BD-9734-B354E4B3D58E}">
      <dgm:prSet/>
      <dgm:spPr/>
      <dgm:t>
        <a:bodyPr/>
        <a:lstStyle/>
        <a:p>
          <a:endParaRPr lang="ru-RU"/>
        </a:p>
      </dgm:t>
    </dgm:pt>
    <dgm:pt modelId="{B8035B1F-DFF2-451C-A996-A35B96AA309D}" type="sibTrans" cxnId="{8B08FDD0-249A-48BD-9734-B354E4B3D58E}">
      <dgm:prSet/>
      <dgm:spPr/>
      <dgm:t>
        <a:bodyPr/>
        <a:lstStyle/>
        <a:p>
          <a:endParaRPr lang="ru-RU"/>
        </a:p>
      </dgm:t>
    </dgm:pt>
    <dgm:pt modelId="{EF489D24-24E4-48F2-8F56-29936D908D62}">
      <dgm:prSet phldrT="[Текст]"/>
      <dgm:spPr/>
      <dgm:t>
        <a:bodyPr/>
        <a:lstStyle/>
        <a:p>
          <a:r>
            <a:rPr lang="ru-RU" b="1" dirty="0" smtClean="0">
              <a:solidFill>
                <a:srgbClr val="993300"/>
              </a:solidFill>
              <a:latin typeface="Comic Sans MS" pitchFamily="66" charset="0"/>
            </a:rPr>
            <a:t>Работники</a:t>
          </a:r>
          <a:endParaRPr lang="ru-RU" b="1" dirty="0">
            <a:solidFill>
              <a:srgbClr val="993300"/>
            </a:solidFill>
            <a:latin typeface="Comic Sans MS" pitchFamily="66" charset="0"/>
          </a:endParaRPr>
        </a:p>
      </dgm:t>
    </dgm:pt>
    <dgm:pt modelId="{5CD9D29B-1441-42CF-9F5C-5C3D59D23129}" type="parTrans" cxnId="{80EEB9C3-E8FB-4C66-BDBE-A2E8C3485074}">
      <dgm:prSet/>
      <dgm:spPr/>
      <dgm:t>
        <a:bodyPr/>
        <a:lstStyle/>
        <a:p>
          <a:endParaRPr lang="ru-RU"/>
        </a:p>
      </dgm:t>
    </dgm:pt>
    <dgm:pt modelId="{6F06C145-1E92-4762-958C-C6DF3E91286C}" type="sibTrans" cxnId="{80EEB9C3-E8FB-4C66-BDBE-A2E8C3485074}">
      <dgm:prSet/>
      <dgm:spPr/>
      <dgm:t>
        <a:bodyPr/>
        <a:lstStyle/>
        <a:p>
          <a:endParaRPr lang="ru-RU"/>
        </a:p>
      </dgm:t>
    </dgm:pt>
    <dgm:pt modelId="{F724A051-0B1F-4570-9900-5FEA5A66B4EB}" type="pres">
      <dgm:prSet presAssocID="{7B7FF449-9841-48E4-86A1-C71F2DEE28A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68C5BA-D04A-4A49-AF8F-DC997DC115DC}" type="pres">
      <dgm:prSet presAssocID="{CC0575D1-5340-4C93-94DE-273B0617C743}" presName="circ1" presStyleLbl="vennNode1" presStyleIdx="0" presStyleCnt="3"/>
      <dgm:spPr/>
      <dgm:t>
        <a:bodyPr/>
        <a:lstStyle/>
        <a:p>
          <a:endParaRPr lang="ru-RU"/>
        </a:p>
      </dgm:t>
    </dgm:pt>
    <dgm:pt modelId="{EC27372B-C818-4814-BE19-F7FE94D0B042}" type="pres">
      <dgm:prSet presAssocID="{CC0575D1-5340-4C93-94DE-273B0617C74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06344C-4F71-4A3B-A67C-3EE6EEB2896D}" type="pres">
      <dgm:prSet presAssocID="{FC874CF7-F15C-49F7-A50D-366A25A1322A}" presName="circ2" presStyleLbl="vennNode1" presStyleIdx="1" presStyleCnt="3"/>
      <dgm:spPr/>
      <dgm:t>
        <a:bodyPr/>
        <a:lstStyle/>
        <a:p>
          <a:endParaRPr lang="ru-RU"/>
        </a:p>
      </dgm:t>
    </dgm:pt>
    <dgm:pt modelId="{F0268E93-0AD4-44BD-BD48-567383726B09}" type="pres">
      <dgm:prSet presAssocID="{FC874CF7-F15C-49F7-A50D-366A25A1322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A6FE7B-EC5F-4D09-8E62-7CD9760AE97F}" type="pres">
      <dgm:prSet presAssocID="{EF489D24-24E4-48F2-8F56-29936D908D62}" presName="circ3" presStyleLbl="vennNode1" presStyleIdx="2" presStyleCnt="3"/>
      <dgm:spPr/>
      <dgm:t>
        <a:bodyPr/>
        <a:lstStyle/>
        <a:p>
          <a:endParaRPr lang="ru-RU"/>
        </a:p>
      </dgm:t>
    </dgm:pt>
    <dgm:pt modelId="{9F9FB1EA-AADB-4C05-9F7A-36F1CFDE4ACD}" type="pres">
      <dgm:prSet presAssocID="{EF489D24-24E4-48F2-8F56-29936D908D6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023EBE-3D2A-4E87-9180-967F847A9E85}" type="presOf" srcId="{FC874CF7-F15C-49F7-A50D-366A25A1322A}" destId="{9106344C-4F71-4A3B-A67C-3EE6EEB2896D}" srcOrd="0" destOrd="0" presId="urn:microsoft.com/office/officeart/2005/8/layout/venn1"/>
    <dgm:cxn modelId="{A65CE6B0-56E4-4E0B-866F-00E0BCBE40A6}" type="presOf" srcId="{CC0575D1-5340-4C93-94DE-273B0617C743}" destId="{EC27372B-C818-4814-BE19-F7FE94D0B042}" srcOrd="1" destOrd="0" presId="urn:microsoft.com/office/officeart/2005/8/layout/venn1"/>
    <dgm:cxn modelId="{9F10349A-9A77-4F68-A188-A7E9B8D8C3DA}" type="presOf" srcId="{EF489D24-24E4-48F2-8F56-29936D908D62}" destId="{26A6FE7B-EC5F-4D09-8E62-7CD9760AE97F}" srcOrd="0" destOrd="0" presId="urn:microsoft.com/office/officeart/2005/8/layout/venn1"/>
    <dgm:cxn modelId="{80EEB9C3-E8FB-4C66-BDBE-A2E8C3485074}" srcId="{7B7FF449-9841-48E4-86A1-C71F2DEE28A2}" destId="{EF489D24-24E4-48F2-8F56-29936D908D62}" srcOrd="2" destOrd="0" parTransId="{5CD9D29B-1441-42CF-9F5C-5C3D59D23129}" sibTransId="{6F06C145-1E92-4762-958C-C6DF3E91286C}"/>
    <dgm:cxn modelId="{44E26E0B-5072-4863-83D6-4AF77F8768CD}" type="presOf" srcId="{7B7FF449-9841-48E4-86A1-C71F2DEE28A2}" destId="{F724A051-0B1F-4570-9900-5FEA5A66B4EB}" srcOrd="0" destOrd="0" presId="urn:microsoft.com/office/officeart/2005/8/layout/venn1"/>
    <dgm:cxn modelId="{75B0A1C2-974F-4574-9204-F4E8BD983958}" type="presOf" srcId="{EF489D24-24E4-48F2-8F56-29936D908D62}" destId="{9F9FB1EA-AADB-4C05-9F7A-36F1CFDE4ACD}" srcOrd="1" destOrd="0" presId="urn:microsoft.com/office/officeart/2005/8/layout/venn1"/>
    <dgm:cxn modelId="{C78C10BC-4FA0-49C7-8690-521D83EC7AF1}" type="presOf" srcId="{FC874CF7-F15C-49F7-A50D-366A25A1322A}" destId="{F0268E93-0AD4-44BD-BD48-567383726B09}" srcOrd="1" destOrd="0" presId="urn:microsoft.com/office/officeart/2005/8/layout/venn1"/>
    <dgm:cxn modelId="{0F17D306-AEFA-44F8-AC28-61108ACF5E52}" srcId="{7B7FF449-9841-48E4-86A1-C71F2DEE28A2}" destId="{CC0575D1-5340-4C93-94DE-273B0617C743}" srcOrd="0" destOrd="0" parTransId="{26272FF3-4986-4794-B66A-829433716760}" sibTransId="{359FC707-86BE-45C0-84CB-920B8846B25C}"/>
    <dgm:cxn modelId="{51E93873-220B-4893-B7DB-0B7D85C211DB}" type="presOf" srcId="{CC0575D1-5340-4C93-94DE-273B0617C743}" destId="{7668C5BA-D04A-4A49-AF8F-DC997DC115DC}" srcOrd="0" destOrd="0" presId="urn:microsoft.com/office/officeart/2005/8/layout/venn1"/>
    <dgm:cxn modelId="{8B08FDD0-249A-48BD-9734-B354E4B3D58E}" srcId="{7B7FF449-9841-48E4-86A1-C71F2DEE28A2}" destId="{FC874CF7-F15C-49F7-A50D-366A25A1322A}" srcOrd="1" destOrd="0" parTransId="{5E570FF4-9A18-4723-9920-F9C159196973}" sibTransId="{B8035B1F-DFF2-451C-A996-A35B96AA309D}"/>
    <dgm:cxn modelId="{D6ED895B-E6CF-4AC1-9B3C-809434A10AFC}" type="presParOf" srcId="{F724A051-0B1F-4570-9900-5FEA5A66B4EB}" destId="{7668C5BA-D04A-4A49-AF8F-DC997DC115DC}" srcOrd="0" destOrd="0" presId="urn:microsoft.com/office/officeart/2005/8/layout/venn1"/>
    <dgm:cxn modelId="{FFB3E7C7-1A81-4C79-949F-81D98B3D6B19}" type="presParOf" srcId="{F724A051-0B1F-4570-9900-5FEA5A66B4EB}" destId="{EC27372B-C818-4814-BE19-F7FE94D0B042}" srcOrd="1" destOrd="0" presId="urn:microsoft.com/office/officeart/2005/8/layout/venn1"/>
    <dgm:cxn modelId="{31B72D24-BA62-472B-BA59-AA4B2D932A2B}" type="presParOf" srcId="{F724A051-0B1F-4570-9900-5FEA5A66B4EB}" destId="{9106344C-4F71-4A3B-A67C-3EE6EEB2896D}" srcOrd="2" destOrd="0" presId="urn:microsoft.com/office/officeart/2005/8/layout/venn1"/>
    <dgm:cxn modelId="{E31C327E-7532-4B62-8EA4-553F0B484249}" type="presParOf" srcId="{F724A051-0B1F-4570-9900-5FEA5A66B4EB}" destId="{F0268E93-0AD4-44BD-BD48-567383726B09}" srcOrd="3" destOrd="0" presId="urn:microsoft.com/office/officeart/2005/8/layout/venn1"/>
    <dgm:cxn modelId="{E2A11D47-0A5B-478F-8845-BC31E29D616D}" type="presParOf" srcId="{F724A051-0B1F-4570-9900-5FEA5A66B4EB}" destId="{26A6FE7B-EC5F-4D09-8E62-7CD9760AE97F}" srcOrd="4" destOrd="0" presId="urn:microsoft.com/office/officeart/2005/8/layout/venn1"/>
    <dgm:cxn modelId="{688C3486-A226-4086-862D-A2BA95B47AB5}" type="presParOf" srcId="{F724A051-0B1F-4570-9900-5FEA5A66B4EB}" destId="{9F9FB1EA-AADB-4C05-9F7A-36F1CFDE4ACD}" srcOrd="5" destOrd="0" presId="urn:microsoft.com/office/officeart/2005/8/layout/venn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A6D37-EE2F-440F-BEBE-74CBB197EA54}" type="datetimeFigureOut">
              <a:rPr lang="ru-RU"/>
              <a:pPr/>
              <a:t>15.02.2016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3D8A1-E867-4553-BDB8-3DCB174E223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089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3D8A1-E867-4553-BDB8-3DCB174E223A}" type="slidenum">
              <a:rPr lang="ru-RU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00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3D8A1-E867-4553-BDB8-3DCB174E223A}" type="slidenum">
              <a:rPr lang="ru-RU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147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3D8A1-E867-4553-BDB8-3DCB174E223A}" type="slidenum">
              <a:rPr lang="ru-RU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147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3D8A1-E867-4553-BDB8-3DCB174E223A}" type="slidenum">
              <a:rPr lang="ru-RU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147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3D8A1-E867-4553-BDB8-3DCB174E223A}" type="slidenum">
              <a:rPr lang="ru-RU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147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3D8A1-E867-4553-BDB8-3DCB174E223A}" type="slidenum">
              <a:rPr lang="ru-RU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147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3D8A1-E867-4553-BDB8-3DCB174E223A}" type="slidenum">
              <a:rPr lang="ru-RU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147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3D8A1-E867-4553-BDB8-3DCB174E223A}" type="slidenum">
              <a:rPr lang="ru-RU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147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3D8A1-E867-4553-BDB8-3DCB174E223A}" type="slidenum">
              <a:rPr lang="ru-RU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1471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3D8A1-E867-4553-BDB8-3DCB174E223A}" type="slidenum">
              <a:rPr lang="ru-RU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1471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3D8A1-E867-4553-BDB8-3DCB174E223A}" type="slidenum">
              <a:rPr lang="ru-RU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147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3D8A1-E867-4553-BDB8-3DCB174E223A}" type="slidenum">
              <a:rPr lang="ru-RU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1471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3D8A1-E867-4553-BDB8-3DCB174E223A}" type="slidenum">
              <a:rPr lang="ru-RU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1471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3D8A1-E867-4553-BDB8-3DCB174E223A}" type="slidenum">
              <a:rPr lang="ru-RU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1471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3D8A1-E867-4553-BDB8-3DCB174E223A}" type="slidenum">
              <a:rPr lang="ru-RU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6771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3D8A1-E867-4553-BDB8-3DCB174E223A}" type="slidenum">
              <a:rPr lang="ru-RU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147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3D8A1-E867-4553-BDB8-3DCB174E223A}" type="slidenum">
              <a:rPr lang="ru-RU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147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3D8A1-E867-4553-BDB8-3DCB174E223A}" type="slidenum">
              <a:rPr lang="ru-RU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147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3D8A1-E867-4553-BDB8-3DCB174E223A}" type="slidenum">
              <a:rPr lang="ru-RU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147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3D8A1-E867-4553-BDB8-3DCB174E223A}" type="slidenum">
              <a:rPr lang="ru-RU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147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3D8A1-E867-4553-BDB8-3DCB174E223A}" type="slidenum">
              <a:rPr lang="ru-RU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147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3D8A1-E867-4553-BDB8-3DCB174E223A}" type="slidenum">
              <a:rPr lang="ru-RU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147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3D8A1-E867-4553-BDB8-3DCB174E223A}" type="slidenum">
              <a:rPr lang="ru-RU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147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028386" cy="2186151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66CC"/>
                </a:solidFill>
                <a:latin typeface="Comic Sans MS" pitchFamily="66" charset="0"/>
              </a:rPr>
              <a:t/>
            </a:r>
            <a:br>
              <a:rPr lang="ru-RU" sz="2400" b="1" dirty="0" smtClean="0">
                <a:solidFill>
                  <a:srgbClr val="FF66CC"/>
                </a:solidFill>
                <a:latin typeface="Comic Sans MS" pitchFamily="66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                 </a:t>
            </a:r>
            <a:r>
              <a:rPr lang="ru-RU" sz="2400" dirty="0" smtClean="0">
                <a:solidFill>
                  <a:srgbClr val="484C51"/>
                </a:solidFill>
                <a:latin typeface="Century Schoolbook"/>
              </a:rPr>
              <a:t/>
            </a:r>
            <a:br>
              <a:rPr lang="ru-RU" sz="2400" dirty="0" smtClean="0">
                <a:solidFill>
                  <a:srgbClr val="484C51"/>
                </a:solidFill>
                <a:latin typeface="Century Schoolbook"/>
              </a:rPr>
            </a:br>
            <a:r>
              <a:rPr lang="ru-RU" sz="2400" dirty="0" smtClean="0">
                <a:solidFill>
                  <a:srgbClr val="484C51"/>
                </a:solidFill>
                <a:latin typeface="Century Schoolbook"/>
              </a:rPr>
              <a:t/>
            </a:r>
            <a:br>
              <a:rPr lang="ru-RU" sz="2400" dirty="0" smtClean="0">
                <a:solidFill>
                  <a:srgbClr val="484C51"/>
                </a:solidFill>
                <a:latin typeface="Century Schoolbook"/>
              </a:rPr>
            </a:br>
            <a:r>
              <a:rPr lang="ru-RU" sz="2400" b="1" dirty="0" smtClean="0">
                <a:solidFill>
                  <a:srgbClr val="E197E9"/>
                </a:solidFill>
                <a:latin typeface="Comic Sans MS" pitchFamily="66" charset="0"/>
              </a:rPr>
              <a:t>Актуальные вопросы взаимодействия семьи и ДО</a:t>
            </a:r>
            <a:r>
              <a:rPr lang="ru-RU" sz="2400" b="1" dirty="0" smtClean="0">
                <a:solidFill>
                  <a:srgbClr val="B0D42A"/>
                </a:solidFill>
                <a:latin typeface="Comic Sans MS" pitchFamily="66" charset="0"/>
              </a:rPr>
              <a:t/>
            </a:r>
            <a:br>
              <a:rPr lang="ru-RU" sz="2400" b="1" dirty="0" smtClean="0">
                <a:solidFill>
                  <a:srgbClr val="B0D42A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B0D42A"/>
                </a:solidFill>
                <a:latin typeface="Comic Sans MS" pitchFamily="66" charset="0"/>
              </a:rPr>
              <a:t> (в картинках)</a:t>
            </a:r>
            <a:r>
              <a:rPr lang="ru-RU" sz="2400" b="1" dirty="0" smtClean="0">
                <a:solidFill>
                  <a:srgbClr val="B0D42A"/>
                </a:solidFill>
                <a:latin typeface="Comic Sans MS" pitchFamily="66" charset="0"/>
              </a:rPr>
              <a:t/>
            </a:r>
            <a:br>
              <a:rPr lang="ru-RU" sz="2400" b="1" dirty="0" smtClean="0">
                <a:solidFill>
                  <a:srgbClr val="B0D42A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FF66CC"/>
                </a:solidFill>
                <a:latin typeface="Comic Sans MS" pitchFamily="66" charset="0"/>
              </a:rPr>
              <a:t/>
            </a:r>
            <a:br>
              <a:rPr lang="ru-RU" sz="2400" b="1" dirty="0" smtClean="0">
                <a:solidFill>
                  <a:srgbClr val="FF66CC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484C51"/>
                </a:solidFill>
                <a:latin typeface="Century Schoolbook"/>
              </a:rPr>
              <a:t/>
            </a:r>
            <a:br>
              <a:rPr lang="ru-RU" sz="2400" dirty="0" smtClean="0">
                <a:solidFill>
                  <a:srgbClr val="484C51"/>
                </a:solidFill>
                <a:latin typeface="Century Schoolbook"/>
              </a:rPr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524000" y="5906814"/>
            <a:ext cx="9144000" cy="951186"/>
          </a:xfrm>
        </p:spPr>
        <p:txBody>
          <a:bodyPr>
            <a:normAutofit fontScale="70000" lnSpcReduction="20000"/>
          </a:bodyPr>
          <a:lstStyle/>
          <a:p>
            <a:pPr algn="r">
              <a:lnSpc>
                <a:spcPct val="120000"/>
              </a:lnSpc>
            </a:pPr>
            <a:r>
              <a:rPr lang="ru-RU" sz="1700" dirty="0" smtClean="0">
                <a:latin typeface="Monotype Corsiva" pitchFamily="66" charset="0"/>
              </a:rPr>
              <a:t> Составитель:    </a:t>
            </a:r>
            <a:r>
              <a:rPr lang="ru-RU" sz="1700" b="1" u="sng" dirty="0" smtClean="0">
                <a:latin typeface="Monotype Corsiva" pitchFamily="66" charset="0"/>
              </a:rPr>
              <a:t>Степанова Валентина Ивановна </a:t>
            </a:r>
            <a:r>
              <a:rPr lang="ru-RU" sz="1700" dirty="0" smtClean="0">
                <a:latin typeface="Monotype Corsiva" pitchFamily="66" charset="0"/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algn="r">
              <a:lnSpc>
                <a:spcPct val="120000"/>
              </a:lnSpc>
            </a:pPr>
            <a:r>
              <a:rPr lang="ru-RU" sz="1700" dirty="0" smtClean="0">
                <a:latin typeface="Monotype Corsiva" pitchFamily="66" charset="0"/>
              </a:rPr>
              <a:t>старший воспитатель корпуса №5 ГБОУ Лицей № 1561</a:t>
            </a:r>
            <a:endParaRPr lang="ru-RU" sz="1300" dirty="0" smtClean="0">
              <a:latin typeface="Monotype Corsiva" pitchFamily="66" charset="0"/>
            </a:endParaRPr>
          </a:p>
          <a:p>
            <a:pPr>
              <a:lnSpc>
                <a:spcPct val="100000"/>
              </a:lnSpc>
            </a:pPr>
            <a:r>
              <a:rPr lang="ru-RU" sz="1300" dirty="0" smtClean="0">
                <a:latin typeface="Monotype Corsiva" pitchFamily="66" charset="0"/>
              </a:rPr>
              <a:t>Москва 2016</a:t>
            </a:r>
            <a:br>
              <a:rPr lang="ru-RU" sz="1300" dirty="0" smtClean="0">
                <a:latin typeface="Monotype Corsiva" pitchFamily="66" charset="0"/>
              </a:rPr>
            </a:br>
            <a:endParaRPr lang="ru-RU" sz="1300" dirty="0"/>
          </a:p>
        </p:txBody>
      </p:sp>
      <p:pic>
        <p:nvPicPr>
          <p:cNvPr id="5" name="Содержимое 4" descr="http://dob.1september.ru/2003/04/2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0427" y="924910"/>
            <a:ext cx="9301655" cy="492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723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629103" y="157655"/>
            <a:ext cx="8860222" cy="13768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B0D42A"/>
                </a:solidFill>
                <a:latin typeface="Comic Sans MS" pitchFamily="66" charset="0"/>
              </a:rPr>
              <a:t>Структура программы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1800" b="1" dirty="0" smtClean="0">
                <a:solidFill>
                  <a:srgbClr val="FF66CC"/>
                </a:solidFill>
              </a:rPr>
              <a:t>п. 2.3.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600" dirty="0" smtClean="0">
                <a:solidFill>
                  <a:srgbClr val="9933FF"/>
                </a:solidFill>
                <a:latin typeface="Comic Sans MS" pitchFamily="66" charset="0"/>
              </a:rPr>
              <a:t> Программа формируется как программа психолого-педагогической </a:t>
            </a:r>
            <a:r>
              <a:rPr lang="ru-RU" sz="1600" dirty="0" smtClean="0">
                <a:solidFill>
                  <a:srgbClr val="FF66CC"/>
                </a:solidFill>
                <a:latin typeface="Comic Sans MS" pitchFamily="66" charset="0"/>
              </a:rPr>
              <a:t>поддержки</a:t>
            </a:r>
            <a:r>
              <a:rPr lang="ru-RU" sz="1600" dirty="0" smtClean="0">
                <a:solidFill>
                  <a:srgbClr val="9933FF"/>
                </a:solidFill>
                <a:latin typeface="Comic Sans MS" pitchFamily="66" charset="0"/>
              </a:rPr>
              <a:t> </a:t>
            </a:r>
            <a:r>
              <a:rPr lang="ru-RU" sz="1600" b="1" u="sng" dirty="0" smtClean="0">
                <a:solidFill>
                  <a:srgbClr val="FF66CC"/>
                </a:solidFill>
                <a:latin typeface="Comic Sans MS" pitchFamily="66" charset="0"/>
              </a:rPr>
              <a:t>позитивной социализации </a:t>
            </a:r>
            <a:r>
              <a:rPr lang="ru-RU" sz="1600" dirty="0" smtClean="0">
                <a:solidFill>
                  <a:srgbClr val="FF66CC"/>
                </a:solidFill>
                <a:latin typeface="Comic Sans MS" pitchFamily="66" charset="0"/>
              </a:rPr>
              <a:t>и индивидуализации</a:t>
            </a:r>
            <a:r>
              <a:rPr lang="ru-RU" sz="1600" dirty="0" smtClean="0">
                <a:solidFill>
                  <a:srgbClr val="9933FF"/>
                </a:solidFill>
                <a:latin typeface="Comic Sans MS" pitchFamily="66" charset="0"/>
              </a:rPr>
              <a:t>, развития личности детей дошкольного возраста.</a:t>
            </a:r>
            <a:endParaRPr lang="ru-RU" sz="1600" i="1" dirty="0">
              <a:solidFill>
                <a:srgbClr val="9933FF"/>
              </a:solidFill>
              <a:latin typeface="Comic Sans MS" pitchFamily="66" charset="0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5937" y="1608084"/>
            <a:ext cx="10090588" cy="501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057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629103" y="157655"/>
            <a:ext cx="8860222" cy="13768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B0D42A"/>
                </a:solidFill>
                <a:latin typeface="Comic Sans MS" pitchFamily="66" charset="0"/>
              </a:rPr>
              <a:t>Структура программы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1800" b="1" dirty="0" smtClean="0">
                <a:solidFill>
                  <a:srgbClr val="FF66CC"/>
                </a:solidFill>
              </a:rPr>
              <a:t>п. 2.6.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600" dirty="0" smtClean="0">
                <a:solidFill>
                  <a:srgbClr val="9933FF"/>
                </a:solidFill>
                <a:latin typeface="Comic Sans MS" pitchFamily="66" charset="0"/>
              </a:rPr>
              <a:t> </a:t>
            </a:r>
            <a:r>
              <a:rPr lang="ru-RU" sz="1600" b="1" u="sng" dirty="0" smtClean="0">
                <a:solidFill>
                  <a:srgbClr val="FF66CC"/>
                </a:solidFill>
                <a:latin typeface="Comic Sans MS" pitchFamily="66" charset="0"/>
              </a:rPr>
              <a:t>Социально-коммуникативное развитие </a:t>
            </a:r>
            <a:r>
              <a:rPr lang="ru-RU" sz="1600" dirty="0" smtClean="0">
                <a:solidFill>
                  <a:srgbClr val="9933FF"/>
                </a:solidFill>
                <a:latin typeface="Comic Sans MS" pitchFamily="66" charset="0"/>
              </a:rPr>
              <a:t>направлено на развитие</a:t>
            </a:r>
            <a:r>
              <a:rPr lang="ru-RU" sz="1600" u="sng" dirty="0" smtClean="0">
                <a:solidFill>
                  <a:srgbClr val="9933FF"/>
                </a:solidFill>
                <a:latin typeface="Comic Sans MS" pitchFamily="66" charset="0"/>
              </a:rPr>
              <a:t> </a:t>
            </a:r>
            <a:r>
              <a:rPr lang="ru-RU" sz="1600" u="sng" dirty="0" smtClean="0">
                <a:solidFill>
                  <a:srgbClr val="FF66CC"/>
                </a:solidFill>
                <a:latin typeface="Comic Sans MS" pitchFamily="66" charset="0"/>
              </a:rPr>
              <a:t>общения</a:t>
            </a:r>
            <a:r>
              <a:rPr lang="ru-RU" sz="1600" u="sng" dirty="0" smtClean="0">
                <a:solidFill>
                  <a:srgbClr val="9933FF"/>
                </a:solidFill>
                <a:latin typeface="Comic Sans MS" pitchFamily="66" charset="0"/>
              </a:rPr>
              <a:t> </a:t>
            </a:r>
            <a:r>
              <a:rPr lang="ru-RU" sz="1600" dirty="0" smtClean="0">
                <a:solidFill>
                  <a:srgbClr val="9933FF"/>
                </a:solidFill>
                <a:latin typeface="Comic Sans MS" pitchFamily="66" charset="0"/>
              </a:rPr>
              <a:t>и </a:t>
            </a:r>
            <a:r>
              <a:rPr lang="ru-RU" sz="1600" u="sng" dirty="0" smtClean="0">
                <a:solidFill>
                  <a:srgbClr val="FF66CC"/>
                </a:solidFill>
                <a:latin typeface="Comic Sans MS" pitchFamily="66" charset="0"/>
              </a:rPr>
              <a:t>взаимодействия</a:t>
            </a:r>
            <a:r>
              <a:rPr lang="ru-RU" sz="1600" dirty="0" smtClean="0">
                <a:solidFill>
                  <a:srgbClr val="9933FF"/>
                </a:solidFill>
                <a:latin typeface="Comic Sans MS" pitchFamily="66" charset="0"/>
              </a:rPr>
              <a:t> ребенка со взрослыми и сверстниками; </a:t>
            </a:r>
            <a:endParaRPr lang="ru-RU" sz="1600" i="1" dirty="0">
              <a:solidFill>
                <a:srgbClr val="9933FF"/>
              </a:solidFill>
              <a:latin typeface="Comic Sans MS" pitchFamily="66" charset="0"/>
            </a:endParaRPr>
          </a:p>
        </p:txBody>
      </p:sp>
      <p:pic>
        <p:nvPicPr>
          <p:cNvPr id="8196" name="Picture 4" descr="http://lyc1561uz.mskobr.ru/users_files/alla_gal/images/SAM_21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1893" y="3103180"/>
            <a:ext cx="4256689" cy="3192517"/>
          </a:xfrm>
          <a:prstGeom prst="rect">
            <a:avLst/>
          </a:prstGeom>
          <a:noFill/>
        </p:spPr>
      </p:pic>
      <p:pic>
        <p:nvPicPr>
          <p:cNvPr id="1026" name="Picture 2" descr="C:\Users\1070_2\Desktop\P111069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0012" y="1550276"/>
            <a:ext cx="4239173" cy="3179380"/>
          </a:xfrm>
          <a:prstGeom prst="rect">
            <a:avLst/>
          </a:prstGeom>
          <a:noFill/>
        </p:spPr>
      </p:pic>
      <p:pic>
        <p:nvPicPr>
          <p:cNvPr id="5" name="Picture 2" descr="H:\DSC0759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1463" y="1912882"/>
            <a:ext cx="2808951" cy="37452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57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629103" y="157655"/>
            <a:ext cx="8860222" cy="13768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B0D42A"/>
                </a:solidFill>
                <a:latin typeface="Comic Sans MS" pitchFamily="66" charset="0"/>
              </a:rPr>
              <a:t>Структура программы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1800" b="1" dirty="0" smtClean="0">
                <a:solidFill>
                  <a:srgbClr val="FF66CC"/>
                </a:solidFill>
              </a:rPr>
              <a:t>п. 2.11.2.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600" dirty="0" smtClean="0">
                <a:solidFill>
                  <a:srgbClr val="9933FF"/>
                </a:solidFill>
                <a:latin typeface="Comic Sans MS" pitchFamily="66" charset="0"/>
              </a:rPr>
              <a:t> В содержательном разделе должны быть представлены </a:t>
            </a:r>
            <a:r>
              <a:rPr lang="ru-RU" sz="1600" b="1" dirty="0" smtClean="0">
                <a:solidFill>
                  <a:srgbClr val="FF66CC"/>
                </a:solidFill>
                <a:latin typeface="Comic Sans MS" pitchFamily="66" charset="0"/>
              </a:rPr>
              <a:t>особенности взаимодействия </a:t>
            </a:r>
            <a:r>
              <a:rPr lang="ru-RU" sz="1600" dirty="0" smtClean="0">
                <a:solidFill>
                  <a:srgbClr val="9933FF"/>
                </a:solidFill>
                <a:latin typeface="Comic Sans MS" pitchFamily="66" charset="0"/>
              </a:rPr>
              <a:t>педагогического коллектива с семьями воспитанников. </a:t>
            </a:r>
            <a:endParaRPr lang="ru-RU" sz="1600" i="1" dirty="0">
              <a:solidFill>
                <a:srgbClr val="9933FF"/>
              </a:solidFill>
              <a:latin typeface="Comic Sans MS" pitchFamily="66" charset="0"/>
            </a:endParaRPr>
          </a:p>
        </p:txBody>
      </p:sp>
      <p:pic>
        <p:nvPicPr>
          <p:cNvPr id="4" name="Picture 2" descr="http://lyc1561uz.mskobr.ru/users_files/alla_gal/images/S13200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2527" y="1518690"/>
            <a:ext cx="5069620" cy="3253007"/>
          </a:xfrm>
          <a:prstGeom prst="rect">
            <a:avLst/>
          </a:prstGeom>
          <a:noFill/>
        </p:spPr>
      </p:pic>
      <p:pic>
        <p:nvPicPr>
          <p:cNvPr id="5" name="Picture 4" descr="http://lyc1561uz.mskobr.ru/users_files/alla_gal/images/P11105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93617" y="1904999"/>
            <a:ext cx="4943365" cy="3707524"/>
          </a:xfrm>
          <a:prstGeom prst="rect">
            <a:avLst/>
          </a:prstGeom>
          <a:noFill/>
        </p:spPr>
      </p:pic>
      <p:pic>
        <p:nvPicPr>
          <p:cNvPr id="6" name="Picture 4" descr="http://lyc1561uz.mskobr.ru/images/%20166%20%28Copy%2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8609" y="4659519"/>
            <a:ext cx="3603230" cy="20268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57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629103" y="157655"/>
            <a:ext cx="8860222" cy="170267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B0D42A"/>
                </a:solidFill>
                <a:latin typeface="Comic Sans MS" pitchFamily="66" charset="0"/>
              </a:rPr>
              <a:t>Требования к условиям реализации программы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1800" b="1" dirty="0" smtClean="0">
                <a:solidFill>
                  <a:srgbClr val="FF66CC"/>
                </a:solidFill>
              </a:rPr>
              <a:t>п. 3.1.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600" dirty="0" smtClean="0">
                <a:solidFill>
                  <a:srgbClr val="9933FF"/>
                </a:solidFill>
                <a:latin typeface="Comic Sans MS" pitchFamily="66" charset="0"/>
              </a:rPr>
              <a:t> требования направлены на создание социальной ситуации развития для участников образовательных отношений, включая создание образовательной среды, которая должна создавать….:</a:t>
            </a:r>
            <a:br>
              <a:rPr lang="ru-RU" sz="1600" dirty="0" smtClean="0">
                <a:solidFill>
                  <a:srgbClr val="9933FF"/>
                </a:solidFill>
                <a:latin typeface="Comic Sans MS" pitchFamily="66" charset="0"/>
              </a:rPr>
            </a:br>
            <a:r>
              <a:rPr lang="ru-RU" sz="1600" dirty="0" smtClean="0">
                <a:solidFill>
                  <a:srgbClr val="9933FF"/>
                </a:solidFill>
                <a:latin typeface="Comic Sans MS" pitchFamily="66" charset="0"/>
              </a:rPr>
              <a:t/>
            </a:r>
            <a:br>
              <a:rPr lang="ru-RU" sz="1600" dirty="0" smtClean="0">
                <a:solidFill>
                  <a:srgbClr val="9933FF"/>
                </a:solidFill>
                <a:latin typeface="Comic Sans MS" pitchFamily="66" charset="0"/>
              </a:rPr>
            </a:br>
            <a:r>
              <a:rPr lang="ru-RU" sz="1600" u="sng" dirty="0" smtClean="0">
                <a:solidFill>
                  <a:srgbClr val="FF66CC"/>
                </a:solidFill>
                <a:latin typeface="Comic Sans MS" pitchFamily="66" charset="0"/>
              </a:rPr>
              <a:t>•условия </a:t>
            </a:r>
            <a:r>
              <a:rPr lang="ru-RU" sz="1600" b="1" dirty="0" smtClean="0">
                <a:solidFill>
                  <a:srgbClr val="FF66CC"/>
                </a:solidFill>
                <a:latin typeface="Comic Sans MS" pitchFamily="66" charset="0"/>
              </a:rPr>
              <a:t>для участия родителей (законных представителей) в образовательной деятельности. </a:t>
            </a:r>
            <a:br>
              <a:rPr lang="ru-RU" sz="1600" b="1" dirty="0" smtClean="0">
                <a:solidFill>
                  <a:srgbClr val="FF66CC"/>
                </a:solidFill>
                <a:latin typeface="Comic Sans MS" pitchFamily="66" charset="0"/>
              </a:rPr>
            </a:br>
            <a:endParaRPr lang="ru-RU" sz="1600" i="1" dirty="0">
              <a:solidFill>
                <a:srgbClr val="FF66CC"/>
              </a:solidFill>
              <a:latin typeface="Comic Sans MS" pitchFamily="66" charset="0"/>
            </a:endParaRPr>
          </a:p>
        </p:txBody>
      </p:sp>
      <p:pic>
        <p:nvPicPr>
          <p:cNvPr id="33794" name="Picture 2" descr="http://lyc1561uz.mskobr.ru/users_files/alla_gal/images/20151218_1738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8650" y="1852449"/>
            <a:ext cx="4901323" cy="3675992"/>
          </a:xfrm>
          <a:prstGeom prst="rect">
            <a:avLst/>
          </a:prstGeom>
          <a:noFill/>
        </p:spPr>
      </p:pic>
      <p:pic>
        <p:nvPicPr>
          <p:cNvPr id="33796" name="Picture 4" descr="http://lyc1561uz.mskobr.ru/users_files/alla_gal/images/P11105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1064" y="2808890"/>
            <a:ext cx="4985407" cy="37390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57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08993" y="178674"/>
            <a:ext cx="10247586" cy="2743202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B0D42A"/>
                </a:solidFill>
                <a:latin typeface="Comic Sans MS" pitchFamily="66" charset="0"/>
              </a:rPr>
              <a:t>Психолого-педагогические условия реализации программы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1800" b="1" dirty="0" smtClean="0">
                <a:solidFill>
                  <a:srgbClr val="FF66CC"/>
                </a:solidFill>
              </a:rPr>
              <a:t>п. 3.2.1.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200" dirty="0" smtClean="0"/>
              <a:t> </a:t>
            </a:r>
            <a:r>
              <a:rPr lang="ru-RU" sz="1300" dirty="0" smtClean="0"/>
              <a:t>-</a:t>
            </a:r>
            <a:r>
              <a:rPr lang="ru-RU" sz="1300" dirty="0" smtClean="0">
                <a:solidFill>
                  <a:srgbClr val="9933FF"/>
                </a:solidFill>
                <a:latin typeface="Comic Sans MS" pitchFamily="66" charset="0"/>
              </a:rPr>
              <a:t>построение образовательной деятельности</a:t>
            </a:r>
            <a:br>
              <a:rPr lang="ru-RU" sz="1300" dirty="0" smtClean="0">
                <a:solidFill>
                  <a:srgbClr val="9933FF"/>
                </a:solidFill>
                <a:latin typeface="Comic Sans MS" pitchFamily="66" charset="0"/>
              </a:rPr>
            </a:br>
            <a:r>
              <a:rPr lang="ru-RU" sz="1300" dirty="0" smtClean="0">
                <a:solidFill>
                  <a:srgbClr val="9933FF"/>
                </a:solidFill>
                <a:latin typeface="Comic Sans MS" pitchFamily="66" charset="0"/>
              </a:rPr>
              <a:t> на основе взаимодействия</a:t>
            </a:r>
            <a:br>
              <a:rPr lang="ru-RU" sz="1300" dirty="0" smtClean="0">
                <a:solidFill>
                  <a:srgbClr val="9933FF"/>
                </a:solidFill>
                <a:latin typeface="Comic Sans MS" pitchFamily="66" charset="0"/>
              </a:rPr>
            </a:br>
            <a:r>
              <a:rPr lang="ru-RU" sz="1300" dirty="0" smtClean="0">
                <a:solidFill>
                  <a:srgbClr val="9933FF"/>
                </a:solidFill>
                <a:latin typeface="Comic Sans MS" pitchFamily="66" charset="0"/>
              </a:rPr>
              <a:t> взрослых с детьми, ориентированного </a:t>
            </a:r>
            <a:br>
              <a:rPr lang="ru-RU" sz="1300" dirty="0" smtClean="0">
                <a:solidFill>
                  <a:srgbClr val="9933FF"/>
                </a:solidFill>
                <a:latin typeface="Comic Sans MS" pitchFamily="66" charset="0"/>
              </a:rPr>
            </a:br>
            <a:r>
              <a:rPr lang="ru-RU" sz="1300" dirty="0" smtClean="0">
                <a:solidFill>
                  <a:srgbClr val="9933FF"/>
                </a:solidFill>
                <a:latin typeface="Comic Sans MS" pitchFamily="66" charset="0"/>
              </a:rPr>
              <a:t>на</a:t>
            </a:r>
            <a:r>
              <a:rPr lang="ru-RU" sz="1300" b="1" dirty="0" smtClean="0">
                <a:solidFill>
                  <a:srgbClr val="FF66CC"/>
                </a:solidFill>
                <a:latin typeface="Comic Sans MS" pitchFamily="66" charset="0"/>
              </a:rPr>
              <a:t> интересы </a:t>
            </a:r>
            <a:r>
              <a:rPr lang="ru-RU" sz="1300" dirty="0" smtClean="0">
                <a:solidFill>
                  <a:srgbClr val="9933FF"/>
                </a:solidFill>
                <a:latin typeface="Comic Sans MS" pitchFamily="66" charset="0"/>
              </a:rPr>
              <a:t>и возможности каждого ребенка </a:t>
            </a:r>
            <a:br>
              <a:rPr lang="ru-RU" sz="1300" dirty="0" smtClean="0">
                <a:solidFill>
                  <a:srgbClr val="9933FF"/>
                </a:solidFill>
                <a:latin typeface="Comic Sans MS" pitchFamily="66" charset="0"/>
              </a:rPr>
            </a:br>
            <a:r>
              <a:rPr lang="ru-RU" sz="1300" dirty="0" smtClean="0">
                <a:solidFill>
                  <a:srgbClr val="9933FF"/>
                </a:solidFill>
                <a:latin typeface="Comic Sans MS" pitchFamily="66" charset="0"/>
              </a:rPr>
              <a:t>и учитывающего </a:t>
            </a:r>
            <a:r>
              <a:rPr lang="ru-RU" sz="1300" dirty="0" smtClean="0">
                <a:solidFill>
                  <a:srgbClr val="FF66CC"/>
                </a:solidFill>
                <a:latin typeface="Comic Sans MS" pitchFamily="66" charset="0"/>
              </a:rPr>
              <a:t>социальную ситуацию </a:t>
            </a:r>
            <a:br>
              <a:rPr lang="ru-RU" sz="1300" dirty="0" smtClean="0">
                <a:solidFill>
                  <a:srgbClr val="FF66CC"/>
                </a:solidFill>
                <a:latin typeface="Comic Sans MS" pitchFamily="66" charset="0"/>
              </a:rPr>
            </a:br>
            <a:r>
              <a:rPr lang="ru-RU" sz="1300" dirty="0" smtClean="0">
                <a:solidFill>
                  <a:srgbClr val="9933FF"/>
                </a:solidFill>
                <a:latin typeface="Comic Sans MS" pitchFamily="66" charset="0"/>
              </a:rPr>
              <a:t>его развития;</a:t>
            </a:r>
            <a:r>
              <a:rPr lang="ru-RU" sz="1400" dirty="0" smtClean="0">
                <a:solidFill>
                  <a:srgbClr val="9933FF"/>
                </a:solidFill>
                <a:latin typeface="Comic Sans MS" pitchFamily="66" charset="0"/>
              </a:rPr>
              <a:t/>
            </a:r>
            <a:br>
              <a:rPr lang="ru-RU" sz="1400" dirty="0" smtClean="0">
                <a:solidFill>
                  <a:srgbClr val="9933FF"/>
                </a:solidFill>
                <a:latin typeface="Comic Sans MS" pitchFamily="66" charset="0"/>
              </a:rPr>
            </a:br>
            <a:r>
              <a:rPr lang="ru-RU" sz="1300" dirty="0" smtClean="0">
                <a:solidFill>
                  <a:srgbClr val="9933FF"/>
                </a:solidFill>
                <a:latin typeface="Comic Sans MS" pitchFamily="66" charset="0"/>
              </a:rPr>
              <a:t>-поддержка родителей</a:t>
            </a:r>
            <a:br>
              <a:rPr lang="ru-RU" sz="1300" dirty="0" smtClean="0">
                <a:solidFill>
                  <a:srgbClr val="9933FF"/>
                </a:solidFill>
                <a:latin typeface="Comic Sans MS" pitchFamily="66" charset="0"/>
              </a:rPr>
            </a:br>
            <a:r>
              <a:rPr lang="ru-RU" sz="1300" dirty="0" smtClean="0">
                <a:solidFill>
                  <a:srgbClr val="9933FF"/>
                </a:solidFill>
                <a:latin typeface="Comic Sans MS" pitchFamily="66" charset="0"/>
              </a:rPr>
              <a:t> (законных представителей) в воспитании детей, </a:t>
            </a:r>
            <a:br>
              <a:rPr lang="ru-RU" sz="1300" dirty="0" smtClean="0">
                <a:solidFill>
                  <a:srgbClr val="9933FF"/>
                </a:solidFill>
                <a:latin typeface="Comic Sans MS" pitchFamily="66" charset="0"/>
              </a:rPr>
            </a:br>
            <a:r>
              <a:rPr lang="ru-RU" sz="1300" dirty="0" smtClean="0">
                <a:solidFill>
                  <a:srgbClr val="9933FF"/>
                </a:solidFill>
                <a:latin typeface="Comic Sans MS" pitchFamily="66" charset="0"/>
              </a:rPr>
              <a:t>охране и укреплении их здоровья,</a:t>
            </a:r>
            <a:br>
              <a:rPr lang="ru-RU" sz="1300" dirty="0" smtClean="0">
                <a:solidFill>
                  <a:srgbClr val="9933FF"/>
                </a:solidFill>
                <a:latin typeface="Comic Sans MS" pitchFamily="66" charset="0"/>
              </a:rPr>
            </a:br>
            <a:r>
              <a:rPr lang="ru-RU" sz="1300" dirty="0" smtClean="0">
                <a:solidFill>
                  <a:srgbClr val="9933FF"/>
                </a:solidFill>
                <a:latin typeface="Comic Sans MS" pitchFamily="66" charset="0"/>
              </a:rPr>
              <a:t> </a:t>
            </a:r>
            <a:r>
              <a:rPr lang="ru-RU" sz="1300" dirty="0" smtClean="0">
                <a:solidFill>
                  <a:srgbClr val="FF66CC"/>
                </a:solidFill>
                <a:latin typeface="Comic Sans MS" pitchFamily="66" charset="0"/>
              </a:rPr>
              <a:t>вовлечение семей </a:t>
            </a:r>
            <a:br>
              <a:rPr lang="ru-RU" sz="1300" dirty="0" smtClean="0">
                <a:solidFill>
                  <a:srgbClr val="FF66CC"/>
                </a:solidFill>
                <a:latin typeface="Comic Sans MS" pitchFamily="66" charset="0"/>
              </a:rPr>
            </a:br>
            <a:r>
              <a:rPr lang="ru-RU" sz="1300" dirty="0" smtClean="0">
                <a:solidFill>
                  <a:srgbClr val="FF66CC"/>
                </a:solidFill>
                <a:latin typeface="Comic Sans MS" pitchFamily="66" charset="0"/>
              </a:rPr>
              <a:t>непосредственно в образовательную деятельность.  </a:t>
            </a:r>
            <a:endParaRPr lang="ru-RU" sz="1300" i="1" dirty="0">
              <a:solidFill>
                <a:srgbClr val="FF66CC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1070_2\Desktop\FotorCreated11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5627" y="953814"/>
            <a:ext cx="5715000" cy="571500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1084" y="2961234"/>
            <a:ext cx="28956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05594" y="4914900"/>
            <a:ext cx="28479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057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08993" y="178675"/>
            <a:ext cx="9480332" cy="170267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B0D42A"/>
                </a:solidFill>
                <a:latin typeface="Comic Sans MS" pitchFamily="66" charset="0"/>
              </a:rPr>
              <a:t>Психолого-педагогические условия реализации программы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1800" b="1" dirty="0" smtClean="0">
                <a:solidFill>
                  <a:srgbClr val="FF66CC"/>
                </a:solidFill>
              </a:rPr>
              <a:t>п. 3.2.1.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100" dirty="0" smtClean="0"/>
              <a:t> </a:t>
            </a:r>
            <a:r>
              <a:rPr lang="ru-RU" sz="1600" dirty="0" smtClean="0">
                <a:solidFill>
                  <a:srgbClr val="9933FF"/>
                </a:solidFill>
                <a:latin typeface="Comic Sans MS" pitchFamily="66" charset="0"/>
              </a:rPr>
              <a:t>Поддержка взрослыми положительного, доброжелательного отношения детей друг к другу и </a:t>
            </a:r>
            <a:r>
              <a:rPr lang="ru-RU" sz="1600" dirty="0" smtClean="0">
                <a:solidFill>
                  <a:srgbClr val="FF66CC"/>
                </a:solidFill>
                <a:latin typeface="Comic Sans MS" pitchFamily="66" charset="0"/>
              </a:rPr>
              <a:t>взаимодействия детей друг с другом </a:t>
            </a:r>
            <a:r>
              <a:rPr lang="ru-RU" sz="1600" dirty="0" smtClean="0">
                <a:solidFill>
                  <a:srgbClr val="9933FF"/>
                </a:solidFill>
                <a:latin typeface="Comic Sans MS" pitchFamily="66" charset="0"/>
              </a:rPr>
              <a:t>в разных видах деятельности.</a:t>
            </a:r>
            <a:br>
              <a:rPr lang="ru-RU" sz="1600" dirty="0" smtClean="0">
                <a:solidFill>
                  <a:srgbClr val="9933FF"/>
                </a:solidFill>
                <a:latin typeface="Comic Sans MS" pitchFamily="66" charset="0"/>
              </a:rPr>
            </a:br>
            <a:r>
              <a:rPr lang="ru-RU" sz="1600" dirty="0" smtClean="0">
                <a:solidFill>
                  <a:srgbClr val="9933FF"/>
                </a:solidFill>
                <a:latin typeface="Comic Sans MS" pitchFamily="66" charset="0"/>
              </a:rPr>
              <a:t> </a:t>
            </a:r>
            <a:r>
              <a:rPr lang="ru-RU" sz="1400" dirty="0" smtClean="0">
                <a:solidFill>
                  <a:srgbClr val="9933FF"/>
                </a:solidFill>
                <a:latin typeface="Comic Sans MS" pitchFamily="66" charset="0"/>
              </a:rPr>
              <a:t/>
            </a:r>
            <a:br>
              <a:rPr lang="ru-RU" sz="1400" dirty="0" smtClean="0">
                <a:solidFill>
                  <a:srgbClr val="9933FF"/>
                </a:solidFill>
                <a:latin typeface="Comic Sans MS" pitchFamily="66" charset="0"/>
              </a:rPr>
            </a:br>
            <a:endParaRPr lang="ru-RU" sz="1600" i="1" dirty="0">
              <a:solidFill>
                <a:srgbClr val="FF66CC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1111" y="1710504"/>
            <a:ext cx="9525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057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82566" y="388882"/>
            <a:ext cx="10047889" cy="2291255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B0D42A"/>
                </a:solidFill>
                <a:latin typeface="Comic Sans MS" pitchFamily="66" charset="0"/>
              </a:rPr>
              <a:t>Требования к условиям реализации программы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1800" b="1" dirty="0" smtClean="0">
                <a:solidFill>
                  <a:srgbClr val="FF66CC"/>
                </a:solidFill>
              </a:rPr>
              <a:t>п. 3.2.5.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400" b="1" dirty="0" smtClean="0"/>
              <a:t> </a:t>
            </a:r>
            <a:br>
              <a:rPr lang="ru-RU" sz="1400" b="1" dirty="0" smtClean="0"/>
            </a:br>
            <a:r>
              <a:rPr lang="ru-RU" sz="1600" b="1" dirty="0" smtClean="0">
                <a:solidFill>
                  <a:srgbClr val="FF66CC"/>
                </a:solidFill>
                <a:latin typeface="Comic Sans MS" pitchFamily="66" charset="0"/>
              </a:rPr>
              <a:t>П</a:t>
            </a:r>
            <a:r>
              <a:rPr lang="ru-RU" sz="1600" dirty="0" smtClean="0">
                <a:solidFill>
                  <a:srgbClr val="FF66CC"/>
                </a:solidFill>
                <a:latin typeface="Comic Sans MS" pitchFamily="66" charset="0"/>
              </a:rPr>
              <a:t>равила взаимодействия в разных социальных ситуациях: </a:t>
            </a:r>
            <a:r>
              <a:rPr lang="ru-RU" sz="1600" dirty="0" smtClean="0">
                <a:solidFill>
                  <a:srgbClr val="9933FF"/>
                </a:solidFill>
                <a:latin typeface="Comic Sans MS" pitchFamily="66" charset="0"/>
              </a:rPr>
              <a:t/>
            </a:r>
            <a:br>
              <a:rPr lang="ru-RU" sz="1600" dirty="0" smtClean="0">
                <a:solidFill>
                  <a:srgbClr val="9933FF"/>
                </a:solidFill>
                <a:latin typeface="Comic Sans MS" pitchFamily="66" charset="0"/>
              </a:rPr>
            </a:br>
            <a:r>
              <a:rPr lang="ru-RU" sz="1600" dirty="0" smtClean="0">
                <a:solidFill>
                  <a:srgbClr val="9933FF"/>
                </a:solidFill>
                <a:latin typeface="Comic Sans MS" pitchFamily="66" charset="0"/>
              </a:rPr>
              <a:t/>
            </a:r>
            <a:br>
              <a:rPr lang="ru-RU" sz="1600" dirty="0" smtClean="0">
                <a:solidFill>
                  <a:srgbClr val="9933FF"/>
                </a:solidFill>
                <a:latin typeface="Comic Sans MS" pitchFamily="66" charset="0"/>
              </a:rPr>
            </a:br>
            <a:r>
              <a:rPr lang="ru-RU" sz="1600" dirty="0" smtClean="0">
                <a:solidFill>
                  <a:srgbClr val="9933FF"/>
                </a:solidFill>
                <a:latin typeface="Comic Sans MS" pitchFamily="66" charset="0"/>
              </a:rPr>
              <a:t/>
            </a:r>
            <a:br>
              <a:rPr lang="ru-RU" sz="1600" dirty="0" smtClean="0">
                <a:solidFill>
                  <a:srgbClr val="9933FF"/>
                </a:solidFill>
                <a:latin typeface="Comic Sans MS" pitchFamily="66" charset="0"/>
              </a:rPr>
            </a:br>
            <a:r>
              <a:rPr lang="ru-RU" sz="1600" dirty="0" smtClean="0">
                <a:solidFill>
                  <a:srgbClr val="9933FF"/>
                </a:solidFill>
                <a:latin typeface="Comic Sans MS" pitchFamily="66" charset="0"/>
              </a:rPr>
              <a:t>• взаимодействие с родителями (законными представителями) по вопросам образования ребенка, непосредственного</a:t>
            </a:r>
            <a:r>
              <a:rPr lang="ru-RU" sz="1600" dirty="0" smtClean="0">
                <a:solidFill>
                  <a:srgbClr val="FF66CC"/>
                </a:solidFill>
                <a:latin typeface="Comic Sans MS" pitchFamily="66" charset="0"/>
              </a:rPr>
              <a:t> вовлечения </a:t>
            </a:r>
            <a:r>
              <a:rPr lang="ru-RU" sz="1600" dirty="0" smtClean="0">
                <a:solidFill>
                  <a:srgbClr val="9933FF"/>
                </a:solidFill>
                <a:latin typeface="Comic Sans MS" pitchFamily="66" charset="0"/>
              </a:rPr>
              <a:t>их в образовательную деятельность, в т. ч. </a:t>
            </a:r>
            <a:r>
              <a:rPr lang="ru-RU" sz="1600" dirty="0" smtClean="0">
                <a:solidFill>
                  <a:srgbClr val="FF66CC"/>
                </a:solidFill>
                <a:latin typeface="Comic Sans MS" pitchFamily="66" charset="0"/>
              </a:rPr>
              <a:t>посредством создания образовательных проектов совместно с семьей </a:t>
            </a:r>
            <a:r>
              <a:rPr lang="ru-RU" sz="1600" dirty="0" smtClean="0">
                <a:solidFill>
                  <a:srgbClr val="9933FF"/>
                </a:solidFill>
                <a:latin typeface="Comic Sans MS" pitchFamily="66" charset="0"/>
              </a:rPr>
              <a:t>на основе выявления потребностей и поддержки образовательных инициатив семьи.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600" i="1" dirty="0">
              <a:solidFill>
                <a:srgbClr val="FF66CC"/>
              </a:solidFill>
              <a:latin typeface="Comic Sans MS" pitchFamily="66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8372" y="3139911"/>
            <a:ext cx="9986166" cy="3145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057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82566" y="388882"/>
            <a:ext cx="10047889" cy="18603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B0D42A"/>
                </a:solidFill>
                <a:latin typeface="Comic Sans MS" pitchFamily="66" charset="0"/>
              </a:rPr>
              <a:t>Требования к условиям реализации программы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1800" b="1" dirty="0" smtClean="0">
                <a:solidFill>
                  <a:srgbClr val="FF66CC"/>
                </a:solidFill>
              </a:rPr>
              <a:t>п. 3.2.8.</a:t>
            </a:r>
            <a:r>
              <a:rPr lang="ru-RU" sz="1400" b="1" dirty="0" smtClean="0"/>
              <a:t> </a:t>
            </a:r>
            <a:br>
              <a:rPr lang="ru-RU" sz="1400" b="1" dirty="0" smtClean="0"/>
            </a:br>
            <a:r>
              <a:rPr lang="ru-RU" sz="1400" b="1" dirty="0" smtClean="0"/>
              <a:t> </a:t>
            </a:r>
            <a:r>
              <a:rPr lang="ru-RU" sz="1400" b="1" dirty="0" smtClean="0">
                <a:solidFill>
                  <a:srgbClr val="9933FF"/>
                </a:solidFill>
                <a:latin typeface="Comic Sans MS" pitchFamily="66" charset="0"/>
              </a:rPr>
              <a:t>Организация должна создавать возможности: </a:t>
            </a:r>
            <a:r>
              <a:rPr lang="ru-RU" sz="1400" dirty="0" smtClean="0">
                <a:solidFill>
                  <a:srgbClr val="9933FF"/>
                </a:solidFill>
                <a:latin typeface="Comic Sans MS" pitchFamily="66" charset="0"/>
              </a:rPr>
              <a:t/>
            </a:r>
            <a:br>
              <a:rPr lang="ru-RU" sz="1400" dirty="0" smtClean="0">
                <a:solidFill>
                  <a:srgbClr val="9933FF"/>
                </a:solidFill>
                <a:latin typeface="Comic Sans MS" pitchFamily="66" charset="0"/>
              </a:rPr>
            </a:br>
            <a:r>
              <a:rPr lang="ru-RU" sz="1400" dirty="0" smtClean="0">
                <a:solidFill>
                  <a:srgbClr val="9933FF"/>
                </a:solidFill>
                <a:latin typeface="Comic Sans MS" pitchFamily="66" charset="0"/>
              </a:rPr>
              <a:t>•</a:t>
            </a:r>
            <a:r>
              <a:rPr lang="ru-RU" sz="1400" b="1" dirty="0" smtClean="0">
                <a:solidFill>
                  <a:srgbClr val="9933FF"/>
                </a:solidFill>
                <a:latin typeface="Comic Sans MS" pitchFamily="66" charset="0"/>
              </a:rPr>
              <a:t>для </a:t>
            </a:r>
            <a:r>
              <a:rPr lang="ru-RU" sz="1400" b="1" dirty="0" smtClean="0">
                <a:solidFill>
                  <a:srgbClr val="FF66CC"/>
                </a:solidFill>
                <a:latin typeface="Comic Sans MS" pitchFamily="66" charset="0"/>
              </a:rPr>
              <a:t>предоставления информации </a:t>
            </a:r>
            <a:r>
              <a:rPr lang="ru-RU" sz="1400" b="1" dirty="0" smtClean="0">
                <a:solidFill>
                  <a:srgbClr val="9933FF"/>
                </a:solidFill>
                <a:latin typeface="Comic Sans MS" pitchFamily="66" charset="0"/>
              </a:rPr>
              <a:t>о Программе семье и всем заинтересованным лицам, вовлеченным в образовательную деятельность, а также широкой общественности; </a:t>
            </a:r>
            <a:br>
              <a:rPr lang="ru-RU" sz="1400" b="1" dirty="0" smtClean="0">
                <a:solidFill>
                  <a:srgbClr val="9933FF"/>
                </a:solidFill>
                <a:latin typeface="Comic Sans MS" pitchFamily="66" charset="0"/>
              </a:rPr>
            </a:br>
            <a:r>
              <a:rPr lang="ru-RU" sz="1400" dirty="0" smtClean="0">
                <a:solidFill>
                  <a:srgbClr val="9933FF"/>
                </a:solidFill>
                <a:latin typeface="Comic Sans MS" pitchFamily="66" charset="0"/>
              </a:rPr>
              <a:t/>
            </a:r>
            <a:br>
              <a:rPr lang="ru-RU" sz="1400" dirty="0" smtClean="0">
                <a:solidFill>
                  <a:srgbClr val="9933FF"/>
                </a:solidFill>
                <a:latin typeface="Comic Sans MS" pitchFamily="66" charset="0"/>
              </a:rPr>
            </a:br>
            <a:r>
              <a:rPr lang="ru-RU" sz="1400" dirty="0" smtClean="0">
                <a:solidFill>
                  <a:srgbClr val="9933FF"/>
                </a:solidFill>
                <a:latin typeface="Comic Sans MS" pitchFamily="66" charset="0"/>
              </a:rPr>
              <a:t>•</a:t>
            </a:r>
            <a:r>
              <a:rPr lang="ru-RU" sz="1400" dirty="0" smtClean="0">
                <a:solidFill>
                  <a:srgbClr val="FF66CC"/>
                </a:solidFill>
                <a:latin typeface="Comic Sans MS" pitchFamily="66" charset="0"/>
              </a:rPr>
              <a:t>обсуждения </a:t>
            </a:r>
            <a:r>
              <a:rPr lang="ru-RU" sz="1400" dirty="0" smtClean="0">
                <a:solidFill>
                  <a:srgbClr val="9933FF"/>
                </a:solidFill>
                <a:latin typeface="Comic Sans MS" pitchFamily="66" charset="0"/>
              </a:rPr>
              <a:t>с родителями (законными представителями) детей вопросов, связанных с реализацией Программы. </a:t>
            </a:r>
            <a:br>
              <a:rPr lang="ru-RU" sz="1400" dirty="0" smtClean="0">
                <a:solidFill>
                  <a:srgbClr val="9933FF"/>
                </a:solidFill>
                <a:latin typeface="Comic Sans MS" pitchFamily="66" charset="0"/>
              </a:rPr>
            </a:br>
            <a:endParaRPr lang="ru-RU" sz="1600" i="1" dirty="0">
              <a:solidFill>
                <a:srgbClr val="9933FF"/>
              </a:solidFill>
              <a:latin typeface="Comic Sans MS" pitchFamily="66" charset="0"/>
            </a:endParaRPr>
          </a:p>
        </p:txBody>
      </p:sp>
      <p:pic>
        <p:nvPicPr>
          <p:cNvPr id="46082" name="Picture 2" descr="http://lyc1561uz.mskobr.ru/users_files/alla_gal/images/DSC09702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6914" y="2083676"/>
            <a:ext cx="5120618" cy="3840464"/>
          </a:xfrm>
          <a:prstGeom prst="rect">
            <a:avLst/>
          </a:prstGeom>
          <a:noFill/>
        </p:spPr>
      </p:pic>
      <p:pic>
        <p:nvPicPr>
          <p:cNvPr id="46084" name="Picture 4" descr="http://lyc1561uz.mskobr.ru/users_files/alla_gal/images/DSC08406%281%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62085" y="2703786"/>
            <a:ext cx="5027448" cy="3770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57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82566" y="388882"/>
            <a:ext cx="10047889" cy="229125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B0D42A"/>
                </a:solidFill>
                <a:latin typeface="Comic Sans MS" pitchFamily="66" charset="0"/>
              </a:rPr>
              <a:t>Требования к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B0D42A"/>
                </a:solidFill>
                <a:latin typeface="Comic Sans MS" pitchFamily="66" charset="0"/>
              </a:rPr>
              <a:t>результатам освоения программы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1800" b="1" dirty="0" smtClean="0">
                <a:solidFill>
                  <a:srgbClr val="FF66CC"/>
                </a:solidFill>
              </a:rPr>
              <a:t>п. 4.4.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>
                <a:solidFill>
                  <a:srgbClr val="9933FF"/>
                </a:solidFill>
                <a:latin typeface="Comic Sans MS" pitchFamily="66" charset="0"/>
              </a:rPr>
              <a:t>… являются, кроме прочего, </a:t>
            </a:r>
            <a:r>
              <a:rPr lang="ru-RU" sz="1800" b="1" dirty="0" smtClean="0">
                <a:solidFill>
                  <a:srgbClr val="FF66CC"/>
                </a:solidFill>
                <a:latin typeface="Comic Sans MS" pitchFamily="66" charset="0"/>
              </a:rPr>
              <a:t>ориентирами: </a:t>
            </a:r>
            <a:r>
              <a:rPr lang="ru-RU" sz="1800" dirty="0" smtClean="0">
                <a:solidFill>
                  <a:srgbClr val="9933FF"/>
                </a:solidFill>
                <a:latin typeface="Comic Sans MS" pitchFamily="66" charset="0"/>
              </a:rPr>
              <a:t/>
            </a:r>
            <a:br>
              <a:rPr lang="ru-RU" sz="1800" dirty="0" smtClean="0">
                <a:solidFill>
                  <a:srgbClr val="9933FF"/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rgbClr val="9933FF"/>
                </a:solidFill>
                <a:latin typeface="Comic Sans MS" pitchFamily="66" charset="0"/>
              </a:rPr>
              <a:t>• </a:t>
            </a:r>
            <a:r>
              <a:rPr lang="ru-RU" sz="1800" b="1" dirty="0" smtClean="0">
                <a:solidFill>
                  <a:srgbClr val="9933FF"/>
                </a:solidFill>
                <a:latin typeface="Comic Sans MS" pitchFamily="66" charset="0"/>
              </a:rPr>
              <a:t>для </a:t>
            </a:r>
            <a:r>
              <a:rPr lang="ru-RU" sz="1800" b="1" dirty="0" smtClean="0">
                <a:solidFill>
                  <a:srgbClr val="FF66CC"/>
                </a:solidFill>
                <a:latin typeface="Comic Sans MS" pitchFamily="66" charset="0"/>
              </a:rPr>
              <a:t>взаимодействия</a:t>
            </a:r>
            <a:r>
              <a:rPr lang="ru-RU" sz="1800" b="1" dirty="0" smtClean="0">
                <a:solidFill>
                  <a:srgbClr val="9933FF"/>
                </a:solidFill>
                <a:latin typeface="Comic Sans MS" pitchFamily="66" charset="0"/>
              </a:rPr>
              <a:t> с семьями; </a:t>
            </a:r>
            <a:br>
              <a:rPr lang="ru-RU" sz="1800" b="1" dirty="0" smtClean="0">
                <a:solidFill>
                  <a:srgbClr val="9933FF"/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rgbClr val="9933FF"/>
                </a:solidFill>
                <a:latin typeface="Comic Sans MS" pitchFamily="66" charset="0"/>
              </a:rPr>
              <a:t/>
            </a:r>
            <a:br>
              <a:rPr lang="ru-RU" sz="1800" dirty="0" smtClean="0">
                <a:solidFill>
                  <a:srgbClr val="9933FF"/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rgbClr val="9933FF"/>
                </a:solidFill>
                <a:latin typeface="Comic Sans MS" pitchFamily="66" charset="0"/>
              </a:rPr>
              <a:t>• </a:t>
            </a:r>
            <a:r>
              <a:rPr lang="ru-RU" sz="1800" b="1" dirty="0" smtClean="0">
                <a:solidFill>
                  <a:srgbClr val="FF66CC"/>
                </a:solidFill>
                <a:latin typeface="Comic Sans MS" pitchFamily="66" charset="0"/>
              </a:rPr>
              <a:t>информирования</a:t>
            </a:r>
            <a:r>
              <a:rPr lang="ru-RU" sz="1800" b="1" dirty="0" smtClean="0">
                <a:solidFill>
                  <a:srgbClr val="9933FF"/>
                </a:solidFill>
                <a:latin typeface="Comic Sans MS" pitchFamily="66" charset="0"/>
              </a:rPr>
              <a:t> родителей (законных представителей) и общественности относительно целей дошкольного образования, общих для всего образовательного пространства РФ </a:t>
            </a:r>
            <a:br>
              <a:rPr lang="ru-RU" sz="1800" b="1" dirty="0" smtClean="0">
                <a:solidFill>
                  <a:srgbClr val="9933FF"/>
                </a:solidFill>
                <a:latin typeface="Comic Sans MS" pitchFamily="66" charset="0"/>
              </a:rPr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400" b="1" dirty="0" smtClean="0"/>
              <a:t> </a:t>
            </a:r>
            <a:br>
              <a:rPr lang="ru-RU" sz="1400" b="1" dirty="0" smtClean="0"/>
            </a:br>
            <a:endParaRPr lang="ru-RU" sz="1600" i="1" dirty="0">
              <a:solidFill>
                <a:srgbClr val="FF66CC"/>
              </a:solidFill>
              <a:latin typeface="Comic Sans MS" pitchFamily="66" charset="0"/>
            </a:endParaRPr>
          </a:p>
        </p:txBody>
      </p:sp>
      <p:pic>
        <p:nvPicPr>
          <p:cNvPr id="5" name="Picture 4" descr="http://lyc1561uz.mskobr.ru/users_files/alla_gal/images/DSC067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9025" y="3289739"/>
            <a:ext cx="5089087" cy="3106842"/>
          </a:xfrm>
          <a:prstGeom prst="rect">
            <a:avLst/>
          </a:prstGeom>
          <a:noFill/>
        </p:spPr>
      </p:pic>
      <p:pic>
        <p:nvPicPr>
          <p:cNvPr id="44034" name="Picture 2" descr="http://lyc1561uz.mskobr.ru/users_files/alla_gal/images/%2009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0996" y="1961658"/>
            <a:ext cx="5341335" cy="3000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57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03585" y="346841"/>
            <a:ext cx="10079421" cy="132430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66CC"/>
                </a:solidFill>
                <a:latin typeface="Comic Sans MS" pitchFamily="66" charset="0"/>
              </a:rPr>
              <a:t>В </a:t>
            </a:r>
            <a:r>
              <a:rPr lang="ru-RU" sz="2000" b="1" dirty="0" smtClean="0">
                <a:solidFill>
                  <a:srgbClr val="B0D42A"/>
                </a:solidFill>
                <a:latin typeface="Comic Sans MS" pitchFamily="66" charset="0"/>
              </a:rPr>
              <a:t>«Профессиональном Стандарте» </a:t>
            </a:r>
            <a:r>
              <a:rPr lang="ru-RU" sz="2000" b="1" dirty="0" smtClean="0">
                <a:solidFill>
                  <a:srgbClr val="FF66CC"/>
                </a:solidFill>
                <a:latin typeface="Comic Sans MS" pitchFamily="66" charset="0"/>
              </a:rPr>
              <a:t>(вступил в силу с 1 января 2015 года) определены необходимые умения педагога: </a:t>
            </a:r>
            <a:br>
              <a:rPr lang="ru-RU" sz="2000" b="1" dirty="0" smtClean="0">
                <a:solidFill>
                  <a:srgbClr val="FF66CC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9933FF"/>
                </a:solidFill>
                <a:latin typeface="Comic Sans MS" pitchFamily="66" charset="0"/>
              </a:rPr>
              <a:t>Выстраивать </a:t>
            </a:r>
            <a:r>
              <a:rPr lang="ru-RU" sz="2000" u="sng" dirty="0" smtClean="0">
                <a:solidFill>
                  <a:srgbClr val="B0D42A"/>
                </a:solidFill>
                <a:latin typeface="Comic Sans MS" pitchFamily="66" charset="0"/>
              </a:rPr>
              <a:t>партнерское взаимодействие </a:t>
            </a:r>
            <a:r>
              <a:rPr lang="ru-RU" sz="2000" dirty="0" smtClean="0">
                <a:solidFill>
                  <a:srgbClr val="9933FF"/>
                </a:solidFill>
                <a:latin typeface="Comic Sans MS" pitchFamily="66" charset="0"/>
              </a:rPr>
              <a:t>с родителями (законными представителями) детей раннего и дошкольного возраста для решения образовательных задач, использовать методы и средства для их психолого-педагогического просвещения. </a:t>
            </a:r>
            <a:endParaRPr lang="ru-RU" sz="1600" i="1" dirty="0">
              <a:solidFill>
                <a:srgbClr val="9933FF"/>
              </a:solidFill>
              <a:latin typeface="Comic Sans MS" pitchFamily="66" charset="0"/>
            </a:endParaRPr>
          </a:p>
        </p:txBody>
      </p:sp>
      <p:pic>
        <p:nvPicPr>
          <p:cNvPr id="5128" name="Picture 8" descr="http://lyc1561uz.mskobr.ru/users_files/alla_gal/images/FotorCreated5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1862" y="1738136"/>
            <a:ext cx="8597461" cy="49884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57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03585" y="346841"/>
            <a:ext cx="10079421" cy="132430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9933FF"/>
                </a:solidFill>
                <a:latin typeface="Comic Sans MS" pitchFamily="66" charset="0"/>
              </a:rPr>
              <a:t>Семья для ребенка </a:t>
            </a:r>
            <a:r>
              <a:rPr lang="ru-RU" sz="2000" dirty="0" smtClean="0">
                <a:solidFill>
                  <a:srgbClr val="B0D42A"/>
                </a:solidFill>
                <a:latin typeface="Comic Sans MS" pitchFamily="66" charset="0"/>
              </a:rPr>
              <a:t>– </a:t>
            </a:r>
            <a:r>
              <a:rPr lang="ru-RU" sz="2000" dirty="0" smtClean="0">
                <a:solidFill>
                  <a:srgbClr val="FF66CC"/>
                </a:solidFill>
                <a:latin typeface="Comic Sans MS" pitchFamily="66" charset="0"/>
              </a:rPr>
              <a:t>это источник общественного опыта. </a:t>
            </a:r>
            <a:r>
              <a:rPr lang="ru-RU" sz="2000" dirty="0" smtClean="0">
                <a:solidFill>
                  <a:srgbClr val="B0D42A"/>
                </a:solidFill>
                <a:latin typeface="Comic Sans MS" pitchFamily="66" charset="0"/>
              </a:rPr>
              <a:t>Здесь он находит примеры для подражания и здесь происходит его социальное рождение. И если мы хотим вырастить нравственно здоровое поколение, то должны решать эту проблему «всем миром»: детский сад, семья, общественность. </a:t>
            </a:r>
            <a:r>
              <a:rPr lang="ru-RU" sz="1600" i="1" dirty="0" smtClean="0">
                <a:solidFill>
                  <a:srgbClr val="C00000"/>
                </a:solidFill>
                <a:latin typeface="Comic Sans MS" pitchFamily="66" charset="0"/>
              </a:rPr>
              <a:t>(С.В.Глебова)</a:t>
            </a:r>
            <a:endParaRPr lang="ru-RU" sz="1600" i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1506" name="Picture 2" descr="http://lyc1561uz.mskobr.ru/users_files/alla_gal/images/gallery/proekt_kak_my_pomogaem_mame/fotorcreated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8594" y="1641207"/>
            <a:ext cx="9007365" cy="5059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57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002924" y="346841"/>
            <a:ext cx="2764222" cy="572813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E197E9"/>
                </a:solidFill>
                <a:latin typeface="Comic Sans MS" pitchFamily="66" charset="0"/>
              </a:rPr>
              <a:t>«Социальное партнерство» </a:t>
            </a:r>
            <a:br>
              <a:rPr lang="ru-RU" sz="1800" b="1" dirty="0" smtClean="0">
                <a:solidFill>
                  <a:srgbClr val="E197E9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E197E9"/>
                </a:solidFill>
                <a:latin typeface="Comic Sans MS" pitchFamily="66" charset="0"/>
              </a:rPr>
              <a:t/>
            </a:r>
            <a:br>
              <a:rPr lang="ru-RU" sz="1800" b="1" dirty="0" smtClean="0">
                <a:solidFill>
                  <a:srgbClr val="E197E9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E197E9"/>
                </a:solidFill>
                <a:latin typeface="Comic Sans MS" pitchFamily="66" charset="0"/>
              </a:rPr>
              <a:t/>
            </a:r>
            <a:br>
              <a:rPr lang="ru-RU" sz="1800" b="1" dirty="0" smtClean="0">
                <a:solidFill>
                  <a:srgbClr val="E197E9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E197E9"/>
                </a:solidFill>
                <a:latin typeface="Comic Sans MS" pitchFamily="66" charset="0"/>
              </a:rPr>
              <a:t/>
            </a:r>
            <a:br>
              <a:rPr lang="ru-RU" sz="1800" b="1" dirty="0" smtClean="0">
                <a:solidFill>
                  <a:srgbClr val="E197E9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E197E9"/>
                </a:solidFill>
                <a:latin typeface="Comic Sans MS" pitchFamily="66" charset="0"/>
              </a:rPr>
              <a:t/>
            </a:r>
            <a:br>
              <a:rPr lang="ru-RU" sz="1800" b="1" dirty="0" smtClean="0">
                <a:solidFill>
                  <a:srgbClr val="E197E9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E197E9"/>
                </a:solidFill>
                <a:latin typeface="Comic Sans MS" pitchFamily="66" charset="0"/>
              </a:rPr>
              <a:t/>
            </a:r>
            <a:br>
              <a:rPr lang="ru-RU" sz="1800" b="1" dirty="0" smtClean="0">
                <a:solidFill>
                  <a:srgbClr val="E197E9"/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rgbClr val="B0D42A"/>
                </a:solidFill>
                <a:latin typeface="Comic Sans MS" pitchFamily="66" charset="0"/>
              </a:rPr>
              <a:t>- деление на </a:t>
            </a:r>
            <a:r>
              <a:rPr lang="ru-RU" sz="1800" b="1" dirty="0" smtClean="0">
                <a:solidFill>
                  <a:srgbClr val="B0D42A"/>
                </a:solidFill>
                <a:latin typeface="Comic Sans MS" pitchFamily="66" charset="0"/>
              </a:rPr>
              <a:t>равные доли участия </a:t>
            </a:r>
            <a:r>
              <a:rPr lang="ru-RU" sz="1800" dirty="0" smtClean="0">
                <a:solidFill>
                  <a:srgbClr val="B0D42A"/>
                </a:solidFill>
                <a:latin typeface="Comic Sans MS" pitchFamily="66" charset="0"/>
              </a:rPr>
              <a:t>взаимодействующих субъектов - определяет логику построения партнерских взаимоотношений ДО и семьи как </a:t>
            </a:r>
            <a:r>
              <a:rPr lang="ru-RU" sz="1800" dirty="0" err="1" smtClean="0">
                <a:solidFill>
                  <a:srgbClr val="B0D42A"/>
                </a:solidFill>
                <a:latin typeface="Comic Sans MS" pitchFamily="66" charset="0"/>
              </a:rPr>
              <a:t>равноактивного</a:t>
            </a:r>
            <a:r>
              <a:rPr lang="ru-RU" sz="1800" dirty="0" smtClean="0">
                <a:solidFill>
                  <a:srgbClr val="B0D42A"/>
                </a:solidFill>
                <a:latin typeface="Comic Sans MS" pitchFamily="66" charset="0"/>
              </a:rPr>
              <a:t> и </a:t>
            </a:r>
            <a:r>
              <a:rPr lang="ru-RU" sz="1800" b="1" dirty="0" smtClean="0">
                <a:solidFill>
                  <a:srgbClr val="B0D42A"/>
                </a:solidFill>
                <a:latin typeface="Comic Sans MS" pitchFamily="66" charset="0"/>
              </a:rPr>
              <a:t>взаимосвязанного воздействия </a:t>
            </a:r>
            <a:r>
              <a:rPr lang="ru-RU" sz="1800" dirty="0" smtClean="0">
                <a:solidFill>
                  <a:srgbClr val="B0D42A"/>
                </a:solidFill>
                <a:latin typeface="Comic Sans MS" pitchFamily="66" charset="0"/>
              </a:rPr>
              <a:t>двух сторон в интересах развития ребенка.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600" i="1" dirty="0">
              <a:solidFill>
                <a:srgbClr val="9933FF"/>
              </a:solidFill>
              <a:latin typeface="Comic Sans MS" pitchFamily="66" charset="0"/>
            </a:endParaRPr>
          </a:p>
        </p:txBody>
      </p:sp>
      <p:pic>
        <p:nvPicPr>
          <p:cNvPr id="48134" name="Picture 6" descr="http://lyc1561uz.mskobr.ru/users_files/alla_gal/images/%200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7630" y="420413"/>
            <a:ext cx="3449473" cy="6141495"/>
          </a:xfrm>
          <a:prstGeom prst="rect">
            <a:avLst/>
          </a:prstGeom>
          <a:noFill/>
        </p:spPr>
      </p:pic>
      <p:pic>
        <p:nvPicPr>
          <p:cNvPr id="48136" name="Picture 8" descr="http://lyc1561uz.mskobr.ru/users_files/alla_gal/images/WP_20151017_0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296" y="420415"/>
            <a:ext cx="3431417" cy="6127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57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03585" y="346841"/>
            <a:ext cx="10079421" cy="132430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66CC"/>
                </a:solidFill>
                <a:latin typeface="Comic Sans MS" pitchFamily="66" charset="0"/>
              </a:rPr>
              <a:t>«Взаимодействие» </a:t>
            </a:r>
            <a:r>
              <a:rPr lang="ru-RU" sz="1800" dirty="0" smtClean="0">
                <a:solidFill>
                  <a:srgbClr val="B0D42A"/>
                </a:solidFill>
                <a:latin typeface="Comic Sans MS" pitchFamily="66" charset="0"/>
              </a:rPr>
              <a:t>предполагает взаимное воздействие, активность участников и обязательное прохождение этапов, на которых обеспечивается </a:t>
            </a:r>
            <a:r>
              <a:rPr lang="ru-RU" sz="1800" b="1" dirty="0" smtClean="0">
                <a:solidFill>
                  <a:srgbClr val="FF66CC"/>
                </a:solidFill>
                <a:latin typeface="Comic Sans MS" pitchFamily="66" charset="0"/>
              </a:rPr>
              <a:t>смена позиций </a:t>
            </a:r>
            <a:r>
              <a:rPr lang="ru-RU" sz="1800" dirty="0" smtClean="0">
                <a:solidFill>
                  <a:srgbClr val="B0D42A"/>
                </a:solidFill>
                <a:latin typeface="Comic Sans MS" pitchFamily="66" charset="0"/>
              </a:rPr>
              <a:t>и ролей участников общего процесса.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600" i="1" dirty="0">
              <a:solidFill>
                <a:srgbClr val="9933FF"/>
              </a:solidFill>
              <a:latin typeface="Comic Sans MS" pitchFamily="66" charset="0"/>
            </a:endParaRPr>
          </a:p>
        </p:txBody>
      </p:sp>
      <p:pic>
        <p:nvPicPr>
          <p:cNvPr id="50178" name="Picture 2" descr="http://lyc1561uz.mskobr.ru/users_files/alla_gal/images/P11104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6472" y="2714296"/>
            <a:ext cx="5041462" cy="3781097"/>
          </a:xfrm>
          <a:prstGeom prst="rect">
            <a:avLst/>
          </a:prstGeom>
          <a:noFill/>
        </p:spPr>
      </p:pic>
      <p:pic>
        <p:nvPicPr>
          <p:cNvPr id="50182" name="Picture 6" descr="http://lyc1561uz.mskobr.ru/users_files/alla_gal/images/DSC0605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9978" y="1299506"/>
            <a:ext cx="4703632" cy="26418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57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8766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66CC"/>
                </a:solidFill>
                <a:latin typeface="Comic Sans MS" pitchFamily="66" charset="0"/>
              </a:rPr>
              <a:t>Модель ВЗАИМОДЕЙСТВИЯ ДО и семьи</a:t>
            </a:r>
            <a:endParaRPr lang="ru-RU" sz="2400" b="1" dirty="0">
              <a:solidFill>
                <a:srgbClr val="FF66CC"/>
              </a:solidFill>
              <a:latin typeface="Comic Sans MS" pitchFamily="66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794640" y="872360"/>
          <a:ext cx="8715705" cy="5722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261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03585" y="346841"/>
            <a:ext cx="10079421" cy="13243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B0D42A"/>
                </a:solidFill>
                <a:latin typeface="Comic Sans MS" pitchFamily="66" charset="0"/>
              </a:rPr>
              <a:t>СПАСИБО ЗА ВНИМАНИЕ! </a:t>
            </a:r>
            <a:r>
              <a:rPr lang="ru-RU" sz="2400" dirty="0" smtClean="0">
                <a:solidFill>
                  <a:srgbClr val="B0D42A"/>
                </a:solidFill>
                <a:latin typeface="Comic Sans MS" pitchFamily="66" charset="0"/>
              </a:rPr>
              <a:t/>
            </a:r>
            <a:br>
              <a:rPr lang="ru-RU" sz="2400" dirty="0" smtClean="0">
                <a:solidFill>
                  <a:srgbClr val="B0D42A"/>
                </a:solidFill>
                <a:latin typeface="Comic Sans MS" pitchFamily="66" charset="0"/>
              </a:rPr>
            </a:br>
            <a:endParaRPr lang="ru-RU" sz="2400" i="1" dirty="0">
              <a:solidFill>
                <a:srgbClr val="B0D42A"/>
              </a:solidFill>
              <a:latin typeface="Comic Sans MS" pitchFamily="66" charset="0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5020" y="1545023"/>
            <a:ext cx="9415003" cy="475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057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03585" y="378371"/>
            <a:ext cx="10079421" cy="1513491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rgbClr val="9933FF"/>
                </a:solidFill>
                <a:latin typeface="Comic Sans MS" pitchFamily="66" charset="0"/>
              </a:rPr>
              <a:t/>
            </a:r>
            <a:br>
              <a:rPr lang="ru-RU" sz="1800" dirty="0" smtClean="0">
                <a:solidFill>
                  <a:srgbClr val="9933FF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9933FF"/>
                </a:solidFill>
                <a:latin typeface="Comic Sans MS" pitchFamily="66" charset="0"/>
              </a:rPr>
              <a:t/>
            </a:r>
            <a:br>
              <a:rPr lang="ru-RU" sz="1800" b="1" dirty="0" smtClean="0">
                <a:solidFill>
                  <a:srgbClr val="9933FF"/>
                </a:solidFill>
                <a:latin typeface="Comic Sans MS" pitchFamily="66" charset="0"/>
              </a:rPr>
            </a:br>
            <a:r>
              <a:rPr lang="ru-RU" sz="2000" b="1" dirty="0" smtClean="0">
                <a:latin typeface="Comic Sans MS" pitchFamily="66" charset="0"/>
              </a:rPr>
              <a:t/>
            </a:r>
            <a:br>
              <a:rPr lang="ru-RU" sz="2000" b="1" dirty="0" smtClean="0">
                <a:latin typeface="Comic Sans MS" pitchFamily="66" charset="0"/>
              </a:rPr>
            </a:br>
            <a:r>
              <a:rPr lang="ru-RU" sz="2700" b="1" dirty="0" smtClean="0">
                <a:solidFill>
                  <a:srgbClr val="FF66CC"/>
                </a:solidFill>
                <a:latin typeface="Comic Sans MS" pitchFamily="66" charset="0"/>
              </a:rPr>
              <a:t> Закон 273-ФЗ "Об образовании в РФ"</a:t>
            </a:r>
            <a:r>
              <a:rPr lang="ru-RU" sz="1600" b="1" dirty="0" smtClean="0">
                <a:solidFill>
                  <a:srgbClr val="FF66CC"/>
                </a:solidFill>
                <a:latin typeface="Comic Sans MS" pitchFamily="66" charset="0"/>
              </a:rPr>
              <a:t/>
            </a:r>
            <a:br>
              <a:rPr lang="ru-RU" sz="1600" b="1" dirty="0" smtClean="0">
                <a:solidFill>
                  <a:srgbClr val="FF66CC"/>
                </a:solidFill>
                <a:latin typeface="Comic Sans MS" pitchFamily="66" charset="0"/>
              </a:rPr>
            </a:br>
            <a:r>
              <a:rPr lang="ru-RU" sz="1600" dirty="0" smtClean="0">
                <a:latin typeface="Comic Sans MS" pitchFamily="66" charset="0"/>
              </a:rPr>
              <a:t/>
            </a:r>
            <a:br>
              <a:rPr lang="ru-RU" sz="1600" dirty="0" smtClean="0"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B0D42A"/>
                </a:solidFill>
                <a:latin typeface="Comic Sans MS" pitchFamily="66" charset="0"/>
              </a:rPr>
              <a:t>Статья 44. Права, обязанности и ответственность в сфере образования родителей (законных представителей) несовершеннолетних обучающихся </a:t>
            </a:r>
            <a:r>
              <a:rPr lang="ru-RU" sz="1600" dirty="0" smtClean="0">
                <a:latin typeface="Comic Sans MS" pitchFamily="66" charset="0"/>
              </a:rPr>
              <a:t/>
            </a:r>
            <a:br>
              <a:rPr lang="ru-RU" sz="1600" dirty="0" smtClean="0">
                <a:latin typeface="Comic Sans MS" pitchFamily="66" charset="0"/>
              </a:rPr>
            </a:br>
            <a:r>
              <a:rPr lang="ru-RU" sz="1600" dirty="0" smtClean="0">
                <a:latin typeface="Comic Sans MS" pitchFamily="66" charset="0"/>
              </a:rPr>
              <a:t> </a:t>
            </a:r>
            <a:br>
              <a:rPr lang="ru-RU" sz="1600" dirty="0" smtClean="0"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CC99FF"/>
                </a:solidFill>
                <a:latin typeface="Comic Sans MS" pitchFamily="66" charset="0"/>
              </a:rPr>
              <a:t> </a:t>
            </a:r>
            <a:r>
              <a:rPr lang="ru-RU" sz="1600" b="1" dirty="0" smtClean="0">
                <a:solidFill>
                  <a:srgbClr val="FF66CC"/>
                </a:solidFill>
                <a:latin typeface="Comic Sans MS" pitchFamily="66" charset="0"/>
              </a:rPr>
              <a:t>Родители</a:t>
            </a:r>
            <a:r>
              <a:rPr lang="ru-RU" sz="1600" b="1" dirty="0" smtClean="0">
                <a:solidFill>
                  <a:srgbClr val="CC99FF"/>
                </a:solidFill>
                <a:latin typeface="Comic Sans MS" pitchFamily="66" charset="0"/>
              </a:rPr>
              <a:t> </a:t>
            </a:r>
            <a:r>
              <a:rPr lang="ru-RU" sz="1600" dirty="0" smtClean="0">
                <a:solidFill>
                  <a:srgbClr val="CC99FF"/>
                </a:solidFill>
                <a:latin typeface="Comic Sans MS" pitchFamily="66" charset="0"/>
              </a:rPr>
              <a:t>(законные представители) несовершеннолетних обучающихся </a:t>
            </a:r>
            <a:r>
              <a:rPr lang="ru-RU" sz="1600" b="1" dirty="0" smtClean="0">
                <a:solidFill>
                  <a:srgbClr val="CC99FF"/>
                </a:solidFill>
                <a:latin typeface="Comic Sans MS" pitchFamily="66" charset="0"/>
              </a:rPr>
              <a:t>имеют </a:t>
            </a:r>
            <a:r>
              <a:rPr lang="ru-RU" sz="1600" b="1" dirty="0" smtClean="0">
                <a:solidFill>
                  <a:srgbClr val="FF66CC"/>
                </a:solidFill>
                <a:latin typeface="Comic Sans MS" pitchFamily="66" charset="0"/>
              </a:rPr>
              <a:t>преимущественное</a:t>
            </a:r>
            <a:r>
              <a:rPr lang="ru-RU" sz="1600" b="1" dirty="0" smtClean="0">
                <a:solidFill>
                  <a:srgbClr val="CC99FF"/>
                </a:solidFill>
                <a:latin typeface="Comic Sans MS" pitchFamily="66" charset="0"/>
              </a:rPr>
              <a:t> </a:t>
            </a:r>
            <a:r>
              <a:rPr lang="ru-RU" sz="1600" dirty="0" smtClean="0">
                <a:solidFill>
                  <a:srgbClr val="CC99FF"/>
                </a:solidFill>
                <a:latin typeface="Comic Sans MS" pitchFamily="66" charset="0"/>
              </a:rPr>
              <a:t>право на обучение и воспитание детей перед всеми другими лицами;</a:t>
            </a:r>
            <a:r>
              <a:rPr lang="ru-RU" sz="1400" b="1" dirty="0" smtClean="0"/>
              <a:t> </a:t>
            </a:r>
            <a:r>
              <a:rPr lang="ru-RU" sz="1600" b="1" u="sng" dirty="0" smtClean="0">
                <a:solidFill>
                  <a:srgbClr val="FF66CC"/>
                </a:solidFill>
                <a:latin typeface="Comic Sans MS" pitchFamily="66" charset="0"/>
              </a:rPr>
              <a:t>выбирать</a:t>
            </a:r>
            <a:r>
              <a:rPr lang="ru-RU" sz="1600" b="1" dirty="0" smtClean="0">
                <a:solidFill>
                  <a:srgbClr val="CC99FF"/>
                </a:solidFill>
                <a:latin typeface="Comic Sans MS" pitchFamily="66" charset="0"/>
              </a:rPr>
              <a:t> </a:t>
            </a:r>
            <a:r>
              <a:rPr lang="ru-RU" sz="1600" dirty="0" smtClean="0">
                <a:solidFill>
                  <a:srgbClr val="CC99FF"/>
                </a:solidFill>
                <a:latin typeface="Comic Sans MS" pitchFamily="66" charset="0"/>
              </a:rPr>
              <a:t>с учетом мнения ребенка, </a:t>
            </a:r>
            <a:r>
              <a:rPr lang="ru-RU" sz="1600" b="1" dirty="0" smtClean="0">
                <a:solidFill>
                  <a:srgbClr val="FF66CC"/>
                </a:solidFill>
                <a:latin typeface="Comic Sans MS" pitchFamily="66" charset="0"/>
              </a:rPr>
              <a:t>формы </a:t>
            </a:r>
            <a:r>
              <a:rPr lang="ru-RU" sz="1600" dirty="0" smtClean="0">
                <a:solidFill>
                  <a:srgbClr val="CC99FF"/>
                </a:solidFill>
                <a:latin typeface="Comic Sans MS" pitchFamily="66" charset="0"/>
              </a:rPr>
              <a:t>получения </a:t>
            </a:r>
            <a:r>
              <a:rPr lang="ru-RU" sz="1600" b="1" dirty="0" smtClean="0">
                <a:solidFill>
                  <a:srgbClr val="FF66CC"/>
                </a:solidFill>
                <a:latin typeface="Comic Sans MS" pitchFamily="66" charset="0"/>
              </a:rPr>
              <a:t>образования </a:t>
            </a:r>
            <a:r>
              <a:rPr lang="ru-RU" sz="1600" dirty="0" smtClean="0">
                <a:solidFill>
                  <a:srgbClr val="CC99FF"/>
                </a:solidFill>
                <a:latin typeface="Comic Sans MS" pitchFamily="66" charset="0"/>
              </a:rPr>
              <a:t>и формы </a:t>
            </a:r>
            <a:r>
              <a:rPr lang="ru-RU" sz="1600" b="1" dirty="0" smtClean="0">
                <a:solidFill>
                  <a:srgbClr val="FF66CC"/>
                </a:solidFill>
                <a:latin typeface="Comic Sans MS" pitchFamily="66" charset="0"/>
              </a:rPr>
              <a:t>обучения</a:t>
            </a:r>
            <a:r>
              <a:rPr lang="ru-RU" sz="1600" dirty="0" smtClean="0">
                <a:solidFill>
                  <a:srgbClr val="CC99FF"/>
                </a:solidFill>
                <a:latin typeface="Comic Sans MS" pitchFamily="66" charset="0"/>
              </a:rPr>
              <a:t>, </a:t>
            </a:r>
            <a:r>
              <a:rPr lang="ru-RU" sz="1600" b="1" u="sng" dirty="0" smtClean="0">
                <a:solidFill>
                  <a:srgbClr val="FF66CC"/>
                </a:solidFill>
                <a:latin typeface="Comic Sans MS" pitchFamily="66" charset="0"/>
              </a:rPr>
              <a:t>организации</a:t>
            </a:r>
            <a:r>
              <a:rPr lang="ru-RU" sz="1600" dirty="0" smtClean="0">
                <a:solidFill>
                  <a:srgbClr val="CC99FF"/>
                </a:solidFill>
                <a:latin typeface="Comic Sans MS" pitchFamily="66" charset="0"/>
              </a:rPr>
              <a:t>, осуществляющие образовательную деятельность. </a:t>
            </a:r>
            <a:endParaRPr lang="ru-RU" sz="1600" i="1" dirty="0">
              <a:solidFill>
                <a:srgbClr val="CC99FF"/>
              </a:solidFill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298" y="1975946"/>
            <a:ext cx="9367399" cy="470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057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03585" y="378371"/>
            <a:ext cx="10079421" cy="179727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B0D42A"/>
                </a:solidFill>
                <a:latin typeface="Comic Sans MS" pitchFamily="66" charset="0"/>
              </a:rPr>
              <a:t>Федеральный государственный образовательный стандарт дошкольного образования </a:t>
            </a:r>
            <a:br>
              <a:rPr lang="ru-RU" sz="2800" b="1" dirty="0" smtClean="0">
                <a:solidFill>
                  <a:srgbClr val="B0D42A"/>
                </a:solidFill>
                <a:latin typeface="Comic Sans MS" pitchFamily="66" charset="0"/>
              </a:rPr>
            </a:br>
            <a:r>
              <a:rPr lang="ru-RU" sz="1600" dirty="0" smtClean="0">
                <a:solidFill>
                  <a:srgbClr val="FF66CC"/>
                </a:solidFill>
                <a:latin typeface="Comic Sans MS" pitchFamily="66" charset="0"/>
              </a:rPr>
              <a:t>п.1.1</a:t>
            </a:r>
            <a:r>
              <a:rPr lang="ru-RU" sz="1300" dirty="0" smtClean="0">
                <a:solidFill>
                  <a:srgbClr val="FF66CC"/>
                </a:solidFill>
                <a:latin typeface="Comic Sans MS" pitchFamily="66" charset="0"/>
              </a:rPr>
              <a:t>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1800" dirty="0" smtClean="0">
                <a:solidFill>
                  <a:srgbClr val="9933FF"/>
                </a:solidFill>
                <a:latin typeface="Comic Sans MS" pitchFamily="66" charset="0"/>
              </a:rPr>
              <a:t> </a:t>
            </a:r>
            <a:r>
              <a:rPr lang="ru-RU" sz="1800" b="1" dirty="0" smtClean="0">
                <a:solidFill>
                  <a:srgbClr val="FF66CC"/>
                </a:solidFill>
                <a:latin typeface="Comic Sans MS" pitchFamily="66" charset="0"/>
              </a:rPr>
              <a:t>Стандарт</a:t>
            </a:r>
            <a:r>
              <a:rPr lang="ru-RU" sz="1800" dirty="0" smtClean="0">
                <a:solidFill>
                  <a:srgbClr val="9933FF"/>
                </a:solidFill>
                <a:latin typeface="Comic Sans MS" pitchFamily="66" charset="0"/>
              </a:rPr>
              <a:t> представляет собой </a:t>
            </a:r>
            <a:r>
              <a:rPr lang="ru-RU" sz="1800" dirty="0" smtClean="0">
                <a:solidFill>
                  <a:srgbClr val="FF66CC"/>
                </a:solidFill>
                <a:latin typeface="Comic Sans MS" pitchFamily="66" charset="0"/>
              </a:rPr>
              <a:t>совокупность обязательных требований </a:t>
            </a:r>
            <a:r>
              <a:rPr lang="ru-RU" sz="1800" dirty="0" smtClean="0">
                <a:solidFill>
                  <a:srgbClr val="9933FF"/>
                </a:solidFill>
                <a:latin typeface="Comic Sans MS" pitchFamily="66" charset="0"/>
              </a:rPr>
              <a:t>к дошкольному образованию.</a:t>
            </a:r>
            <a:r>
              <a:rPr lang="ru-RU" sz="1800" dirty="0" smtClean="0">
                <a:solidFill>
                  <a:srgbClr val="CC99FF"/>
                </a:solidFill>
                <a:latin typeface="Comic Sans MS" pitchFamily="66" charset="0"/>
              </a:rPr>
              <a:t> </a:t>
            </a:r>
            <a:r>
              <a:rPr lang="ru-RU" sz="1800" dirty="0" smtClean="0">
                <a:solidFill>
                  <a:srgbClr val="9933FF"/>
                </a:solidFill>
                <a:latin typeface="Comic Sans MS" pitchFamily="66" charset="0"/>
              </a:rPr>
              <a:t>Предметом регулирования Стандарта являются </a:t>
            </a:r>
            <a:r>
              <a:rPr lang="ru-RU" sz="1800" dirty="0" smtClean="0">
                <a:solidFill>
                  <a:srgbClr val="FF66CC"/>
                </a:solidFill>
                <a:latin typeface="Comic Sans MS" pitchFamily="66" charset="0"/>
              </a:rPr>
              <a:t>отношения</a:t>
            </a:r>
            <a:r>
              <a:rPr lang="ru-RU" sz="1800" dirty="0" smtClean="0">
                <a:solidFill>
                  <a:srgbClr val="9933FF"/>
                </a:solidFill>
                <a:latin typeface="Comic Sans MS" pitchFamily="66" charset="0"/>
              </a:rPr>
              <a:t> </a:t>
            </a:r>
            <a:r>
              <a:rPr lang="ru-RU" sz="1800" dirty="0" smtClean="0">
                <a:solidFill>
                  <a:srgbClr val="FF66CC"/>
                </a:solidFill>
                <a:latin typeface="Comic Sans MS" pitchFamily="66" charset="0"/>
              </a:rPr>
              <a:t>в сфере образования</a:t>
            </a:r>
            <a:r>
              <a:rPr lang="ru-RU" sz="1800" dirty="0" smtClean="0">
                <a:solidFill>
                  <a:srgbClr val="9933FF"/>
                </a:solidFill>
                <a:latin typeface="Comic Sans MS" pitchFamily="66" charset="0"/>
              </a:rPr>
              <a:t>, </a:t>
            </a:r>
            <a:r>
              <a:rPr lang="ru-RU" sz="1800" b="1" dirty="0" smtClean="0">
                <a:solidFill>
                  <a:srgbClr val="9933FF"/>
                </a:solidFill>
                <a:latin typeface="Comic Sans MS" pitchFamily="66" charset="0"/>
              </a:rPr>
              <a:t>возникающие при реализации образовательной программы дошкольного образования. </a:t>
            </a:r>
            <a:br>
              <a:rPr lang="ru-RU" sz="1800" b="1" dirty="0" smtClean="0">
                <a:solidFill>
                  <a:srgbClr val="9933FF"/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rgbClr val="9933FF"/>
                </a:solidFill>
                <a:latin typeface="Comic Sans MS" pitchFamily="66" charset="0"/>
              </a:rPr>
              <a:t>.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600" i="1" dirty="0">
              <a:solidFill>
                <a:srgbClr val="9933FF"/>
              </a:solidFill>
              <a:latin typeface="Comic Sans MS" pitchFamily="66" charset="0"/>
            </a:endParaRPr>
          </a:p>
        </p:txBody>
      </p:sp>
      <p:pic>
        <p:nvPicPr>
          <p:cNvPr id="25606" name="Picture 6" descr="http://lyc1561uz.mskobr.ru/users_files/alla_gal/images/gallery/igrovaya_gostinaya/img_45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6527" y="2091558"/>
            <a:ext cx="6854825" cy="45698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57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03585" y="378371"/>
            <a:ext cx="10079421" cy="1198181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B0D42A"/>
                </a:solidFill>
                <a:latin typeface="Comic Sans MS" pitchFamily="66" charset="0"/>
              </a:rPr>
              <a:t>Федеральный государственный образовательный стандарт дошкольного образования </a:t>
            </a:r>
            <a:br>
              <a:rPr lang="ru-RU" sz="2800" b="1" dirty="0" smtClean="0">
                <a:solidFill>
                  <a:srgbClr val="B0D42A"/>
                </a:solidFill>
                <a:latin typeface="Comic Sans MS" pitchFamily="66" charset="0"/>
              </a:rPr>
            </a:br>
            <a:r>
              <a:rPr lang="ru-RU" sz="1600" dirty="0" smtClean="0">
                <a:solidFill>
                  <a:srgbClr val="FF66CC"/>
                </a:solidFill>
                <a:latin typeface="Comic Sans MS" pitchFamily="66" charset="0"/>
              </a:rPr>
              <a:t>п.1.1</a:t>
            </a:r>
            <a:r>
              <a:rPr lang="ru-RU" sz="1300" dirty="0" smtClean="0">
                <a:solidFill>
                  <a:srgbClr val="FF66CC"/>
                </a:solidFill>
                <a:latin typeface="Comic Sans MS" pitchFamily="66" charset="0"/>
              </a:rPr>
              <a:t>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1600" i="1" dirty="0">
              <a:solidFill>
                <a:srgbClr val="9933FF"/>
              </a:solidFill>
              <a:latin typeface="Comic Sans MS" pitchFamily="66" charset="0"/>
            </a:endParaRPr>
          </a:p>
        </p:txBody>
      </p:sp>
      <p:pic>
        <p:nvPicPr>
          <p:cNvPr id="4" name="Объект 3" descr="3 день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9148" y="1397877"/>
            <a:ext cx="8419565" cy="5277998"/>
          </a:xfrm>
          <a:prstGeom prst="rect">
            <a:avLst/>
          </a:prstGeom>
        </p:spPr>
      </p:pic>
      <p:pic>
        <p:nvPicPr>
          <p:cNvPr id="5" name="Picture 2" descr="H:\2014-12-17 09-33-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17226" y="4561490"/>
            <a:ext cx="2744310" cy="20582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57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03585" y="378371"/>
            <a:ext cx="10079421" cy="1198181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B0D42A"/>
                </a:solidFill>
                <a:latin typeface="Comic Sans MS" pitchFamily="66" charset="0"/>
              </a:rPr>
              <a:t>Федеральный государственный образовательный стандарт дошкольного образования </a:t>
            </a:r>
            <a:br>
              <a:rPr lang="ru-RU" sz="2800" b="1" dirty="0" smtClean="0">
                <a:solidFill>
                  <a:srgbClr val="B0D42A"/>
                </a:solidFill>
                <a:latin typeface="Comic Sans MS" pitchFamily="66" charset="0"/>
              </a:rPr>
            </a:br>
            <a:r>
              <a:rPr lang="ru-RU" sz="1600" dirty="0" smtClean="0">
                <a:solidFill>
                  <a:srgbClr val="FF66CC"/>
                </a:solidFill>
                <a:latin typeface="Comic Sans MS" pitchFamily="66" charset="0"/>
              </a:rPr>
              <a:t>п.1.1</a:t>
            </a:r>
            <a:r>
              <a:rPr lang="ru-RU" sz="1300" dirty="0" smtClean="0">
                <a:solidFill>
                  <a:srgbClr val="FF66CC"/>
                </a:solidFill>
                <a:latin typeface="Comic Sans MS" pitchFamily="66" charset="0"/>
              </a:rPr>
              <a:t>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1600" i="1" dirty="0">
              <a:solidFill>
                <a:srgbClr val="9933FF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4937" y="1481959"/>
            <a:ext cx="9843709" cy="492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057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03585" y="157655"/>
            <a:ext cx="10079421" cy="158706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B0D42A"/>
                </a:solidFill>
                <a:latin typeface="Comic Sans MS" pitchFamily="66" charset="0"/>
              </a:rPr>
              <a:t>Основные принципы Стандарта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1800" b="1" dirty="0" smtClean="0">
                <a:solidFill>
                  <a:srgbClr val="FF66CC"/>
                </a:solidFill>
              </a:rPr>
              <a:t>п. 1.2.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9933FF"/>
                </a:solidFill>
              </a:rPr>
              <a:t>- </a:t>
            </a:r>
            <a:r>
              <a:rPr lang="ru-RU" sz="1800" dirty="0" smtClean="0">
                <a:solidFill>
                  <a:srgbClr val="9933FF"/>
                </a:solidFill>
                <a:latin typeface="Comic Sans MS" pitchFamily="66" charset="0"/>
              </a:rPr>
              <a:t>Стандарт закрепляет </a:t>
            </a:r>
            <a:r>
              <a:rPr lang="ru-RU" sz="1800" b="1" dirty="0" smtClean="0">
                <a:solidFill>
                  <a:srgbClr val="9933FF"/>
                </a:solidFill>
                <a:latin typeface="Comic Sans MS" pitchFamily="66" charset="0"/>
              </a:rPr>
              <a:t>принцип </a:t>
            </a:r>
            <a:r>
              <a:rPr lang="ru-RU" sz="1800" b="1" dirty="0" smtClean="0">
                <a:solidFill>
                  <a:srgbClr val="FF66CC"/>
                </a:solidFill>
                <a:latin typeface="Comic Sans MS" pitchFamily="66" charset="0"/>
              </a:rPr>
              <a:t>личностно</a:t>
            </a:r>
            <a:r>
              <a:rPr lang="ru-RU" sz="1800" b="1" dirty="0" smtClean="0">
                <a:solidFill>
                  <a:srgbClr val="9933FF"/>
                </a:solidFill>
                <a:latin typeface="Comic Sans MS" pitchFamily="66" charset="0"/>
              </a:rPr>
              <a:t> развивающего и </a:t>
            </a:r>
            <a:r>
              <a:rPr lang="ru-RU" sz="1800" b="1" dirty="0" smtClean="0">
                <a:solidFill>
                  <a:srgbClr val="FF66CC"/>
                </a:solidFill>
                <a:latin typeface="Comic Sans MS" pitchFamily="66" charset="0"/>
              </a:rPr>
              <a:t>гуманистического</a:t>
            </a:r>
            <a:r>
              <a:rPr lang="ru-RU" sz="1800" b="1" dirty="0" smtClean="0">
                <a:solidFill>
                  <a:srgbClr val="9933FF"/>
                </a:solidFill>
                <a:latin typeface="Comic Sans MS" pitchFamily="66" charset="0"/>
              </a:rPr>
              <a:t> характера </a:t>
            </a:r>
            <a:r>
              <a:rPr lang="ru-RU" sz="1800" b="1" dirty="0" smtClean="0">
                <a:solidFill>
                  <a:srgbClr val="FF66CC"/>
                </a:solidFill>
                <a:latin typeface="Comic Sans MS" pitchFamily="66" charset="0"/>
              </a:rPr>
              <a:t>взаимодействия</a:t>
            </a:r>
            <a:r>
              <a:rPr lang="ru-RU" sz="1800" b="1" dirty="0" smtClean="0">
                <a:solidFill>
                  <a:srgbClr val="9933FF"/>
                </a:solidFill>
                <a:latin typeface="Comic Sans MS" pitchFamily="66" charset="0"/>
              </a:rPr>
              <a:t> взрослых (родителей (законных представителей), педагогических и иных работников Организации) и детей;</a:t>
            </a:r>
            <a:br>
              <a:rPr lang="ru-RU" sz="1800" b="1" dirty="0" smtClean="0">
                <a:solidFill>
                  <a:srgbClr val="9933FF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FF66CC"/>
                </a:solidFill>
                <a:latin typeface="Comic Sans MS" pitchFamily="66" charset="0"/>
              </a:rPr>
              <a:t>- у</a:t>
            </a:r>
            <a:r>
              <a:rPr lang="ru-RU" sz="1800" dirty="0" smtClean="0">
                <a:solidFill>
                  <a:srgbClr val="FF66CC"/>
                </a:solidFill>
                <a:latin typeface="Comic Sans MS" pitchFamily="66" charset="0"/>
              </a:rPr>
              <a:t>важение личности ребенка.</a:t>
            </a:r>
            <a:endParaRPr lang="ru-RU" sz="1800" i="1" dirty="0">
              <a:solidFill>
                <a:srgbClr val="FF66CC"/>
              </a:solidFill>
              <a:latin typeface="Comic Sans MS" pitchFamily="66" charset="0"/>
            </a:endParaRPr>
          </a:p>
        </p:txBody>
      </p:sp>
      <p:pic>
        <p:nvPicPr>
          <p:cNvPr id="34818" name="Picture 2" descr="http://lyc1561uz.mskobr.ru/users_files/alla_gal/images/IMG_20160115_120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43752" y="3247697"/>
            <a:ext cx="5623033" cy="3268716"/>
          </a:xfrm>
          <a:prstGeom prst="rect">
            <a:avLst/>
          </a:prstGeom>
          <a:noFill/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512" y="1699994"/>
            <a:ext cx="4953054" cy="373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057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03585" y="157655"/>
            <a:ext cx="10079421" cy="1587062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rgbClr val="B0D42A"/>
                </a:solidFill>
                <a:latin typeface="Comic Sans MS" pitchFamily="66" charset="0"/>
              </a:rPr>
              <a:t>Принципы дошкольного образования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1800" b="1" dirty="0" smtClean="0">
                <a:solidFill>
                  <a:srgbClr val="FF66CC"/>
                </a:solidFill>
              </a:rPr>
              <a:t>п. 1.4.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600" dirty="0" smtClean="0"/>
              <a:t> -</a:t>
            </a:r>
            <a:r>
              <a:rPr lang="ru-RU" sz="1600" dirty="0" smtClean="0">
                <a:solidFill>
                  <a:srgbClr val="9933FF"/>
                </a:solidFill>
                <a:latin typeface="Comic Sans MS" pitchFamily="66" charset="0"/>
              </a:rPr>
              <a:t>содействие и сотрудничество детей и взрослых, признание ребенка </a:t>
            </a:r>
            <a:r>
              <a:rPr lang="ru-RU" sz="1600" dirty="0" smtClean="0">
                <a:solidFill>
                  <a:srgbClr val="FF66CC"/>
                </a:solidFill>
                <a:latin typeface="Comic Sans MS" pitchFamily="66" charset="0"/>
              </a:rPr>
              <a:t>полноценным участником </a:t>
            </a:r>
            <a:r>
              <a:rPr lang="ru-RU" sz="1600" dirty="0" smtClean="0">
                <a:solidFill>
                  <a:srgbClr val="9933FF"/>
                </a:solidFill>
                <a:latin typeface="Comic Sans MS" pitchFamily="66" charset="0"/>
              </a:rPr>
              <a:t>(субъектом) образовательных </a:t>
            </a:r>
            <a:r>
              <a:rPr lang="ru-RU" sz="1600" dirty="0" smtClean="0">
                <a:solidFill>
                  <a:srgbClr val="FF66CC"/>
                </a:solidFill>
                <a:latin typeface="Comic Sans MS" pitchFamily="66" charset="0"/>
              </a:rPr>
              <a:t>отношений</a:t>
            </a:r>
            <a:r>
              <a:rPr lang="ru-RU" sz="1600" dirty="0" smtClean="0">
                <a:solidFill>
                  <a:srgbClr val="9933FF"/>
                </a:solidFill>
                <a:latin typeface="Comic Sans MS" pitchFamily="66" charset="0"/>
              </a:rPr>
              <a:t>;</a:t>
            </a:r>
            <a:br>
              <a:rPr lang="ru-RU" sz="1600" dirty="0" smtClean="0">
                <a:solidFill>
                  <a:srgbClr val="9933FF"/>
                </a:solidFill>
                <a:latin typeface="Comic Sans MS" pitchFamily="66" charset="0"/>
              </a:rPr>
            </a:br>
            <a:r>
              <a:rPr lang="ru-RU" sz="1600" dirty="0" smtClean="0">
                <a:solidFill>
                  <a:srgbClr val="9933FF"/>
                </a:solidFill>
                <a:latin typeface="Comic Sans MS" pitchFamily="66" charset="0"/>
              </a:rPr>
              <a:t>- </a:t>
            </a:r>
            <a:r>
              <a:rPr lang="ru-RU" sz="1600" dirty="0" smtClean="0">
                <a:solidFill>
                  <a:srgbClr val="FF66CC"/>
                </a:solidFill>
                <a:latin typeface="Comic Sans MS" pitchFamily="66" charset="0"/>
              </a:rPr>
              <a:t>сотрудничество</a:t>
            </a:r>
            <a:r>
              <a:rPr lang="ru-RU" sz="1600" dirty="0" smtClean="0">
                <a:solidFill>
                  <a:srgbClr val="9933FF"/>
                </a:solidFill>
                <a:latin typeface="Comic Sans MS" pitchFamily="66" charset="0"/>
              </a:rPr>
              <a:t> Организации с семьей</a:t>
            </a:r>
            <a:r>
              <a:rPr lang="ru-RU" sz="1800" dirty="0" smtClean="0"/>
              <a:t>;</a:t>
            </a:r>
            <a:endParaRPr lang="ru-RU" sz="1800" i="1" dirty="0">
              <a:solidFill>
                <a:srgbClr val="9933FF"/>
              </a:solidFill>
              <a:latin typeface="Comic Sans MS" pitchFamily="66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3794" y="1825624"/>
            <a:ext cx="9628170" cy="4871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057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629103" y="157655"/>
            <a:ext cx="9259614" cy="2238704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b="1" dirty="0" smtClean="0">
                <a:solidFill>
                  <a:srgbClr val="B0D42A"/>
                </a:solidFill>
                <a:latin typeface="Comic Sans MS" pitchFamily="66" charset="0"/>
              </a:rPr>
              <a:t>Задачи дошкольного</a:t>
            </a:r>
            <a:br>
              <a:rPr lang="ru-RU" sz="2800" b="1" dirty="0" smtClean="0">
                <a:solidFill>
                  <a:srgbClr val="B0D42A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B0D42A"/>
                </a:solidFill>
                <a:latin typeface="Comic Sans MS" pitchFamily="66" charset="0"/>
              </a:rPr>
              <a:t> образования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1800" b="1" dirty="0" smtClean="0">
                <a:solidFill>
                  <a:srgbClr val="FF66CC"/>
                </a:solidFill>
              </a:rPr>
              <a:t>п. 1.6.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600" b="1" dirty="0" smtClean="0"/>
              <a:t> </a:t>
            </a:r>
            <a:r>
              <a:rPr lang="ru-RU" sz="1600" b="1" dirty="0" smtClean="0">
                <a:solidFill>
                  <a:srgbClr val="9933FF"/>
                </a:solidFill>
                <a:latin typeface="Comic Sans MS" pitchFamily="66" charset="0"/>
              </a:rPr>
              <a:t>обеспечение </a:t>
            </a:r>
            <a:r>
              <a:rPr lang="ru-RU" sz="1600" b="1" dirty="0" smtClean="0">
                <a:solidFill>
                  <a:srgbClr val="FF66CC"/>
                </a:solidFill>
                <a:latin typeface="Comic Sans MS" pitchFamily="66" charset="0"/>
              </a:rPr>
              <a:t>психолого-педагогической </a:t>
            </a:r>
            <a:br>
              <a:rPr lang="ru-RU" sz="1600" b="1" dirty="0" smtClean="0">
                <a:solidFill>
                  <a:srgbClr val="FF66CC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FF66CC"/>
                </a:solidFill>
                <a:latin typeface="Comic Sans MS" pitchFamily="66" charset="0"/>
              </a:rPr>
              <a:t>поддержки семьи </a:t>
            </a:r>
            <a:r>
              <a:rPr lang="ru-RU" sz="1600" b="1" dirty="0" smtClean="0">
                <a:solidFill>
                  <a:srgbClr val="9933FF"/>
                </a:solidFill>
                <a:latin typeface="Comic Sans MS" pitchFamily="66" charset="0"/>
              </a:rPr>
              <a:t>и </a:t>
            </a:r>
            <a:br>
              <a:rPr lang="ru-RU" sz="1600" b="1" dirty="0" smtClean="0">
                <a:solidFill>
                  <a:srgbClr val="9933FF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9933FF"/>
                </a:solidFill>
                <a:latin typeface="Comic Sans MS" pitchFamily="66" charset="0"/>
              </a:rPr>
              <a:t>повышение компетентности </a:t>
            </a:r>
            <a:br>
              <a:rPr lang="ru-RU" sz="1600" b="1" dirty="0" smtClean="0">
                <a:solidFill>
                  <a:srgbClr val="9933FF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9933FF"/>
                </a:solidFill>
                <a:latin typeface="Comic Sans MS" pitchFamily="66" charset="0"/>
              </a:rPr>
              <a:t>родителей (законных представителей) в </a:t>
            </a:r>
            <a:br>
              <a:rPr lang="ru-RU" sz="1600" b="1" dirty="0" smtClean="0">
                <a:solidFill>
                  <a:srgbClr val="9933FF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9933FF"/>
                </a:solidFill>
                <a:latin typeface="Comic Sans MS" pitchFamily="66" charset="0"/>
              </a:rPr>
              <a:t>вопросах развития и образования,</a:t>
            </a:r>
            <a:br>
              <a:rPr lang="ru-RU" sz="1600" b="1" dirty="0" smtClean="0">
                <a:solidFill>
                  <a:srgbClr val="9933FF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9933FF"/>
                </a:solidFill>
                <a:latin typeface="Comic Sans MS" pitchFamily="66" charset="0"/>
              </a:rPr>
              <a:t> охраны и укрепления здоровья детей</a:t>
            </a:r>
            <a:endParaRPr lang="ru-RU" sz="1600" i="1" dirty="0">
              <a:solidFill>
                <a:srgbClr val="9933FF"/>
              </a:solidFill>
              <a:latin typeface="Comic Sans MS" pitchFamily="66" charset="0"/>
            </a:endParaRPr>
          </a:p>
        </p:txBody>
      </p:sp>
      <p:sp>
        <p:nvSpPr>
          <p:cNvPr id="30724" name="AutoShape 4" descr="https://e.mail.ru/cgi-bin/getattach?file=image%2df3a12f4fa3b5004d66d8aaabd073e7d4a040ad729febb84363660c55022df38d%2dV.jpg&amp;id=14549552550000000463;0;2&amp;mode=attachment&amp;&amp;x-email=detsad1070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https://e.mail.ru/cgi-bin/getattach?file=image%2df3a12f4fa3b5004d66d8aaabd073e7d4a040ad729febb84363660c55022df38d%2dV.jpg&amp;id=14549552550000000463;0;2&amp;mode=attachment&amp;&amp;x-email=detsad1070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https://af.attachmail.ru/cgi-bin/readmsg/image%2df3a12f4fa3b5004d66d8aaabd073e7d4a040ad729febb84363660c55022df38d%2dV.jpg?x-email=detsad1070@mail.ru&amp;rid=426435120727031878234826938072121729768&amp;&amp;id=14549552550000000463;0;2&amp;&amp;x-email=detsad1070%40mail.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1858" y="283779"/>
            <a:ext cx="5377549" cy="3016469"/>
          </a:xfrm>
          <a:prstGeom prst="rect">
            <a:avLst/>
          </a:prstGeom>
          <a:noFill/>
        </p:spPr>
      </p:pic>
      <p:pic>
        <p:nvPicPr>
          <p:cNvPr id="6" name="Picture 8" descr="http://lyc1561uz.mskobr.ru/users_files/alla_gal/images/gallery/igrovaya_gostinaya/img_45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40609" y="2750572"/>
            <a:ext cx="4694950" cy="3129966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1415" y="3507775"/>
            <a:ext cx="5054884" cy="30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057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788</TotalTime>
  <Words>211</Words>
  <Application>Microsoft Office PowerPoint</Application>
  <PresentationFormat>Произвольный</PresentationFormat>
  <Paragraphs>52</Paragraphs>
  <Slides>23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                                                                                 Актуальные вопросы взаимодействия семьи и ДО  (в картинках)   </vt:lpstr>
      <vt:lpstr>Семья для ребенка – это источник общественного опыта. Здесь он находит примеры для подражания и здесь происходит его социальное рождение. И если мы хотим вырастить нравственно здоровое поколение, то должны решать эту проблему «всем миром»: детский сад, семья, общественность. (С.В.Глебова)</vt:lpstr>
      <vt:lpstr>    Закон 273-ФЗ "Об образовании в РФ"  Статья 44. Права, обязанности и ответственность в сфере образования родителей (законных представителей) несовершеннолетних обучающихся     Родители (законные представители) несовершеннолетних обучающихся имеют преимущественное право на обучение и воспитание детей перед всеми другими лицами; выбирать с учетом мнения ребенка, формы получения образования и формы обучения, организации, осуществляющие образовательную деятельность. </vt:lpstr>
      <vt:lpstr>Федеральный государственный образовательный стандарт дошкольного образования  п.1.1.   Стандарт представляет собой совокупность обязательных требований к дошкольному образованию. Предметом регулирования Стандарта являются отношения в сфере образования, возникающие при реализации образовательной программы дошкольного образования.  .  </vt:lpstr>
      <vt:lpstr>Федеральный государственный образовательный стандарт дошкольного образования  п.1.1.  </vt:lpstr>
      <vt:lpstr>Федеральный государственный образовательный стандарт дошкольного образования  п.1.1.  </vt:lpstr>
      <vt:lpstr>Основные принципы Стандарта  п. 1.2.  - Стандарт закрепляет принцип личностно развивающего и гуманистического характера взаимодействия взрослых (родителей (законных представителей), педагогических и иных работников Организации) и детей; - уважение личности ребенка.</vt:lpstr>
      <vt:lpstr>Принципы дошкольного образования  п. 1.4.   -содействие и сотрудничество детей и взрослых, признание ребенка полноценным участником (субъектом) образовательных отношений; - сотрудничество Организации с семьей;</vt:lpstr>
      <vt:lpstr>Задачи дошкольного  образования  п. 1.6.   обеспечение психолого-педагогической  поддержки семьи и  повышение компетентности  родителей (законных представителей) в  вопросах развития и образования,  охраны и укрепления здоровья детей</vt:lpstr>
      <vt:lpstr>Структура программы  п. 2.3.   Программа формируется как программа психолого-педагогической поддержки позитивной социализации и индивидуализации, развития личности детей дошкольного возраста.</vt:lpstr>
      <vt:lpstr>Структура программы  п. 2.6.   Социально-коммуникативное развитие направлено на развитие общения и взаимодействия ребенка со взрослыми и сверстниками; </vt:lpstr>
      <vt:lpstr>Структура программы  п. 2.11.2.   В содержательном разделе должны быть представлены особенности взаимодействия педагогического коллектива с семьями воспитанников. </vt:lpstr>
      <vt:lpstr>Требования к условиям реализации программы  п. 3.1.  требования направлены на создание социальной ситуации развития для участников образовательных отношений, включая создание образовательной среды, которая должна создавать….:  •условия для участия родителей (законных представителей) в образовательной деятельности.  </vt:lpstr>
      <vt:lpstr>Психолого-педагогические условия реализации программы  п. 3.2.1.  -построение образовательной деятельности  на основе взаимодействия  взрослых с детьми, ориентированного  на интересы и возможности каждого ребенка  и учитывающего социальную ситуацию  его развития; -поддержка родителей  (законных представителей) в воспитании детей,  охране и укреплении их здоровья,  вовлечение семей  непосредственно в образовательную деятельность.  </vt:lpstr>
      <vt:lpstr>Психолого-педагогические условия реализации программы  п. 3.2.1.  Поддержка взрослыми положительного, доброжелательного отношения детей друг к другу и взаимодействия детей друг с другом в разных видах деятельности.   </vt:lpstr>
      <vt:lpstr>Требования к условиям реализации программы  п. 3.2.5.   Правила взаимодействия в разных социальных ситуациях:    • взаимодействие с родителями (законными представителями) по вопросам образования ребенка, непосредственного вовлечения их в образовательную деятельность, в т. ч. посредством создания образовательных проектов совместно с семьей на основе выявления потребностей и поддержки образовательных инициатив семьи.  </vt:lpstr>
      <vt:lpstr>Требования к условиям реализации программы  п. 3.2.8.   Организация должна создавать возможности:  •для предоставления информации о Программе семье и всем заинтересованным лицам, вовлеченным в образовательную деятельность, а также широкой общественности;   •обсуждения с родителями (законными представителями) детей вопросов, связанных с реализацией Программы.  </vt:lpstr>
      <vt:lpstr>Требования к результатам освоения программы  п. 4.4.  … являются, кроме прочего, ориентирами:  • для взаимодействия с семьями;   • информирования родителей (законных представителей) и общественности относительно целей дошкольного образования, общих для всего образовательного пространства РФ     </vt:lpstr>
      <vt:lpstr>В «Профессиональном Стандарте» (вступил в силу с 1 января 2015 года) определены необходимые умения педагога:  Выстраивать партнерское взаимодействие с родителями (законными представителями) детей раннего и дошкольного возраста для решения образовательных задач, использовать методы и средства для их психолого-педагогического просвещения. </vt:lpstr>
      <vt:lpstr>«Социальное партнерство»       - деление на равные доли участия взаимодействующих субъектов - определяет логику построения партнерских взаимоотношений ДО и семьи как равноактивного и взаимосвязанного воздействия двух сторон в интересах развития ребенка.  </vt:lpstr>
      <vt:lpstr>«Взаимодействие» предполагает взаимное воздействие, активность участников и обязательное прохождение этапов, на которых обеспечивается смена позиций и ролей участников общего процесса.   </vt:lpstr>
      <vt:lpstr>Модель ВЗАИМОДЕЙСТВИЯ ДО и семьи</vt:lpstr>
      <vt:lpstr>СПАСИБО ЗА ВНИМАНИЕ!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1070</dc:creator>
  <cp:lastModifiedBy>RePack by Diakov</cp:lastModifiedBy>
  <cp:revision>93</cp:revision>
  <dcterms:created xsi:type="dcterms:W3CDTF">2012-07-30T23:42:41Z</dcterms:created>
  <dcterms:modified xsi:type="dcterms:W3CDTF">2016-02-15T15:52:10Z</dcterms:modified>
</cp:coreProperties>
</file>