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21E"/>
    <a:srgbClr val="00823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0" autoAdjust="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213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A2F9C-7D33-4BE9-B11C-39B56213A25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10498-34DD-414B-A869-5BF62D042D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894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4278-FB47-43C4-A313-F5333DAF2DC8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2675-229A-4CA5-8E3D-3761186EB1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4278-FB47-43C4-A313-F5333DAF2DC8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2675-229A-4CA5-8E3D-3761186EB1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4278-FB47-43C4-A313-F5333DAF2DC8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2675-229A-4CA5-8E3D-3761186EB1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4278-FB47-43C4-A313-F5333DAF2DC8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2675-229A-4CA5-8E3D-3761186EB1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4278-FB47-43C4-A313-F5333DAF2DC8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2675-229A-4CA5-8E3D-3761186EB1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4278-FB47-43C4-A313-F5333DAF2DC8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2675-229A-4CA5-8E3D-3761186EB1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4278-FB47-43C4-A313-F5333DAF2DC8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2675-229A-4CA5-8E3D-3761186EB1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4278-FB47-43C4-A313-F5333DAF2DC8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2675-229A-4CA5-8E3D-3761186EB1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4278-FB47-43C4-A313-F5333DAF2DC8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2675-229A-4CA5-8E3D-3761186EB1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4278-FB47-43C4-A313-F5333DAF2DC8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2675-229A-4CA5-8E3D-3761186EB1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4278-FB47-43C4-A313-F5333DAF2DC8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2675-229A-4CA5-8E3D-3761186EB1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F4278-FB47-43C4-A313-F5333DAF2DC8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C2675-229A-4CA5-8E3D-3761186EB1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 bwMode="auto"/>
        <p:txBody>
          <a:bodyPr>
            <a:normAutofit fontScale="90000"/>
          </a:bodyPr>
          <a:lstStyle/>
          <a:p>
            <a:r>
              <a:rPr lang="ru-RU" sz="5400" dirty="0" smtClean="0">
                <a:solidFill>
                  <a:srgbClr val="00B050"/>
                </a:solidFill>
              </a:rPr>
              <a:t/>
            </a:r>
            <a:br>
              <a:rPr lang="ru-RU" sz="5400" dirty="0" smtClean="0">
                <a:solidFill>
                  <a:srgbClr val="00B050"/>
                </a:solidFill>
              </a:rPr>
            </a:br>
            <a:r>
              <a:rPr lang="ru-RU" sz="5400" dirty="0">
                <a:solidFill>
                  <a:srgbClr val="00B050"/>
                </a:solidFill>
              </a:rPr>
              <a:t/>
            </a:r>
            <a:br>
              <a:rPr lang="ru-RU" sz="5400" dirty="0">
                <a:solidFill>
                  <a:srgbClr val="00B050"/>
                </a:solidFill>
              </a:rPr>
            </a:br>
            <a:r>
              <a:rPr lang="ru-RU" sz="5400" dirty="0" smtClean="0">
                <a:solidFill>
                  <a:srgbClr val="00B050"/>
                </a:solidFill>
              </a:rPr>
              <a:t>Презентация урока на тему:</a:t>
            </a:r>
            <a:r>
              <a:rPr lang="ru-RU" sz="54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54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«Треугольник.</a:t>
            </a:r>
            <a:b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Виды треугольников.»</a:t>
            </a:r>
            <a:r>
              <a:rPr lang="ru-RU" sz="54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54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54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54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200" dirty="0" err="1" smtClean="0">
                <a:solidFill>
                  <a:schemeClr val="accent6">
                    <a:lumMod val="75000"/>
                  </a:schemeClr>
                </a:solidFill>
              </a:rPr>
              <a:t>Прокаева</a:t>
            </a: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  <a:t> Оксана Тимофеевна</a:t>
            </a:r>
            <a:b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  <a:t>учитель математики</a:t>
            </a:r>
            <a:b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  <a:t>возрастная категория  5-7 классы</a:t>
            </a:r>
            <a:b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ru-RU" sz="2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Домашнее задание</a:t>
            </a:r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Периметр равнобедренного треугольника равен 40 см, а его основание – 14 см. Найдите боковую сторону треугольника.</a:t>
            </a:r>
          </a:p>
          <a:p>
            <a:pPr marL="514350" indent="-51435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  Одна сторона треугольника равна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см, вторая – 21см, а периметр треугольника  -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см.Составьте выражение  для нахождения третьей стороны треугольника. Вычислите длину третьей стороны, если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= 96,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= 32.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презентации использовались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Задания из Математика: дидактические материалы: 5 класс: пособие для учащихся общеобразовательных организаций/А.Г.Мерзляк, В.Б.Полонский, Е.М. Рабинович, М.С. Якир.- М.: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Вентана-Граф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2014.</a:t>
            </a:r>
          </a:p>
          <a:p>
            <a:pPr lvl="1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Теоретический  материал из учебника Математика 5 класс/А.Г.Мерзляк, В.Б.Полонский, Е.М. Рабинович, М.С. Якир.- М.: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Вентана-Граф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2014.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Назовите виды углов?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95536" y="1412776"/>
            <a:ext cx="4100264" cy="4713387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прямой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 smtClean="0">
              <a:solidFill>
                <a:srgbClr val="0070C0"/>
              </a:solidFill>
            </a:endParaRPr>
          </a:p>
          <a:p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т</a:t>
            </a:r>
            <a:r>
              <a:rPr lang="ru-RU" dirty="0" smtClean="0">
                <a:solidFill>
                  <a:srgbClr val="0070C0"/>
                </a:solidFill>
              </a:rPr>
              <a:t>упой</a:t>
            </a:r>
          </a:p>
          <a:p>
            <a:pPr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острый</a:t>
            </a:r>
            <a:endParaRPr lang="ru-RU" dirty="0">
              <a:solidFill>
                <a:srgbClr val="0070C0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220072" y="1844824"/>
            <a:ext cx="0" cy="1080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220072" y="2924944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076056" y="3284984"/>
            <a:ext cx="720080" cy="1080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796136" y="4365104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5076056" y="4797152"/>
            <a:ext cx="1008112" cy="1080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076056" y="5877272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Какой многоугольник будет иметь меньше всех сторон?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Правильный пятиугольник 3"/>
          <p:cNvSpPr/>
          <p:nvPr/>
        </p:nvSpPr>
        <p:spPr>
          <a:xfrm>
            <a:off x="1979712" y="2276872"/>
            <a:ext cx="1440160" cy="936104"/>
          </a:xfrm>
          <a:prstGeom prst="pentago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Ромб 4"/>
          <p:cNvSpPr/>
          <p:nvPr/>
        </p:nvSpPr>
        <p:spPr>
          <a:xfrm>
            <a:off x="6228184" y="1844824"/>
            <a:ext cx="1512168" cy="1800200"/>
          </a:xfrm>
          <a:prstGeom prst="diamond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 rot="667318">
            <a:off x="1331640" y="3645024"/>
            <a:ext cx="2520280" cy="144016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Трапеция 6"/>
          <p:cNvSpPr/>
          <p:nvPr/>
        </p:nvSpPr>
        <p:spPr>
          <a:xfrm rot="19912120">
            <a:off x="4381531" y="2336564"/>
            <a:ext cx="1440160" cy="1080120"/>
          </a:xfrm>
          <a:prstGeom prst="trapezoi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Шестиугольник 7"/>
          <p:cNvSpPr/>
          <p:nvPr/>
        </p:nvSpPr>
        <p:spPr>
          <a:xfrm>
            <a:off x="6444208" y="3789040"/>
            <a:ext cx="1584176" cy="1584176"/>
          </a:xfrm>
          <a:prstGeom prst="hexagon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/>
          <p:cNvSpPr/>
          <p:nvPr/>
        </p:nvSpPr>
        <p:spPr>
          <a:xfrm>
            <a:off x="4499992" y="3933056"/>
            <a:ext cx="1728192" cy="1368152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Треугольники классифицируют по видам углов</a:t>
            </a:r>
            <a:endParaRPr lang="ru-RU" sz="32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п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рямоугольный</a:t>
            </a:r>
          </a:p>
          <a:p>
            <a:endParaRPr lang="ru-RU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т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упоугольный</a:t>
            </a:r>
          </a:p>
          <a:p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endParaRPr lang="ru-RU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остроугольный</a:t>
            </a:r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  <p:sp>
        <p:nvSpPr>
          <p:cNvPr id="7" name="Прямоугольный треугольник 6"/>
          <p:cNvSpPr/>
          <p:nvPr/>
        </p:nvSpPr>
        <p:spPr>
          <a:xfrm>
            <a:off x="5868144" y="1772816"/>
            <a:ext cx="2592288" cy="1152128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4788024" y="4581128"/>
            <a:ext cx="1008112" cy="1224136"/>
          </a:xfrm>
          <a:prstGeom prst="triangle">
            <a:avLst>
              <a:gd name="adj" fmla="val 4712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12511316">
            <a:off x="4228929" y="3502639"/>
            <a:ext cx="3895872" cy="1061288"/>
          </a:xfrm>
          <a:prstGeom prst="triangle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868144" y="2708920"/>
            <a:ext cx="360040" cy="216024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 advTm="1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000"/>
                            </p:stCondLst>
                            <p:childTnLst>
                              <p:par>
                                <p:cTn id="2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7" grpId="0" animBg="1"/>
      <p:bldP spid="8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Треугольники классифицируют по видам сторон</a:t>
            </a:r>
            <a:endParaRPr lang="ru-RU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Равносторонний</a:t>
            </a:r>
          </a:p>
          <a:p>
            <a:pPr algn="ctr">
              <a:buNone/>
            </a:pPr>
            <a:r>
              <a:rPr lang="ru-RU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(у которого все три стороны равны)</a:t>
            </a:r>
          </a:p>
          <a:p>
            <a:endParaRPr lang="ru-RU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Равнобедренный</a:t>
            </a:r>
          </a:p>
          <a:p>
            <a:pPr algn="ctr">
              <a:buNone/>
            </a:pPr>
            <a:r>
              <a:rPr lang="ru-RU" sz="1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(у которого две стороны равны)</a:t>
            </a:r>
            <a:endParaRPr lang="ru-RU" sz="1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427984" y="1700808"/>
            <a:ext cx="4038600" cy="4525963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5220072" y="1628800"/>
            <a:ext cx="1872208" cy="1584176"/>
          </a:xfrm>
          <a:prstGeom prst="triangl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5364088" y="3573016"/>
            <a:ext cx="1584176" cy="208823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5652120" y="4293096"/>
            <a:ext cx="432048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508104" y="4581128"/>
            <a:ext cx="43204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6444208" y="4581128"/>
            <a:ext cx="288032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6588224" y="4797152"/>
            <a:ext cx="36004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3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80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Равнобедренный</a:t>
            </a:r>
            <a:b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треугольник</a:t>
            </a: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БОКОВАЯ СТОРОНА                              БОКОВАЯ СТОРОНА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  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ОСНОВАНИЕ</a:t>
            </a: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3707904" y="1556792"/>
            <a:ext cx="1872208" cy="2736304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899592" y="3284984"/>
            <a:ext cx="2160240" cy="648072"/>
          </a:xfrm>
          <a:prstGeom prst="rightArrow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92D050"/>
              </a:solidFill>
            </a:endParaRPr>
          </a:p>
        </p:txBody>
      </p:sp>
      <p:sp>
        <p:nvSpPr>
          <p:cNvPr id="10" name="Стрелка влево 9"/>
          <p:cNvSpPr/>
          <p:nvPr/>
        </p:nvSpPr>
        <p:spPr>
          <a:xfrm>
            <a:off x="5796136" y="3284984"/>
            <a:ext cx="2304256" cy="576064"/>
          </a:xfrm>
          <a:prstGeom prst="leftArrow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Стрелка вверх 11"/>
          <p:cNvSpPr/>
          <p:nvPr/>
        </p:nvSpPr>
        <p:spPr>
          <a:xfrm>
            <a:off x="4283968" y="4365104"/>
            <a:ext cx="504056" cy="1152128"/>
          </a:xfrm>
          <a:prstGeom prst="upArrow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9" grpId="0" animBg="1"/>
      <p:bldP spid="10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Задача 1</a:t>
            </a:r>
            <a:endParaRPr lang="ru-RU" sz="3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323528" y="1628800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Одна сторона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треугольника равна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24 см, вторая – в 3 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раза больше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первой, а третья на 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16 см меньше второй. 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Вычислите периметр треугольника.</a:t>
            </a:r>
            <a:endParaRPr lang="ru-RU" sz="2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Решение: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Р=24+24*3+(24*3 --16)=24+72+56=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=152(см)</a:t>
            </a:r>
          </a:p>
          <a:p>
            <a:pPr>
              <a:buNone/>
            </a:pPr>
            <a:endParaRPr lang="ru-RU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Ответ :152см.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Задача 2</a:t>
            </a:r>
            <a:endParaRPr lang="ru-RU" sz="36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788024" cy="4525963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Одна сторона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треугольника равна </a:t>
            </a:r>
            <a:r>
              <a:rPr lang="ru-RU" i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см, вторая-21см, а  периметр треугольника – </a:t>
            </a:r>
            <a:r>
              <a:rPr lang="en-US" i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см.</a:t>
            </a:r>
          </a:p>
          <a:p>
            <a:pPr lvl="1">
              <a:buNone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Составьте выражение для нахождения третьей стороны.</a:t>
            </a: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dirty="0" smtClean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Вычислите длину третьей стороны, если </a:t>
            </a:r>
            <a:r>
              <a:rPr lang="en-US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96, </a:t>
            </a:r>
            <a:r>
              <a:rPr lang="ru-RU" i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=32</a:t>
            </a: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ru-RU" sz="2000" i="1" dirty="0" smtClean="0"/>
          </a:p>
          <a:p>
            <a:pPr algn="ctr">
              <a:buNone/>
            </a:pPr>
            <a:r>
              <a:rPr lang="ru-RU" i="1" dirty="0" smtClean="0">
                <a:solidFill>
                  <a:srgbClr val="00421E"/>
                </a:solidFill>
              </a:rPr>
              <a:t>Составим выражение:</a:t>
            </a:r>
          </a:p>
          <a:p>
            <a:pPr algn="ctr">
              <a:buNone/>
            </a:pPr>
            <a:r>
              <a:rPr lang="en-US" dirty="0" smtClean="0">
                <a:solidFill>
                  <a:srgbClr val="00421E"/>
                </a:solidFill>
              </a:rPr>
              <a:t>p-21-a</a:t>
            </a:r>
            <a:endParaRPr lang="ru-RU" dirty="0" smtClean="0">
              <a:solidFill>
                <a:srgbClr val="00421E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00421E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421E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00421E"/>
              </a:solidFill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421E"/>
                </a:solidFill>
              </a:rPr>
              <a:t>Вычислим значение выражения:</a:t>
            </a:r>
            <a:endParaRPr lang="en-US" sz="2400" dirty="0" smtClean="0">
              <a:solidFill>
                <a:srgbClr val="00421E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00421E"/>
              </a:solidFill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421E"/>
                </a:solidFill>
              </a:rPr>
              <a:t>Если </a:t>
            </a:r>
            <a:r>
              <a:rPr lang="en-US" sz="2400" i="1" dirty="0" smtClean="0">
                <a:solidFill>
                  <a:srgbClr val="00421E"/>
                </a:solidFill>
              </a:rPr>
              <a:t>p</a:t>
            </a:r>
            <a:r>
              <a:rPr lang="ru-RU" sz="2400" dirty="0" smtClean="0">
                <a:solidFill>
                  <a:srgbClr val="00421E"/>
                </a:solidFill>
              </a:rPr>
              <a:t>=96, </a:t>
            </a:r>
            <a:r>
              <a:rPr lang="ru-RU" sz="2400" i="1" dirty="0" smtClean="0">
                <a:solidFill>
                  <a:srgbClr val="00421E"/>
                </a:solidFill>
              </a:rPr>
              <a:t>а</a:t>
            </a:r>
            <a:r>
              <a:rPr lang="ru-RU" sz="2400" dirty="0" smtClean="0">
                <a:solidFill>
                  <a:srgbClr val="00421E"/>
                </a:solidFill>
              </a:rPr>
              <a:t>=32, то   </a:t>
            </a:r>
            <a:r>
              <a:rPr lang="en-US" sz="2400" dirty="0" smtClean="0">
                <a:solidFill>
                  <a:srgbClr val="00421E"/>
                </a:solidFill>
              </a:rPr>
              <a:t>p-21-a</a:t>
            </a:r>
            <a:r>
              <a:rPr lang="ru-RU" sz="2400" dirty="0" smtClean="0">
                <a:solidFill>
                  <a:srgbClr val="00421E"/>
                </a:solidFill>
              </a:rPr>
              <a:t> = 96-21-32 =  43</a:t>
            </a:r>
          </a:p>
          <a:p>
            <a:pPr>
              <a:buNone/>
            </a:pPr>
            <a:r>
              <a:rPr lang="ru-RU" sz="2400" dirty="0" smtClean="0">
                <a:solidFill>
                  <a:srgbClr val="00421E"/>
                </a:solidFill>
              </a:rPr>
              <a:t>Ответ: 43 см.</a:t>
            </a:r>
            <a:endParaRPr lang="ru-RU" sz="2400" dirty="0">
              <a:solidFill>
                <a:srgbClr val="00421E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Задача 3 </a:t>
            </a:r>
            <a:endParaRPr lang="ru-RU" sz="3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00201"/>
            <a:ext cx="4495800" cy="34129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Периметр равнобедренного треугольника равен 40см, а его основание -14 см.Найдите боковую сторону треугольника.</a:t>
            </a:r>
            <a:endParaRPr lang="ru-RU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00809"/>
            <a:ext cx="4038600" cy="295232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Решение:</a:t>
            </a:r>
          </a:p>
          <a:p>
            <a:pPr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Р = (40-14):2 =</a:t>
            </a:r>
          </a:p>
          <a:p>
            <a:pPr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=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13 (см)</a:t>
            </a:r>
          </a:p>
          <a:p>
            <a:pPr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Ответ: 13 см.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6" name="Picture 2" descr="http://go4.imgsmail.ru/imgpreview?key=428c7b31947187af&amp;mb=imgdb_preview_1159"/>
          <p:cNvPicPr>
            <a:picLocks noChangeAspect="1" noChangeArrowheads="1"/>
          </p:cNvPicPr>
          <p:nvPr/>
        </p:nvPicPr>
        <p:blipFill>
          <a:blip r:embed="rId2" cstate="print"/>
          <a:srcRect l="-23207" t="20692" b="-19392"/>
          <a:stretch>
            <a:fillRect/>
          </a:stretch>
        </p:blipFill>
        <p:spPr bwMode="auto">
          <a:xfrm>
            <a:off x="3851920" y="3861048"/>
            <a:ext cx="4392488" cy="299695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</TotalTime>
  <Words>321</Words>
  <Application>Microsoft Office PowerPoint</Application>
  <PresentationFormat>Экран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  Презентация урока на тему: «Треугольник. Виды треугольников.»  Прокаева Оксана Тимофеевна учитель математики  возрастная категория  5-7 классы   </vt:lpstr>
      <vt:lpstr>Назовите виды углов?</vt:lpstr>
      <vt:lpstr>Какой многоугольник будет иметь меньше всех сторон? </vt:lpstr>
      <vt:lpstr>Треугольники классифицируют по видам углов</vt:lpstr>
      <vt:lpstr>Треугольники классифицируют по видам сторон</vt:lpstr>
      <vt:lpstr>Равнобедренный  треугольник</vt:lpstr>
      <vt:lpstr>Задача 1</vt:lpstr>
      <vt:lpstr>Задача 2</vt:lpstr>
      <vt:lpstr>Задача 3 </vt:lpstr>
      <vt:lpstr>Домашнее задание</vt:lpstr>
      <vt:lpstr>В презентации использовались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Треугольник. Виды треугольников.</dc:title>
  <dc:creator>Admin</dc:creator>
  <cp:lastModifiedBy>User</cp:lastModifiedBy>
  <cp:revision>35</cp:revision>
  <dcterms:created xsi:type="dcterms:W3CDTF">2014-11-24T11:39:54Z</dcterms:created>
  <dcterms:modified xsi:type="dcterms:W3CDTF">2016-03-14T15:29:47Z</dcterms:modified>
</cp:coreProperties>
</file>