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4" r:id="rId3"/>
    <p:sldId id="258" r:id="rId4"/>
    <p:sldId id="277" r:id="rId5"/>
    <p:sldId id="259" r:id="rId6"/>
    <p:sldId id="263" r:id="rId7"/>
    <p:sldId id="285" r:id="rId8"/>
    <p:sldId id="286" r:id="rId9"/>
    <p:sldId id="278" r:id="rId10"/>
    <p:sldId id="281" r:id="rId11"/>
    <p:sldId id="279" r:id="rId12"/>
    <p:sldId id="282" r:id="rId13"/>
    <p:sldId id="283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99"/>
    <a:srgbClr val="000066"/>
    <a:srgbClr val="000099"/>
    <a:srgbClr val="0000CC"/>
    <a:srgbClr val="0000FF"/>
    <a:srgbClr val="0066FF"/>
    <a:srgbClr val="3399FF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7" autoAdjust="0"/>
    <p:restoredTop sz="94711" autoAdjust="0"/>
  </p:normalViewPr>
  <p:slideViewPr>
    <p:cSldViewPr>
      <p:cViewPr varScale="1">
        <p:scale>
          <a:sx n="102" d="100"/>
          <a:sy n="102" d="100"/>
        </p:scale>
        <p:origin x="-102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4D56763-B19D-48F1-A2CE-678B7777037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2457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2458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58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458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2458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215CD731-FE7D-400B-808F-153FD5829D9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C64F83-D83A-4688-A4C5-0C77AD73F7F9}" type="slidenum">
              <a:rPr lang="ru-RU"/>
              <a:pPr/>
              <a:t>1</a:t>
            </a:fld>
            <a:endParaRPr lang="ru-RU"/>
          </a:p>
        </p:txBody>
      </p:sp>
      <p:sp>
        <p:nvSpPr>
          <p:cNvPr id="2969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20A26B4-1ACB-474E-BF56-45B07B415778}" type="slidenum">
              <a:rPr lang="ru-RU"/>
              <a:pPr/>
              <a:t>2</a:t>
            </a:fld>
            <a:endParaRPr lang="ru-RU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F920E1-39E5-4C0E-AA82-86565C8B3030}" type="slidenum">
              <a:rPr lang="ru-RU"/>
              <a:pPr/>
              <a:t>3</a:t>
            </a:fld>
            <a:endParaRPr lang="ru-RU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AD339F-7E9E-4653-A3F6-115BD432D874}" type="slidenum">
              <a:rPr lang="ru-RU"/>
              <a:pPr/>
              <a:t>4</a:t>
            </a:fld>
            <a:endParaRPr lang="ru-RU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AA412C-665C-4CF6-83C7-9F3F8D7E8EC0}" type="slidenum">
              <a:rPr lang="ru-RU"/>
              <a:pPr/>
              <a:t>5</a:t>
            </a:fld>
            <a:endParaRPr lang="ru-RU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B0F323-0DB6-4AFF-94AE-32568D3A5965}" type="slidenum">
              <a:rPr lang="ru-RU"/>
              <a:pPr/>
              <a:t>6</a:t>
            </a:fld>
            <a:endParaRPr lang="ru-RU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6E3447D-4BEA-49FA-AA07-7DCC35D953E4}" type="slidenum">
              <a:rPr lang="ru-RU"/>
              <a:pPr/>
              <a:t>7</a:t>
            </a:fld>
            <a:endParaRPr lang="ru-RU"/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sp>
          <p:nvSpPr>
            <p:cNvPr id="3074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910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077" name="Group 5"/>
            <p:cNvGrpSpPr>
              <a:grpSpLocks/>
            </p:cNvGrpSpPr>
            <p:nvPr/>
          </p:nvGrpSpPr>
          <p:grpSpPr bwMode="auto">
            <a:xfrm>
              <a:off x="381" y="2280"/>
              <a:ext cx="5369" cy="48"/>
              <a:chOff x="381" y="2280"/>
              <a:chExt cx="5369" cy="48"/>
            </a:xfrm>
          </p:grpSpPr>
          <p:sp>
            <p:nvSpPr>
              <p:cNvPr id="3075" name="Line 3"/>
              <p:cNvSpPr>
                <a:spLocks noChangeShapeType="1"/>
              </p:cNvSpPr>
              <p:nvPr/>
            </p:nvSpPr>
            <p:spPr bwMode="auto">
              <a:xfrm>
                <a:off x="381" y="2328"/>
                <a:ext cx="5369" cy="0"/>
              </a:xfrm>
              <a:prstGeom prst="line">
                <a:avLst/>
              </a:prstGeom>
              <a:noFill/>
              <a:ln w="254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76" name="Line 4"/>
              <p:cNvSpPr>
                <a:spLocks noChangeShapeType="1"/>
              </p:cNvSpPr>
              <p:nvPr/>
            </p:nvSpPr>
            <p:spPr bwMode="auto">
              <a:xfrm>
                <a:off x="381" y="2280"/>
                <a:ext cx="5369" cy="0"/>
              </a:xfrm>
              <a:prstGeom prst="line">
                <a:avLst/>
              </a:prstGeom>
              <a:noFill/>
              <a:ln w="762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384" y="960"/>
              <a:ext cx="5375" cy="384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80" name="Rectangle 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3B36AA5-1F1A-4DCA-B6E8-316E56B9BCE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806594F6-4B4C-4172-8BB7-180628621B1A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328420-55A7-4520-9666-96372E2DFAB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94F9160-88CE-4828-B38C-9B42095802A1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34188" y="266700"/>
            <a:ext cx="2081212" cy="59055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0550" y="266700"/>
            <a:ext cx="6091238" cy="59055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91D361-46CB-4E9F-ABFF-46B08F3AD55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A7E5D55-C786-4459-8A8E-DB3266D0BF0E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550" y="266700"/>
            <a:ext cx="8324850" cy="11049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43000" y="1790700"/>
            <a:ext cx="7772400" cy="2114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43000" y="4057650"/>
            <a:ext cx="7772400" cy="2114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2766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4C25B49-08FA-4FE4-84C7-985C2800436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27FB25C-798E-423B-8EDF-B2B8D62C8FEC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550" y="266700"/>
            <a:ext cx="8324850" cy="11049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143000" y="1790700"/>
            <a:ext cx="7772400" cy="43815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2766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94D99D7-0434-4801-AF55-663DA1B904F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5CC3FDC-57C4-4983-8E7A-45EE914D6B56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4F841E-7FEC-4721-9B72-AEFD568062A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D15842F-CD90-4B23-8E02-52E105317429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D657F-A507-406B-A2B4-DB8A0A6AFA9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9542204-E224-4BEC-A7BA-014BCEC8B118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FFC90B-A417-4808-B8BA-B3083BC6A37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124F96D-AAF5-492F-9904-82B6FF7DF8FA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397C67-9B56-4CC8-99D1-B741BAB1EA1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67DFC8C-5DD3-4698-81D3-58F0EA874862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61902B-A996-45A4-AFE0-1F33481FF60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4B0F7DEE-0695-41D9-B60A-0795C4C0D7E1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7F6CF5-FA9D-4489-8966-AEAC36FDEEA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D38A204-1038-43F3-828A-596C8556D7D2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A30552-3B71-4FD8-9334-58266A77B86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E897DD7-9985-4CCA-B9F6-F85DE21AFC0A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485E7B-EDF5-42AB-ABB1-E7D4B88DF8A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761045D6-B336-429D-A8BE-32758178716A}" type="datetime1">
              <a:rPr lang="ru-RU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444625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kumimoji="1" lang="ru-RU" sz="2400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620713" y="1447800"/>
            <a:ext cx="8523287" cy="76200"/>
            <a:chOff x="381" y="888"/>
            <a:chExt cx="5369" cy="48"/>
          </a:xfrm>
        </p:grpSpPr>
        <p:sp>
          <p:nvSpPr>
            <p:cNvPr id="1027" name="Line 3"/>
            <p:cNvSpPr>
              <a:spLocks noChangeShapeType="1"/>
            </p:cNvSpPr>
            <p:nvPr/>
          </p:nvSpPr>
          <p:spPr bwMode="auto">
            <a:xfrm>
              <a:off x="381" y="936"/>
              <a:ext cx="5369" cy="0"/>
            </a:xfrm>
            <a:prstGeom prst="line">
              <a:avLst/>
            </a:prstGeom>
            <a:noFill/>
            <a:ln w="254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28" name="Line 4"/>
            <p:cNvSpPr>
              <a:spLocks noChangeShapeType="1"/>
            </p:cNvSpPr>
            <p:nvPr/>
          </p:nvSpPr>
          <p:spPr bwMode="auto">
            <a:xfrm>
              <a:off x="381" y="888"/>
              <a:ext cx="5369" cy="0"/>
            </a:xfrm>
            <a:prstGeom prst="line">
              <a:avLst/>
            </a:prstGeom>
            <a:noFill/>
            <a:ln w="762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90550" y="266700"/>
            <a:ext cx="83248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79070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ru-RU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0B56EA6-EA58-4B3E-BAD5-C10346D34CF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A4F6DAA4-C2A5-47EF-9356-5A3BB44A4621}" type="datetime1">
              <a:rPr lang="ru-RU"/>
              <a:pPr/>
              <a:t>14.03.2016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pull/>
  </p:transition>
  <p:hf hdr="0" ftr="0"/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v"/>
        <a:defRPr sz="3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7.wmf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2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emf"/><Relationship Id="rId5" Type="http://schemas.openxmlformats.org/officeDocument/2006/relationships/image" Target="../media/image4.wm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wmf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1.jpeg"/><Relationship Id="rId7" Type="http://schemas.openxmlformats.org/officeDocument/2006/relationships/slide" Target="slide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9.xml"/><Relationship Id="rId11" Type="http://schemas.openxmlformats.org/officeDocument/2006/relationships/image" Target="../media/image7.wmf"/><Relationship Id="rId5" Type="http://schemas.openxmlformats.org/officeDocument/2006/relationships/slide" Target="slide2.xml"/><Relationship Id="rId10" Type="http://schemas.openxmlformats.org/officeDocument/2006/relationships/slide" Target="slide13.xml"/><Relationship Id="rId4" Type="http://schemas.openxmlformats.org/officeDocument/2006/relationships/image" Target="../media/image2.png"/><Relationship Id="rId9" Type="http://schemas.openxmlformats.org/officeDocument/2006/relationships/slide" Target="slide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wmf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wmf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9533DB8-062A-45E5-8F71-76FB68AED5C4}" type="slidenum">
              <a:rPr lang="ru-RU"/>
              <a:pPr/>
              <a:t>1</a:t>
            </a:fld>
            <a:endParaRPr lang="ru-RU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fld id="{C24F0C8B-41FA-4F24-8CBB-92C2BF341A41}" type="datetime1">
              <a:rPr lang="ru-RU"/>
              <a:pPr/>
              <a:t>14.03.2016</a:t>
            </a:fld>
            <a:endParaRPr lang="ru-RU"/>
          </a:p>
        </p:txBody>
      </p:sp>
      <p:pic>
        <p:nvPicPr>
          <p:cNvPr id="4105" name="Picture 9" descr="Stonehenge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533400" y="0"/>
            <a:ext cx="8610600" cy="6457950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90600" y="2286000"/>
            <a:ext cx="77724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4000" dirty="0" err="1"/>
              <a:t>Домеханический</a:t>
            </a:r>
            <a:r>
              <a:rPr lang="ru-RU" sz="4000" dirty="0"/>
              <a:t> этап развития вычислительной техники.</a:t>
            </a:r>
          </a:p>
        </p:txBody>
      </p:sp>
      <p:pic>
        <p:nvPicPr>
          <p:cNvPr id="4104" name="Picture 8" descr="BD2133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3752850"/>
            <a:ext cx="5029200" cy="285750"/>
          </a:xfrm>
          <a:prstGeom prst="rect">
            <a:avLst/>
          </a:prstGeom>
          <a:noFill/>
        </p:spPr>
      </p:pic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533400" y="3581400"/>
            <a:ext cx="8610600" cy="0"/>
          </a:xfrm>
          <a:prstGeom prst="line">
            <a:avLst/>
          </a:prstGeom>
          <a:noFill/>
          <a:ln w="79375" cmpd="thickThin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7" name="WordArt 11"/>
          <p:cNvSpPr>
            <a:spLocks noChangeArrowheads="1" noChangeShapeType="1" noTextEdit="1"/>
          </p:cNvSpPr>
          <p:nvPr/>
        </p:nvSpPr>
        <p:spPr bwMode="auto">
          <a:xfrm>
            <a:off x="838200" y="228600"/>
            <a:ext cx="8001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ru-RU" sz="3600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hlink"/>
                    </a:gs>
                    <a:gs pos="50000">
                      <a:schemeClr val="tx2"/>
                    </a:gs>
                    <a:gs pos="100000">
                      <a:schemeClr val="hlink"/>
                    </a:gs>
                  </a:gsLst>
                  <a:lin ang="2700000" scaled="1"/>
                </a:gradFill>
                <a:effectLst>
                  <a:outerShdw dist="53882" dir="2700000" algn="ctr" rotWithShape="0">
                    <a:srgbClr val="000066">
                      <a:alpha val="50000"/>
                    </a:srgbClr>
                  </a:outerShdw>
                </a:effectLst>
                <a:latin typeface="Impact"/>
              </a:rPr>
              <a:t>"Ибо это недостойно совершества человеческого</a:t>
            </a:r>
          </a:p>
          <a:p>
            <a:pPr algn="r"/>
            <a:r>
              <a:rPr lang="ru-RU" sz="3600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hlink"/>
                    </a:gs>
                    <a:gs pos="50000">
                      <a:schemeClr val="tx2"/>
                    </a:gs>
                    <a:gs pos="100000">
                      <a:schemeClr val="hlink"/>
                    </a:gs>
                  </a:gsLst>
                  <a:lin ang="2700000" scaled="1"/>
                </a:gradFill>
                <a:effectLst>
                  <a:outerShdw dist="53882" dir="2700000" algn="ctr" rotWithShape="0">
                    <a:srgbClr val="000066">
                      <a:alpha val="50000"/>
                    </a:srgbClr>
                  </a:outerShdw>
                </a:effectLst>
                <a:latin typeface="Impact"/>
              </a:rPr>
              <a:t>подобно рабам тратить часы на вычисления ..."</a:t>
            </a:r>
          </a:p>
          <a:p>
            <a:pPr algn="r"/>
            <a:r>
              <a:rPr lang="ru-RU" sz="3600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hlink"/>
                    </a:gs>
                    <a:gs pos="50000">
                      <a:schemeClr val="tx2"/>
                    </a:gs>
                    <a:gs pos="100000">
                      <a:schemeClr val="hlink"/>
                    </a:gs>
                  </a:gsLst>
                  <a:lin ang="2700000" scaled="1"/>
                </a:gradFill>
                <a:effectLst>
                  <a:outerShdw dist="53882" dir="2700000" algn="ctr" rotWithShape="0">
                    <a:srgbClr val="000066">
                      <a:alpha val="50000"/>
                    </a:srgbClr>
                  </a:outerShdw>
                </a:effectLst>
                <a:latin typeface="Impact"/>
              </a:rPr>
              <a:t>Г.В.Лейбниц</a:t>
            </a:r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sz="quarter" idx="1"/>
          </p:nvPr>
        </p:nvSpPr>
        <p:spPr>
          <a:xfrm>
            <a:off x="990600" y="4648200"/>
            <a:ext cx="7696200" cy="9906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dirty="0" smtClean="0"/>
              <a:t>Потеряева Т.А.</a:t>
            </a:r>
          </a:p>
          <a:p>
            <a:r>
              <a:rPr lang="ru-RU" sz="2400" dirty="0" smtClean="0"/>
              <a:t>Иркутский техникум машиностроения</a:t>
            </a:r>
            <a:endParaRPr lang="ru-RU" sz="2400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CC40E4-5ADC-4F48-A4FB-FAF71BB61A53}" type="slidenum">
              <a:rPr lang="ru-RU"/>
              <a:pPr/>
              <a:t>10</a:t>
            </a:fld>
            <a:endParaRPr lang="ru-RU"/>
          </a:p>
        </p:txBody>
      </p:sp>
      <p:sp>
        <p:nvSpPr>
          <p:cNvPr id="1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AA06B32-5F06-49DD-A99B-12376F927DC0}" type="datetime1">
              <a:rPr lang="ru-RU"/>
              <a:pPr/>
              <a:t>14.03.2016</a:t>
            </a:fld>
            <a:endParaRPr lang="ru-RU"/>
          </a:p>
        </p:txBody>
      </p:sp>
      <p:pic>
        <p:nvPicPr>
          <p:cNvPr id="60425" name="Picture 9" descr="Stonehenge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 t="31859" b="49261"/>
          <a:stretch>
            <a:fillRect/>
          </a:stretch>
        </p:blipFill>
        <p:spPr bwMode="auto">
          <a:xfrm>
            <a:off x="533400" y="152400"/>
            <a:ext cx="8610600" cy="1219200"/>
          </a:xfrm>
          <a:prstGeom prst="rect">
            <a:avLst/>
          </a:prstGeom>
          <a:noFill/>
        </p:spPr>
      </p:pic>
      <p:sp>
        <p:nvSpPr>
          <p:cNvPr id="60418" name="Rectangle 2"/>
          <p:cNvSpPr>
            <a:spLocks noChangeArrowheads="1"/>
          </p:cNvSpPr>
          <p:nvPr/>
        </p:nvSpPr>
        <p:spPr bwMode="blackWhite">
          <a:xfrm>
            <a:off x="1066800" y="1752600"/>
            <a:ext cx="7924800" cy="36576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ru-RU" sz="240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324850" cy="1104900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Весы</a:t>
            </a:r>
          </a:p>
        </p:txBody>
      </p:sp>
      <p:pic>
        <p:nvPicPr>
          <p:cNvPr id="60424" name="Picture 8" descr="j03008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933981"/>
            <a:ext cx="4114800" cy="3466819"/>
          </a:xfrm>
          <a:prstGeom prst="rect">
            <a:avLst/>
          </a:prstGeom>
          <a:noFill/>
        </p:spPr>
      </p:pic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63538"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/>
              <a:t>ВЕСЫ, прибор для определения массы тел по действующей на них силе тяжести. </a:t>
            </a:r>
            <a:r>
              <a:rPr lang="ru-RU" sz="2000" dirty="0" smtClean="0"/>
              <a:t>Простейшие </a:t>
            </a:r>
            <a:r>
              <a:rPr lang="ru-RU" sz="2000" dirty="0"/>
              <a:t>весы в виде </a:t>
            </a:r>
            <a:r>
              <a:rPr lang="ru-RU" sz="2000" dirty="0" err="1"/>
              <a:t>равноплечного</a:t>
            </a:r>
            <a:r>
              <a:rPr lang="ru-RU" sz="2000" dirty="0"/>
              <a:t> коромысла с подвешенными чашками широко применялись при меновой торговле в Месопотамии и в Древнем </a:t>
            </a:r>
            <a:r>
              <a:rPr lang="ru-RU" sz="2000" dirty="0" smtClean="0"/>
              <a:t>Египте.</a:t>
            </a:r>
            <a:endParaRPr lang="ru-RU" sz="2000" dirty="0"/>
          </a:p>
        </p:txBody>
      </p:sp>
      <p:pic>
        <p:nvPicPr>
          <p:cNvPr id="60426" name="Picture 10" descr="BD2133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6324600"/>
            <a:ext cx="5029200" cy="285750"/>
          </a:xfrm>
          <a:prstGeom prst="rect">
            <a:avLst/>
          </a:prstGeom>
          <a:noFill/>
        </p:spPr>
      </p:pic>
      <p:sp>
        <p:nvSpPr>
          <p:cNvPr id="60427" name="AutoShape 1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4343400" y="5638800"/>
            <a:ext cx="609600" cy="6096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0428" name="Group 12"/>
          <p:cNvGrpSpPr>
            <a:grpSpLocks/>
          </p:cNvGrpSpPr>
          <p:nvPr/>
        </p:nvGrpSpPr>
        <p:grpSpPr bwMode="auto">
          <a:xfrm>
            <a:off x="8534400" y="228600"/>
            <a:ext cx="609600" cy="990600"/>
            <a:chOff x="104976150" y="108095775"/>
            <a:chExt cx="1202835" cy="1944000"/>
          </a:xfrm>
        </p:grpSpPr>
        <p:pic>
          <p:nvPicPr>
            <p:cNvPr id="60429" name="Picture 13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4976150" y="108095775"/>
              <a:ext cx="1202835" cy="136239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60430" name="Picture 14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31543">
              <a:off x="105300150" y="108779775"/>
              <a:ext cx="826379" cy="936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60431" name="Picture 15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1169337">
              <a:off x="105012150" y="109355775"/>
              <a:ext cx="603892" cy="684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</p:grpSp>
      <p:pic>
        <p:nvPicPr>
          <p:cNvPr id="60423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2971800"/>
            <a:ext cx="2524125" cy="22193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51153-FCB6-4A9E-B15B-9A14EB9A60C8}" type="slidenum">
              <a:rPr lang="ru-RU"/>
              <a:pPr/>
              <a:t>11</a:t>
            </a:fld>
            <a:endParaRPr lang="ru-RU"/>
          </a:p>
        </p:txBody>
      </p:sp>
      <p:sp>
        <p:nvSpPr>
          <p:cNvPr id="15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5C5704C-EA47-4C1E-A3E7-C0832704A93D}" type="datetime1">
              <a:rPr lang="ru-RU"/>
              <a:pPr/>
              <a:t>14.03.2016</a:t>
            </a:fld>
            <a:endParaRPr lang="ru-RU"/>
          </a:p>
        </p:txBody>
      </p:sp>
      <p:pic>
        <p:nvPicPr>
          <p:cNvPr id="58380" name="Picture 12" descr="Stonehenge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 t="34218" b="46902"/>
          <a:stretch>
            <a:fillRect/>
          </a:stretch>
        </p:blipFill>
        <p:spPr bwMode="auto">
          <a:xfrm>
            <a:off x="533400" y="152400"/>
            <a:ext cx="8610600" cy="1219200"/>
          </a:xfrm>
          <a:prstGeom prst="rect">
            <a:avLst/>
          </a:prstGeom>
          <a:noFill/>
        </p:spPr>
      </p:pic>
      <p:sp>
        <p:nvSpPr>
          <p:cNvPr id="58370" name="Rectangle 2"/>
          <p:cNvSpPr>
            <a:spLocks noChangeArrowheads="1"/>
          </p:cNvSpPr>
          <p:nvPr/>
        </p:nvSpPr>
        <p:spPr bwMode="blackWhite">
          <a:xfrm>
            <a:off x="1066800" y="1752600"/>
            <a:ext cx="7010400" cy="3886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ru-RU" sz="240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Абак и счеты</a:t>
            </a:r>
          </a:p>
        </p:txBody>
      </p:sp>
      <p:pic>
        <p:nvPicPr>
          <p:cNvPr id="58379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3200400"/>
            <a:ext cx="4550183" cy="1981200"/>
          </a:xfrm>
          <a:prstGeom prst="rect">
            <a:avLst/>
          </a:prstGeom>
          <a:noFill/>
        </p:spPr>
      </p:pic>
      <p:pic>
        <p:nvPicPr>
          <p:cNvPr id="58378" name="Picture 10" descr="PH02740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2438400"/>
            <a:ext cx="6767763" cy="4572000"/>
          </a:xfrm>
          <a:prstGeom prst="rect">
            <a:avLst/>
          </a:prstGeom>
          <a:noFill/>
        </p:spPr>
      </p:pic>
      <p:sp>
        <p:nvSpPr>
          <p:cNvPr id="583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43000" y="1790700"/>
            <a:ext cx="6934200" cy="4381500"/>
          </a:xfrm>
        </p:spPr>
        <p:txBody>
          <a:bodyPr/>
          <a:lstStyle/>
          <a:p>
            <a:pPr marL="0" indent="363538">
              <a:lnSpc>
                <a:spcPct val="80000"/>
              </a:lnSpc>
              <a:buFont typeface="Wingdings" pitchFamily="2" charset="2"/>
              <a:buNone/>
            </a:pPr>
            <a:r>
              <a:rPr lang="ru-RU" sz="1500" dirty="0"/>
              <a:t>В 5 веке до н. э. абаку (от греческого «</a:t>
            </a:r>
            <a:r>
              <a:rPr lang="ru-RU" sz="1500" dirty="0" err="1"/>
              <a:t>абакс</a:t>
            </a:r>
            <a:r>
              <a:rPr lang="ru-RU" sz="1500" dirty="0"/>
              <a:t>» — доска) — изобретенному несколькими столетиями ранее простейшему счетному устройству в виде разграфленной на полосы доски, по которой, производя арифметические действия, передвигали камешки, в Древнем Египте придали более удобную форму — с бусинами, надетыми на параллельно натянутые проволоки (эта форма сохранялась до последнего времени в простейших счетах). </a:t>
            </a:r>
          </a:p>
        </p:txBody>
      </p:sp>
      <p:pic>
        <p:nvPicPr>
          <p:cNvPr id="58381" name="Picture 13" descr="BD21332_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0" y="6400800"/>
            <a:ext cx="5029200" cy="285750"/>
          </a:xfrm>
          <a:prstGeom prst="rect">
            <a:avLst/>
          </a:prstGeom>
          <a:noFill/>
        </p:spPr>
      </p:pic>
      <p:sp>
        <p:nvSpPr>
          <p:cNvPr id="58382" name="AutoShape 1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4343400" y="5715000"/>
            <a:ext cx="609600" cy="6096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8383" name="Group 15"/>
          <p:cNvGrpSpPr>
            <a:grpSpLocks/>
          </p:cNvGrpSpPr>
          <p:nvPr/>
        </p:nvGrpSpPr>
        <p:grpSpPr bwMode="auto">
          <a:xfrm>
            <a:off x="8534400" y="228600"/>
            <a:ext cx="609600" cy="990600"/>
            <a:chOff x="104976150" y="108095775"/>
            <a:chExt cx="1202835" cy="1944000"/>
          </a:xfrm>
        </p:grpSpPr>
        <p:pic>
          <p:nvPicPr>
            <p:cNvPr id="58384" name="Picture 16" descr="NA02125_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04976150" y="108095775"/>
              <a:ext cx="1202835" cy="136239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58385" name="Picture 17" descr="NA02125_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1631543">
              <a:off x="105300150" y="108779775"/>
              <a:ext cx="826379" cy="936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58386" name="Picture 18" descr="NA02125_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-1169337">
              <a:off x="105012150" y="109355775"/>
              <a:ext cx="603892" cy="684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DF104F-72AD-4075-8D6C-72B9A18636BC}" type="slidenum">
              <a:rPr lang="ru-RU"/>
              <a:pPr/>
              <a:t>12</a:t>
            </a:fld>
            <a:endParaRPr lang="ru-RU"/>
          </a:p>
        </p:txBody>
      </p:sp>
      <p:sp>
        <p:nvSpPr>
          <p:cNvPr id="14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DBF64EC-C884-41A1-A19A-1524F41F8C0C}" type="datetime1">
              <a:rPr lang="ru-RU"/>
              <a:pPr/>
              <a:t>14.03.2016</a:t>
            </a:fld>
            <a:endParaRPr lang="ru-RU"/>
          </a:p>
        </p:txBody>
      </p:sp>
      <p:pic>
        <p:nvPicPr>
          <p:cNvPr id="62466" name="Picture 2" descr="Stonehenge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 t="38937" b="42183"/>
          <a:stretch>
            <a:fillRect/>
          </a:stretch>
        </p:blipFill>
        <p:spPr bwMode="auto">
          <a:xfrm>
            <a:off x="533400" y="152400"/>
            <a:ext cx="8610600" cy="1219200"/>
          </a:xfrm>
          <a:prstGeom prst="rect">
            <a:avLst/>
          </a:prstGeom>
          <a:noFill/>
        </p:spPr>
      </p:pic>
      <p:sp>
        <p:nvSpPr>
          <p:cNvPr id="62467" name="Rectangle 3"/>
          <p:cNvSpPr>
            <a:spLocks noChangeArrowheads="1"/>
          </p:cNvSpPr>
          <p:nvPr/>
        </p:nvSpPr>
        <p:spPr bwMode="blackWhite">
          <a:xfrm>
            <a:off x="1066800" y="1752600"/>
            <a:ext cx="7924800" cy="36576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ru-RU" sz="2400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Палочки Непера</a:t>
            </a:r>
          </a:p>
        </p:txBody>
      </p:sp>
      <p:sp>
        <p:nvSpPr>
          <p:cNvPr id="62495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1143000" y="1790700"/>
            <a:ext cx="7772400" cy="3771900"/>
          </a:xfrm>
        </p:spPr>
        <p:txBody>
          <a:bodyPr/>
          <a:lstStyle/>
          <a:p>
            <a:pPr marL="0" indent="363538">
              <a:buFont typeface="Wingdings" pitchFamily="2" charset="2"/>
              <a:buNone/>
            </a:pPr>
            <a:r>
              <a:rPr lang="ru-RU" sz="2800" dirty="0"/>
              <a:t>Первым устройством для выполнения умножения был набор деревянных брусков, известных как палочки Непера. Они были изобретены  шотландцем Джоном Непером (1550-1617гг.). </a:t>
            </a:r>
          </a:p>
        </p:txBody>
      </p:sp>
      <p:pic>
        <p:nvPicPr>
          <p:cNvPr id="62498" name="Picture 34" descr="BD21332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6324600"/>
            <a:ext cx="5029200" cy="285750"/>
          </a:xfrm>
          <a:prstGeom prst="rect">
            <a:avLst/>
          </a:prstGeom>
          <a:noFill/>
        </p:spPr>
      </p:pic>
      <p:sp>
        <p:nvSpPr>
          <p:cNvPr id="62499" name="AutoShape 3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4343400" y="5638800"/>
            <a:ext cx="609600" cy="6096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2500" name="Picture 36" descr="1_4pal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3576918"/>
            <a:ext cx="3543300" cy="2709582"/>
          </a:xfrm>
          <a:prstGeom prst="rect">
            <a:avLst/>
          </a:prstGeom>
          <a:noFill/>
        </p:spPr>
      </p:pic>
      <p:grpSp>
        <p:nvGrpSpPr>
          <p:cNvPr id="62501" name="Group 37"/>
          <p:cNvGrpSpPr>
            <a:grpSpLocks/>
          </p:cNvGrpSpPr>
          <p:nvPr/>
        </p:nvGrpSpPr>
        <p:grpSpPr bwMode="auto">
          <a:xfrm>
            <a:off x="8534400" y="228600"/>
            <a:ext cx="609600" cy="990600"/>
            <a:chOff x="104976150" y="108095775"/>
            <a:chExt cx="1202835" cy="1944000"/>
          </a:xfrm>
        </p:grpSpPr>
        <p:pic>
          <p:nvPicPr>
            <p:cNvPr id="62502" name="Picture 38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4976150" y="108095775"/>
              <a:ext cx="1202835" cy="136239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62503" name="Picture 39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31543">
              <a:off x="105300150" y="108779775"/>
              <a:ext cx="826379" cy="936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62504" name="Picture 40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1169337">
              <a:off x="105012150" y="109355775"/>
              <a:ext cx="603892" cy="684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B7AAB2-1AF2-4CD6-9023-DB2B61AA6B55}" type="slidenum">
              <a:rPr lang="ru-RU"/>
              <a:pPr/>
              <a:t>13</a:t>
            </a:fld>
            <a:endParaRPr lang="ru-RU"/>
          </a:p>
        </p:txBody>
      </p:sp>
      <p:sp>
        <p:nvSpPr>
          <p:cNvPr id="14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29A42CA-842D-4565-8102-035090F8FE94}" type="datetime1">
              <a:rPr lang="ru-RU"/>
              <a:pPr/>
              <a:t>14.03.2016</a:t>
            </a:fld>
            <a:endParaRPr lang="ru-RU"/>
          </a:p>
        </p:txBody>
      </p:sp>
      <p:pic>
        <p:nvPicPr>
          <p:cNvPr id="63490" name="Picture 2" descr="Stonehenge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 t="42477" b="38643"/>
          <a:stretch>
            <a:fillRect/>
          </a:stretch>
        </p:blipFill>
        <p:spPr bwMode="auto">
          <a:xfrm>
            <a:off x="533400" y="152400"/>
            <a:ext cx="8610600" cy="1219200"/>
          </a:xfrm>
          <a:prstGeom prst="rect">
            <a:avLst/>
          </a:prstGeom>
          <a:noFill/>
        </p:spPr>
      </p:pic>
      <p:sp>
        <p:nvSpPr>
          <p:cNvPr id="63491" name="Rectangle 3"/>
          <p:cNvSpPr>
            <a:spLocks noChangeArrowheads="1"/>
          </p:cNvSpPr>
          <p:nvPr/>
        </p:nvSpPr>
        <p:spPr bwMode="blackWhite">
          <a:xfrm>
            <a:off x="1066800" y="1752600"/>
            <a:ext cx="7924800" cy="2438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ru-RU" sz="240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Логарифмическая линейка</a:t>
            </a:r>
          </a:p>
        </p:txBody>
      </p:sp>
      <p:sp>
        <p:nvSpPr>
          <p:cNvPr id="63519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1143000" y="1790700"/>
            <a:ext cx="7772400" cy="2247900"/>
          </a:xfrm>
        </p:spPr>
        <p:txBody>
          <a:bodyPr/>
          <a:lstStyle/>
          <a:p>
            <a:pPr marL="0" indent="363538"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ЛОГАРИФМИЧЕСКАЯ ЛИНЕЙКА (счетная линейка), счетный инструмент для упрощения вычислений, с помощью которого операции над числами заменяются операциями над логарифмами этих чисел. Применяется при инженерных и практических расчетах, когда достаточна точность в 2-3 знака. </a:t>
            </a:r>
            <a:endParaRPr lang="ru-RU" sz="2000"/>
          </a:p>
        </p:txBody>
      </p:sp>
      <p:pic>
        <p:nvPicPr>
          <p:cNvPr id="63522" name="Picture 34" descr="BD21332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6400800"/>
            <a:ext cx="5029200" cy="285750"/>
          </a:xfrm>
          <a:prstGeom prst="rect">
            <a:avLst/>
          </a:prstGeom>
          <a:noFill/>
        </p:spPr>
      </p:pic>
      <p:sp>
        <p:nvSpPr>
          <p:cNvPr id="63523" name="AutoShape 3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4343400" y="5638800"/>
            <a:ext cx="609600" cy="6096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3524" name="Picture 36" descr="Image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330700"/>
            <a:ext cx="8382000" cy="1155700"/>
          </a:xfrm>
          <a:prstGeom prst="rect">
            <a:avLst/>
          </a:prstGeom>
          <a:noFill/>
        </p:spPr>
      </p:pic>
      <p:grpSp>
        <p:nvGrpSpPr>
          <p:cNvPr id="63525" name="Group 37"/>
          <p:cNvGrpSpPr>
            <a:grpSpLocks/>
          </p:cNvGrpSpPr>
          <p:nvPr/>
        </p:nvGrpSpPr>
        <p:grpSpPr bwMode="auto">
          <a:xfrm>
            <a:off x="8534400" y="228600"/>
            <a:ext cx="609600" cy="990600"/>
            <a:chOff x="104976150" y="108095775"/>
            <a:chExt cx="1202835" cy="1944000"/>
          </a:xfrm>
        </p:grpSpPr>
        <p:pic>
          <p:nvPicPr>
            <p:cNvPr id="63526" name="Picture 38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4976150" y="108095775"/>
              <a:ext cx="1202835" cy="136239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63527" name="Picture 39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31543">
              <a:off x="105300150" y="108779775"/>
              <a:ext cx="826379" cy="936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63528" name="Picture 40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1169337">
              <a:off x="105012150" y="109355775"/>
              <a:ext cx="603892" cy="684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BCE5881-85AF-4BE0-8E84-CC6C617394F8}" type="slidenum">
              <a:rPr lang="ru-RU"/>
              <a:pPr/>
              <a:t>2</a:t>
            </a:fld>
            <a:endParaRPr lang="ru-RU"/>
          </a:p>
        </p:txBody>
      </p:sp>
      <p:sp>
        <p:nvSpPr>
          <p:cNvPr id="23" name="Дата 6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ru-RU"/>
              <a:t>07.05.08</a:t>
            </a: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 b="81125"/>
          <a:stretch>
            <a:fillRect/>
          </a:stretch>
        </p:blipFill>
        <p:spPr bwMode="auto">
          <a:xfrm>
            <a:off x="533400" y="152400"/>
            <a:ext cx="861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1524000"/>
            <a:ext cx="7924800" cy="1066800"/>
          </a:xfrm>
          <a:prstGeom prst="rect">
            <a:avLst/>
          </a:prstGeom>
          <a:gradFill rotWithShape="0">
            <a:gsLst>
              <a:gs pos="0">
                <a:srgbClr val="003366"/>
              </a:gs>
              <a:gs pos="50000">
                <a:srgbClr val="3366CC"/>
              </a:gs>
              <a:gs pos="100000">
                <a:srgbClr val="003366"/>
              </a:gs>
            </a:gsLst>
            <a:lin ang="108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590550" y="266700"/>
            <a:ext cx="8324850" cy="11049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/>
              <a:t>Цель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524000"/>
            <a:ext cx="7772400" cy="1181100"/>
          </a:xfrm>
          <a:ln/>
        </p:spPr>
        <p:txBody>
          <a:bodyPr/>
          <a:lstStyle/>
          <a:p>
            <a:pPr marL="341313" indent="-341313">
              <a:spcBef>
                <a:spcPts val="700"/>
              </a:spcBef>
              <a:buClr>
                <a:srgbClr val="FFCC66"/>
              </a:buClr>
              <a:buSzPct val="9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800"/>
              <a:t>Ответить на вопрос: Что влияет на развитие техники?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6477000"/>
            <a:ext cx="5029200" cy="285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15963" y="3736975"/>
            <a:ext cx="7924800" cy="2743200"/>
          </a:xfrm>
          <a:prstGeom prst="rect">
            <a:avLst/>
          </a:prstGeom>
          <a:gradFill rotWithShape="0">
            <a:gsLst>
              <a:gs pos="0">
                <a:srgbClr val="003366"/>
              </a:gs>
              <a:gs pos="50000">
                <a:srgbClr val="3366CC"/>
              </a:gs>
              <a:gs pos="100000">
                <a:srgbClr val="003366"/>
              </a:gs>
            </a:gsLst>
            <a:lin ang="108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609600" y="2667000"/>
            <a:ext cx="8324850" cy="1104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 anchor="b"/>
          <a:lstStyle/>
          <a:p>
            <a:pPr eaLnBrk="1" hangingPunct="1">
              <a:lnSpc>
                <a:spcPct val="8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400">
                <a:solidFill>
                  <a:srgbClr val="FFCC66"/>
                </a:solidFill>
                <a:latin typeface="Garamond" pitchFamily="16" charset="0"/>
              </a:rPr>
              <a:t>Задачи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914400" y="3962400"/>
            <a:ext cx="7772400" cy="2895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 marL="341313" indent="-341313" eaLnBrk="1" hangingPunct="1">
              <a:spcBef>
                <a:spcPts val="500"/>
              </a:spcBef>
              <a:buClr>
                <a:srgbClr val="FFCC66"/>
              </a:buClr>
              <a:buSzPct val="90000"/>
              <a:buFont typeface="Wingdings" charset="2"/>
              <a:buChar char="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ru-RU" sz="2000">
                <a:solidFill>
                  <a:srgbClr val="FFFFFF"/>
                </a:solidFill>
              </a:rPr>
              <a:t>Выяснить какие вычислительные приспособления использовались в домеханический период</a:t>
            </a:r>
          </a:p>
          <a:p>
            <a:pPr marL="341313" indent="-341313" eaLnBrk="1" hangingPunct="1">
              <a:spcBef>
                <a:spcPts val="500"/>
              </a:spcBef>
              <a:buClr>
                <a:srgbClr val="FFCC66"/>
              </a:buClr>
              <a:buSzPct val="90000"/>
              <a:buFont typeface="Wingdings" charset="2"/>
              <a:buChar char="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ru-RU" sz="2000">
                <a:solidFill>
                  <a:srgbClr val="FFFFFF"/>
                </a:solidFill>
              </a:rPr>
              <a:t>Соотнести время появления тех или иных приспособлений с историческими периодами развития человеческого общества, с состоянием науки и производства в данный исторический период.</a:t>
            </a:r>
          </a:p>
          <a:p>
            <a:pPr marL="341313" indent="-341313" eaLnBrk="1" hangingPunct="1">
              <a:spcBef>
                <a:spcPts val="500"/>
              </a:spcBef>
              <a:buClr>
                <a:srgbClr val="FFCC66"/>
              </a:buClr>
              <a:buSzPct val="90000"/>
              <a:buFont typeface="Wingdings" charset="2"/>
              <a:buChar char="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ru-RU" sz="2000">
                <a:solidFill>
                  <a:srgbClr val="FFFFFF"/>
                </a:solidFill>
              </a:rPr>
              <a:t>Объяснить почему появились эти приспособления.</a:t>
            </a:r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2590800"/>
            <a:ext cx="5029200" cy="285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185150" y="179388"/>
            <a:ext cx="854075" cy="1258887"/>
            <a:chOff x="5156" y="113"/>
            <a:chExt cx="538" cy="793"/>
          </a:xfrm>
        </p:grpSpPr>
        <p:pic>
          <p:nvPicPr>
            <p:cNvPr id="5131" name="Picture 1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180" y="113"/>
              <a:ext cx="469" cy="53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5132" name="Picture 1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307" y="381"/>
              <a:ext cx="322" cy="3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5133" name="Picture 13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193" y="608"/>
              <a:ext cx="235" cy="2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635A5F-BFB1-4691-BC0C-C774FE8D888F}" type="slidenum">
              <a:rPr lang="ru-RU"/>
              <a:pPr/>
              <a:t>3</a:t>
            </a:fld>
            <a:endParaRPr lang="ru-RU"/>
          </a:p>
        </p:txBody>
      </p:sp>
      <p:sp>
        <p:nvSpPr>
          <p:cNvPr id="12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1FF5DE6-FA17-459C-A868-E8B9F4EB966C}" type="datetime1">
              <a:rPr lang="ru-RU"/>
              <a:pPr/>
              <a:t>14.03.2016</a:t>
            </a:fld>
            <a:endParaRPr lang="ru-RU"/>
          </a:p>
        </p:txBody>
      </p:sp>
      <p:pic>
        <p:nvPicPr>
          <p:cNvPr id="6155" name="Picture 11" descr="Stonehenge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 t="5899" b="75221"/>
          <a:stretch>
            <a:fillRect/>
          </a:stretch>
        </p:blipFill>
        <p:spPr bwMode="auto">
          <a:xfrm>
            <a:off x="533400" y="152400"/>
            <a:ext cx="8610600" cy="1219200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ChangeArrowheads="1"/>
          </p:cNvSpPr>
          <p:nvPr/>
        </p:nvSpPr>
        <p:spPr bwMode="blackWhite">
          <a:xfrm>
            <a:off x="990600" y="1676400"/>
            <a:ext cx="7924800" cy="44196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ru-RU" sz="240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Характеристика </a:t>
            </a:r>
            <a:r>
              <a:rPr lang="ru-RU" sz="4000" dirty="0" err="1">
                <a:solidFill>
                  <a:schemeClr val="tx2">
                    <a:lumMod val="50000"/>
                  </a:schemeClr>
                </a:solidFill>
              </a:rPr>
              <a:t>домеханического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> периода развития ВТ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790700"/>
            <a:ext cx="7772400" cy="43053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/>
              <a:t>Временные рамки - от первых человеческих сообществ до 17 века.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/>
              <a:t>Вычислительные инструменты - самые простые, неавтоматизированные; применяются только для математических операций.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/>
              <a:t>Развитие общества - первобытно-общинный строй, рабовладельческое общество, феодализм.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/>
              <a:t>Наука - от донауки до преднауки.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endParaRPr lang="ru-RU" sz="2800"/>
          </a:p>
        </p:txBody>
      </p:sp>
      <p:pic>
        <p:nvPicPr>
          <p:cNvPr id="6154" name="Picture 10" descr="BD2133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6172200"/>
            <a:ext cx="5029200" cy="285750"/>
          </a:xfrm>
          <a:prstGeom prst="rect">
            <a:avLst/>
          </a:prstGeom>
          <a:noFill/>
        </p:spPr>
      </p:pic>
      <p:grpSp>
        <p:nvGrpSpPr>
          <p:cNvPr id="6156" name="Group 12"/>
          <p:cNvGrpSpPr>
            <a:grpSpLocks/>
          </p:cNvGrpSpPr>
          <p:nvPr/>
        </p:nvGrpSpPr>
        <p:grpSpPr bwMode="auto">
          <a:xfrm>
            <a:off x="8534400" y="228600"/>
            <a:ext cx="609600" cy="990600"/>
            <a:chOff x="104976150" y="108095775"/>
            <a:chExt cx="1202835" cy="1944000"/>
          </a:xfrm>
        </p:grpSpPr>
        <p:pic>
          <p:nvPicPr>
            <p:cNvPr id="6157" name="Picture 13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4976150" y="108095775"/>
              <a:ext cx="1202835" cy="136239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6158" name="Picture 14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31543">
              <a:off x="105300150" y="108779775"/>
              <a:ext cx="826379" cy="936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6159" name="Picture 15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1169337">
              <a:off x="105012150" y="109355775"/>
              <a:ext cx="603892" cy="684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781EA-7CEF-48AD-B627-21169BD4C2E8}" type="slidenum">
              <a:rPr lang="ru-RU"/>
              <a:pPr/>
              <a:t>4</a:t>
            </a:fld>
            <a:endParaRPr lang="ru-RU"/>
          </a:p>
        </p:txBody>
      </p:sp>
      <p:sp>
        <p:nvSpPr>
          <p:cNvPr id="70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60C86B4-0ED1-4D9C-AB06-3F6E67864A2F}" type="datetime1">
              <a:rPr lang="ru-RU"/>
              <a:pPr/>
              <a:t>14.03.2016</a:t>
            </a:fld>
            <a:endParaRPr lang="ru-RU"/>
          </a:p>
        </p:txBody>
      </p:sp>
      <p:pic>
        <p:nvPicPr>
          <p:cNvPr id="55302" name="Picture 6" descr="Stonehenge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 t="8260" b="72861"/>
          <a:stretch>
            <a:fillRect/>
          </a:stretch>
        </p:blipFill>
        <p:spPr bwMode="auto">
          <a:xfrm>
            <a:off x="533400" y="152400"/>
            <a:ext cx="8610600" cy="1219200"/>
          </a:xfrm>
          <a:prstGeom prst="rect">
            <a:avLst/>
          </a:prstGeom>
          <a:noFill/>
        </p:spPr>
      </p:pic>
      <p:sp>
        <p:nvSpPr>
          <p:cNvPr id="55298" name="Rectangle 2"/>
          <p:cNvSpPr>
            <a:spLocks noChangeArrowheads="1"/>
          </p:cNvSpPr>
          <p:nvPr/>
        </p:nvSpPr>
        <p:spPr bwMode="blackWhite">
          <a:xfrm>
            <a:off x="838200" y="1676400"/>
            <a:ext cx="8305800" cy="4267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ru-RU" sz="240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Вычислительная «техника»</a:t>
            </a:r>
          </a:p>
        </p:txBody>
      </p:sp>
      <p:pic>
        <p:nvPicPr>
          <p:cNvPr id="55301" name="Picture 5" descr="BD2133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6572250"/>
            <a:ext cx="5029200" cy="285750"/>
          </a:xfrm>
          <a:prstGeom prst="rect">
            <a:avLst/>
          </a:prstGeom>
          <a:noFill/>
        </p:spPr>
      </p:pic>
      <p:graphicFrame>
        <p:nvGraphicFramePr>
          <p:cNvPr id="55444" name="Group 148"/>
          <p:cNvGraphicFramePr>
            <a:graphicFrameLocks noGrp="1"/>
          </p:cNvGraphicFramePr>
          <p:nvPr>
            <p:ph sz="half" idx="2"/>
          </p:nvPr>
        </p:nvGraphicFramePr>
        <p:xfrm>
          <a:off x="685800" y="1600200"/>
          <a:ext cx="8458200" cy="4311333"/>
        </p:xfrm>
        <a:graphic>
          <a:graphicData uri="http://schemas.openxmlformats.org/drawingml/2006/table">
            <a:tbl>
              <a:tblPr/>
              <a:tblGrid>
                <a:gridCol w="1925638"/>
                <a:gridCol w="1350962"/>
                <a:gridCol w="2209800"/>
                <a:gridCol w="29718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5" action="ppaction://hlinksldjump"/>
                        </a:rPr>
                        <a:t>Приспособление для счета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Возникновение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Назначение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Значение в настоящее время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6" action="ppaction://hlinksldjump"/>
                        </a:rPr>
                        <a:t>Пальцы, счетные палочки, камешки, узелки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тыс. лет назад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Натуральный счет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Используются для обучения счету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5" action="ppaction://hlinksldjump"/>
                        </a:rPr>
                        <a:t>Финикийские фигурки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3-е тыс.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1813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7" action="ppaction://hlinksldjump"/>
                        </a:rPr>
                        <a:t>Весы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4-е тыс.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Сравнение массы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Используются в лабораторных опытах, торговле.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8" action="ppaction://hlinksldjump"/>
                        </a:rPr>
                        <a:t>Абак и счеты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век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Арифметические операции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Использовались для вычислений вплоть до 20 века. Используются для обучения счету.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9" action="ppaction://hlinksldjump"/>
                        </a:rPr>
                        <a:t>Палочки Непера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16-17 вв.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Умножение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 используются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10" action="ppaction://hlinksldjump"/>
                        </a:rPr>
                        <a:t>Логарифмическая линейка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 век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Математические и инженерные расчеты с точностью до 3-х знаков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Использовалась для вычислений вплоть до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конца 20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века.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5445" name="Group 149"/>
          <p:cNvGrpSpPr>
            <a:grpSpLocks/>
          </p:cNvGrpSpPr>
          <p:nvPr/>
        </p:nvGrpSpPr>
        <p:grpSpPr bwMode="auto">
          <a:xfrm>
            <a:off x="8534400" y="228600"/>
            <a:ext cx="609600" cy="990600"/>
            <a:chOff x="104976150" y="108095775"/>
            <a:chExt cx="1202835" cy="1944000"/>
          </a:xfrm>
        </p:grpSpPr>
        <p:pic>
          <p:nvPicPr>
            <p:cNvPr id="55446" name="Picture 150" descr="NA02125_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104976150" y="108095775"/>
              <a:ext cx="1202835" cy="136239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55447" name="Picture 151" descr="NA02125_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1631543">
              <a:off x="105300150" y="108779775"/>
              <a:ext cx="826379" cy="936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55448" name="Picture 152" descr="NA02125_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rot="-1169337">
              <a:off x="105012150" y="109355775"/>
              <a:ext cx="603892" cy="684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65CA39-EAB6-4F54-A569-C42FDFF6FFD4}" type="slidenum">
              <a:rPr lang="ru-RU"/>
              <a:pPr/>
              <a:t>5</a:t>
            </a:fld>
            <a:endParaRPr lang="ru-RU"/>
          </a:p>
        </p:txBody>
      </p:sp>
      <p:sp>
        <p:nvSpPr>
          <p:cNvPr id="43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49BF9B1-D020-4B30-A752-4CE133515BE5}" type="datetime1">
              <a:rPr lang="ru-RU"/>
              <a:pPr/>
              <a:t>14.03.2016</a:t>
            </a:fld>
            <a:endParaRPr lang="ru-RU"/>
          </a:p>
        </p:txBody>
      </p:sp>
      <p:pic>
        <p:nvPicPr>
          <p:cNvPr id="7177" name="Picture 9" descr="Stonehenge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 t="10620" b="70502"/>
          <a:stretch>
            <a:fillRect/>
          </a:stretch>
        </p:blipFill>
        <p:spPr bwMode="auto">
          <a:xfrm>
            <a:off x="533400" y="152400"/>
            <a:ext cx="8610600" cy="1219200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ChangeArrowheads="1"/>
          </p:cNvSpPr>
          <p:nvPr/>
        </p:nvSpPr>
        <p:spPr bwMode="blackWhite">
          <a:xfrm>
            <a:off x="609600" y="1676400"/>
            <a:ext cx="8382000" cy="4724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ru-RU" sz="240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Хронология</a:t>
            </a:r>
          </a:p>
        </p:txBody>
      </p:sp>
      <p:pic>
        <p:nvPicPr>
          <p:cNvPr id="7178" name="Picture 10" descr="BD2133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6496050"/>
            <a:ext cx="5029200" cy="285750"/>
          </a:xfrm>
          <a:prstGeom prst="rect">
            <a:avLst/>
          </a:prstGeom>
          <a:noFill/>
        </p:spPr>
      </p:pic>
      <p:graphicFrame>
        <p:nvGraphicFramePr>
          <p:cNvPr id="7297" name="Group 129"/>
          <p:cNvGraphicFramePr>
            <a:graphicFrameLocks noGrp="1"/>
          </p:cNvGraphicFramePr>
          <p:nvPr>
            <p:ph idx="1"/>
          </p:nvPr>
        </p:nvGraphicFramePr>
        <p:xfrm>
          <a:off x="762000" y="1524000"/>
          <a:ext cx="8153400" cy="4905185"/>
        </p:xfrm>
        <a:graphic>
          <a:graphicData uri="http://schemas.openxmlformats.org/drawingml/2006/table">
            <a:tbl>
              <a:tblPr/>
              <a:tblGrid>
                <a:gridCol w="1066800"/>
                <a:gridCol w="1143000"/>
                <a:gridCol w="2057400"/>
                <a:gridCol w="1752600"/>
                <a:gridCol w="2133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Период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тыс. лет назад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4-3 тыс.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век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16-17 век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Вычисли-тельная техника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Счет на пальцах, камешках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Весы, финикийские фигурки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Абак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Палочки Непера, Логарифмическая линейка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  <a:tr h="898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Челове-чество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Крома-ньонцы, первобыт-ный строй.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Рабовладельческие государства. Месо-потамия и Древний Египет, приручение лошади, земледе-лие, первые государ-ства, развитие торговли.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Римская респуб-лика, постройка Парфенона, нача-ло греко-персид-ских войн. Эсхил и Перикл. Эпоха Чжаньго.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Росси Царствование Софьи, Эпоха Петра 1.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Европе война за ис-панское наследство. Возникновение буржуазии.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166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Наука и техника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Накопле-ние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знаний о мире. Палеолит. Глиняная посуда, лук и стрелы.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Колесо, ирригационные системы, письменность, гончарный круг, стекло, позиционная система счисления, бронза.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Латинская письменность, римские цифры, токарный станок, булат. Работы Пифагора,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Демокрита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Гиппократа.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Создание французской академии, микроскоп, работы Паскаля, Лейбница, научно-техническая революция.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Сформированы основы многих наук.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</a:tr>
            </a:tbl>
          </a:graphicData>
        </a:graphic>
      </p:graphicFrame>
      <p:grpSp>
        <p:nvGrpSpPr>
          <p:cNvPr id="7298" name="Group 130"/>
          <p:cNvGrpSpPr>
            <a:grpSpLocks/>
          </p:cNvGrpSpPr>
          <p:nvPr/>
        </p:nvGrpSpPr>
        <p:grpSpPr bwMode="auto">
          <a:xfrm>
            <a:off x="8534400" y="228600"/>
            <a:ext cx="609600" cy="990600"/>
            <a:chOff x="104976150" y="108095775"/>
            <a:chExt cx="1202835" cy="1944000"/>
          </a:xfrm>
        </p:grpSpPr>
        <p:pic>
          <p:nvPicPr>
            <p:cNvPr id="7299" name="Picture 131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4976150" y="108095775"/>
              <a:ext cx="1202835" cy="136239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7300" name="Picture 132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31543">
              <a:off x="105300150" y="108779775"/>
              <a:ext cx="826379" cy="936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7301" name="Picture 133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1169337">
              <a:off x="105012150" y="109355775"/>
              <a:ext cx="603892" cy="684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66FBAD-D5A2-441D-A4A0-8D342A15057B}" type="slidenum">
              <a:rPr lang="ru-RU"/>
              <a:pPr/>
              <a:t>6</a:t>
            </a:fld>
            <a:endParaRPr lang="ru-RU"/>
          </a:p>
        </p:txBody>
      </p:sp>
      <p:sp>
        <p:nvSpPr>
          <p:cNvPr id="12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768BC93-181A-477C-B241-58D70C94C315}" type="datetime1">
              <a:rPr lang="ru-RU"/>
              <a:pPr/>
              <a:t>14.03.2016</a:t>
            </a:fld>
            <a:endParaRPr lang="ru-RU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blackWhite">
          <a:xfrm>
            <a:off x="838200" y="1676400"/>
            <a:ext cx="7924800" cy="44196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ru-RU" sz="2400"/>
          </a:p>
        </p:txBody>
      </p:sp>
      <p:pic>
        <p:nvPicPr>
          <p:cNvPr id="11270" name="Picture 6" descr="Stonehenge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 t="21239" b="59882"/>
          <a:stretch>
            <a:fillRect/>
          </a:stretch>
        </p:blipFill>
        <p:spPr bwMode="auto">
          <a:xfrm>
            <a:off x="533400" y="152400"/>
            <a:ext cx="8610600" cy="1219200"/>
          </a:xfrm>
          <a:prstGeom prst="rect">
            <a:avLst/>
          </a:prstGeom>
          <a:noFill/>
        </p:spPr>
      </p:pic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Результат исследования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772400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/>
              <a:t>Появление вычислительных приспособлений связано с необходимостью быстрой обработки информации;</a:t>
            </a:r>
          </a:p>
          <a:p>
            <a:pPr>
              <a:lnSpc>
                <a:spcPct val="90000"/>
              </a:lnSpc>
            </a:pPr>
            <a:r>
              <a:rPr lang="ru-RU" sz="2000"/>
              <a:t>Чем сложнее человеческое общество, тем более точным и быстрым должен быть учет результатов труда и потребностей;</a:t>
            </a:r>
          </a:p>
          <a:p>
            <a:pPr>
              <a:lnSpc>
                <a:spcPct val="90000"/>
              </a:lnSpc>
            </a:pPr>
            <a:r>
              <a:rPr lang="ru-RU" sz="2000"/>
              <a:t>Накопление знаний человечеством, возникновение жреческой касты, затем людей занятых нематериальным производством привело к появлению науки, что в стимулирует дальнейший технический прогресс;</a:t>
            </a:r>
          </a:p>
          <a:p>
            <a:pPr>
              <a:lnSpc>
                <a:spcPct val="90000"/>
              </a:lnSpc>
            </a:pPr>
            <a:r>
              <a:rPr lang="ru-RU" sz="2000"/>
              <a:t>Развитие техники и науки требует более точных математических расчетов, как следствие, появляются более совершенные вычислительные приспособления и механизмы.</a:t>
            </a:r>
          </a:p>
        </p:txBody>
      </p:sp>
      <p:pic>
        <p:nvPicPr>
          <p:cNvPr id="11271" name="Picture 7" descr="BD2133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6248400"/>
            <a:ext cx="5029200" cy="285750"/>
          </a:xfrm>
          <a:prstGeom prst="rect">
            <a:avLst/>
          </a:prstGeom>
          <a:noFill/>
        </p:spPr>
      </p:pic>
      <p:grpSp>
        <p:nvGrpSpPr>
          <p:cNvPr id="11273" name="Group 9"/>
          <p:cNvGrpSpPr>
            <a:grpSpLocks/>
          </p:cNvGrpSpPr>
          <p:nvPr/>
        </p:nvGrpSpPr>
        <p:grpSpPr bwMode="auto">
          <a:xfrm>
            <a:off x="8534400" y="228600"/>
            <a:ext cx="609600" cy="990600"/>
            <a:chOff x="104976150" y="108095775"/>
            <a:chExt cx="1202835" cy="1944000"/>
          </a:xfrm>
        </p:grpSpPr>
        <p:pic>
          <p:nvPicPr>
            <p:cNvPr id="11274" name="Picture 10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4976150" y="108095775"/>
              <a:ext cx="1202835" cy="1362395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1275" name="Picture 11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31543">
              <a:off x="105300150" y="108779775"/>
              <a:ext cx="826379" cy="936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  <p:pic>
          <p:nvPicPr>
            <p:cNvPr id="11276" name="Picture 12" descr="NA02125_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1169337">
              <a:off x="105012150" y="109355775"/>
              <a:ext cx="603892" cy="6840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08FC4F37-7CAA-469D-B8C3-D3AA4EF04EAF}" type="slidenum">
              <a:rPr lang="ru-RU"/>
              <a:pPr/>
              <a:t>7</a:t>
            </a:fld>
            <a:endParaRPr lang="ru-RU"/>
          </a:p>
        </p:txBody>
      </p:sp>
      <p:sp>
        <p:nvSpPr>
          <p:cNvPr id="14" name="Дата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ru-RU"/>
              <a:t>07.05.08</a:t>
            </a: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838200" y="1649413"/>
            <a:ext cx="7924800" cy="4191000"/>
          </a:xfrm>
          <a:prstGeom prst="rect">
            <a:avLst/>
          </a:prstGeom>
          <a:gradFill rotWithShape="0">
            <a:gsLst>
              <a:gs pos="0">
                <a:srgbClr val="003366"/>
              </a:gs>
              <a:gs pos="50000">
                <a:srgbClr val="3366CC"/>
              </a:gs>
              <a:gs pos="100000">
                <a:srgbClr val="003366"/>
              </a:gs>
            </a:gsLst>
            <a:lin ang="108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 t="18878" b="62242"/>
          <a:stretch>
            <a:fillRect/>
          </a:stretch>
        </p:blipFill>
        <p:spPr bwMode="auto">
          <a:xfrm>
            <a:off x="533400" y="152400"/>
            <a:ext cx="861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590550" y="266700"/>
            <a:ext cx="8324850" cy="11049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Выводы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143000" y="1609725"/>
            <a:ext cx="7772400" cy="4381500"/>
          </a:xfrm>
          <a:ln/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600"/>
              </a:spcBef>
              <a:buClr>
                <a:srgbClr val="FFCC66"/>
              </a:buClr>
              <a:buSzPct val="9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На развитие техники, научно-технический прогресс влияет много причин:</a:t>
            </a: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FFCC66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Сумма научных знаний</a:t>
            </a: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FFCC66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Экономическое состояние общества.</a:t>
            </a: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FFCC66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Социальный состав общества.</a:t>
            </a: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FFCC66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Технологии доступные на данном этапе развития.</a:t>
            </a: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FFCC66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Геополитическое положение государства.</a:t>
            </a: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FFCC66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Умственное развитие членов общества.</a:t>
            </a:r>
          </a:p>
          <a:p>
            <a:pPr marL="341313" indent="-341313">
              <a:lnSpc>
                <a:spcPct val="90000"/>
              </a:lnSpc>
              <a:spcBef>
                <a:spcPts val="600"/>
              </a:spcBef>
              <a:buClr>
                <a:srgbClr val="FFCC66"/>
              </a:buClr>
              <a:buSzPct val="90000"/>
              <a:buFont typeface="Wingdings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sz="2400"/>
              <a:t>Без возникающих материальных или духовных потребностей дальнейшего прогресса не будет.</a:t>
            </a: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6335713"/>
            <a:ext cx="5029200" cy="285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8185150" y="179388"/>
            <a:ext cx="854075" cy="1258887"/>
            <a:chOff x="5156" y="113"/>
            <a:chExt cx="538" cy="793"/>
          </a:xfrm>
        </p:grpSpPr>
        <p:pic>
          <p:nvPicPr>
            <p:cNvPr id="9223" name="Picture 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180" y="113"/>
              <a:ext cx="469" cy="53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9224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307" y="381"/>
              <a:ext cx="322" cy="3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9225" name="Picture 9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193" y="608"/>
              <a:ext cx="235" cy="2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hlinkClick r:id="" action="ppaction://hlinkshowjump?jump=endshow"/>
              </a:rPr>
              <a:t>КОНЕЦ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827087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4F841E-7FEC-4721-9B72-AEFD568062A1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D15842F-CD90-4B23-8E02-52E105317429}" type="datetime1">
              <a:rPr lang="ru-RU" smtClean="0"/>
              <a:pPr/>
              <a:t>14.03.2016</a:t>
            </a:fld>
            <a:endParaRPr lang="ru-RU"/>
          </a:p>
        </p:txBody>
      </p:sp>
    </p:spTree>
  </p:cSld>
  <p:clrMapOvr>
    <a:masterClrMapping/>
  </p:clrMapOvr>
  <p:transition spd="med" advClick="0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8D5271-644E-4E55-B46F-591922CF36D4}" type="slidenum">
              <a:rPr lang="ru-RU"/>
              <a:pPr/>
              <a:t>9</a:t>
            </a:fld>
            <a:endParaRPr lang="ru-RU"/>
          </a:p>
        </p:txBody>
      </p:sp>
      <p:sp>
        <p:nvSpPr>
          <p:cNvPr id="11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FF9F393-14BC-4DE3-99B9-6B3BEB7836E1}" type="datetime1">
              <a:rPr lang="ru-RU"/>
              <a:pPr/>
              <a:t>14.03.2016</a:t>
            </a:fld>
            <a:endParaRPr lang="ru-RU"/>
          </a:p>
        </p:txBody>
      </p:sp>
      <p:pic>
        <p:nvPicPr>
          <p:cNvPr id="57351" name="Picture 7" descr="Stonehenge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 t="27139" b="53983"/>
          <a:stretch>
            <a:fillRect/>
          </a:stretch>
        </p:blipFill>
        <p:spPr bwMode="auto">
          <a:xfrm>
            <a:off x="533400" y="152400"/>
            <a:ext cx="8610600" cy="1219200"/>
          </a:xfrm>
          <a:prstGeom prst="rect">
            <a:avLst/>
          </a:prstGeom>
          <a:noFill/>
        </p:spPr>
      </p:pic>
      <p:sp>
        <p:nvSpPr>
          <p:cNvPr id="57348" name="Rectangle 4"/>
          <p:cNvSpPr>
            <a:spLocks noChangeArrowheads="1"/>
          </p:cNvSpPr>
          <p:nvPr/>
        </p:nvSpPr>
        <p:spPr bwMode="blackWhite">
          <a:xfrm>
            <a:off x="1066800" y="1752600"/>
            <a:ext cx="7924800" cy="2286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ru-RU" sz="2400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Всегда под рукой</a:t>
            </a:r>
          </a:p>
        </p:txBody>
      </p:sp>
      <p:pic>
        <p:nvPicPr>
          <p:cNvPr id="57350" name="Picture 6" descr="NA02125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2440" y="152400"/>
            <a:ext cx="1548972" cy="1752600"/>
          </a:xfrm>
          <a:prstGeom prst="rect">
            <a:avLst/>
          </a:prstGeom>
          <a:noFill/>
        </p:spPr>
      </p:pic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790700"/>
            <a:ext cx="7772400" cy="2171700"/>
          </a:xfrm>
        </p:spPr>
        <p:txBody>
          <a:bodyPr/>
          <a:lstStyle/>
          <a:p>
            <a:pPr marL="0" indent="355600"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Первыми инструментами, использовавшимися для вычисления были пальцы. </a:t>
            </a:r>
          </a:p>
          <a:p>
            <a:pPr marL="0" indent="355600"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Но пальцев всего десять на руках и десять на ногах. Поэтому для больших чисел человек использовал палочки и камешки, завязывал узелки на веревочках.</a:t>
            </a:r>
          </a:p>
        </p:txBody>
      </p:sp>
      <p:pic>
        <p:nvPicPr>
          <p:cNvPr id="57352" name="Picture 8" descr="BD2133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6324600"/>
            <a:ext cx="5029200" cy="285750"/>
          </a:xfrm>
          <a:prstGeom prst="rect">
            <a:avLst/>
          </a:prstGeom>
          <a:noFill/>
        </p:spPr>
      </p:pic>
      <p:sp>
        <p:nvSpPr>
          <p:cNvPr id="57353" name="AutoShape 9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4343400" y="5638800"/>
            <a:ext cx="609600" cy="6096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57354" name="Picture 10" descr="do_mex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3886200"/>
            <a:ext cx="3810000" cy="16668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одводим итоги проекта">
  <a:themeElements>
    <a:clrScheme name="Подводим итоги проекта 1">
      <a:dk1>
        <a:srgbClr val="003366"/>
      </a:dk1>
      <a:lt1>
        <a:srgbClr val="FFFFFF"/>
      </a:lt1>
      <a:dk2>
        <a:srgbClr val="008080"/>
      </a:dk2>
      <a:lt2>
        <a:srgbClr val="FFCC66"/>
      </a:lt2>
      <a:accent1>
        <a:srgbClr val="3366CC"/>
      </a:accent1>
      <a:accent2>
        <a:srgbClr val="0099CC"/>
      </a:accent2>
      <a:accent3>
        <a:srgbClr val="AAC0C0"/>
      </a:accent3>
      <a:accent4>
        <a:srgbClr val="DADADA"/>
      </a:accent4>
      <a:accent5>
        <a:srgbClr val="ADB8E2"/>
      </a:accent5>
      <a:accent6>
        <a:srgbClr val="008AB9"/>
      </a:accent6>
      <a:hlink>
        <a:srgbClr val="999933"/>
      </a:hlink>
      <a:folHlink>
        <a:srgbClr val="009900"/>
      </a:folHlink>
    </a:clrScheme>
    <a:fontScheme name="Подводим итоги проекта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одводим итоги проекта 1">
        <a:dk1>
          <a:srgbClr val="003366"/>
        </a:dk1>
        <a:lt1>
          <a:srgbClr val="FFFFFF"/>
        </a:lt1>
        <a:dk2>
          <a:srgbClr val="008080"/>
        </a:dk2>
        <a:lt2>
          <a:srgbClr val="FFCC66"/>
        </a:lt2>
        <a:accent1>
          <a:srgbClr val="3366CC"/>
        </a:accent1>
        <a:accent2>
          <a:srgbClr val="0099CC"/>
        </a:accent2>
        <a:accent3>
          <a:srgbClr val="AAC0C0"/>
        </a:accent3>
        <a:accent4>
          <a:srgbClr val="DADADA"/>
        </a:accent4>
        <a:accent5>
          <a:srgbClr val="ADB8E2"/>
        </a:accent5>
        <a:accent6>
          <a:srgbClr val="008AB9"/>
        </a:accent6>
        <a:hlink>
          <a:srgbClr val="99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дводим итоги проекта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одводим итоги проекта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одводим итоги проекта 4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дводим итоги проекта 5">
        <a:dk1>
          <a:srgbClr val="100000"/>
        </a:dk1>
        <a:lt1>
          <a:srgbClr val="FFFFFF"/>
        </a:lt1>
        <a:dk2>
          <a:srgbClr val="800000"/>
        </a:dk2>
        <a:lt2>
          <a:srgbClr val="FFCC66"/>
        </a:lt2>
        <a:accent1>
          <a:srgbClr val="003366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AAADB8"/>
        </a:accent5>
        <a:accent6>
          <a:srgbClr val="8A5C2D"/>
        </a:accent6>
        <a:hlink>
          <a:srgbClr val="336699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дводим итоги проекта 6">
        <a:dk1>
          <a:srgbClr val="666633"/>
        </a:dk1>
        <a:lt1>
          <a:srgbClr val="FFFFFF"/>
        </a:lt1>
        <a:dk2>
          <a:srgbClr val="CC9900"/>
        </a:dk2>
        <a:lt2>
          <a:srgbClr val="DDDDDD"/>
        </a:lt2>
        <a:accent1>
          <a:srgbClr val="CC6600"/>
        </a:accent1>
        <a:accent2>
          <a:srgbClr val="996633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8A5C2D"/>
        </a:accent6>
        <a:hlink>
          <a:srgbClr val="6633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Project Post-Mortem</Template>
  <TotalTime>456</TotalTime>
  <Words>780</Words>
  <Application>Microsoft PowerPoint 7.0</Application>
  <PresentationFormat>Экран (4:3)</PresentationFormat>
  <Paragraphs>127</Paragraphs>
  <Slides>13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Подводим итоги проекта</vt:lpstr>
      <vt:lpstr>Домеханический этап развития вычислительной техники.</vt:lpstr>
      <vt:lpstr>Цель</vt:lpstr>
      <vt:lpstr>Характеристика домеханического периода развития ВТ</vt:lpstr>
      <vt:lpstr>Вычислительная «техника»</vt:lpstr>
      <vt:lpstr>Хронология</vt:lpstr>
      <vt:lpstr>Результат исследования</vt:lpstr>
      <vt:lpstr>Выводы</vt:lpstr>
      <vt:lpstr>КОНЕЦ</vt:lpstr>
      <vt:lpstr>Всегда под рукой</vt:lpstr>
      <vt:lpstr>Весы</vt:lpstr>
      <vt:lpstr>Абак и счеты</vt:lpstr>
      <vt:lpstr>Палочки Непера</vt:lpstr>
      <vt:lpstr>Логарифмическая линейка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Tatty Paw</cp:lastModifiedBy>
  <cp:revision>22</cp:revision>
  <cp:lastPrinted>1601-01-01T00:00:00Z</cp:lastPrinted>
  <dcterms:created xsi:type="dcterms:W3CDTF">1601-01-01T00:00:00Z</dcterms:created>
  <dcterms:modified xsi:type="dcterms:W3CDTF">2016-03-14T12:53:29Z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1049</vt:i4>
  </property>
</Properties>
</file>