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8" r:id="rId2"/>
    <p:sldId id="322" r:id="rId3"/>
    <p:sldId id="263" r:id="rId4"/>
    <p:sldId id="318" r:id="rId5"/>
    <p:sldId id="315" r:id="rId6"/>
    <p:sldId id="317" r:id="rId7"/>
    <p:sldId id="310" r:id="rId8"/>
    <p:sldId id="325" r:id="rId9"/>
    <p:sldId id="272" r:id="rId10"/>
    <p:sldId id="278" r:id="rId11"/>
    <p:sldId id="311" r:id="rId12"/>
    <p:sldId id="285" r:id="rId13"/>
    <p:sldId id="287" r:id="rId14"/>
    <p:sldId id="292" r:id="rId15"/>
    <p:sldId id="293" r:id="rId16"/>
    <p:sldId id="294" r:id="rId17"/>
    <p:sldId id="295" r:id="rId18"/>
    <p:sldId id="296" r:id="rId19"/>
    <p:sldId id="297" r:id="rId20"/>
    <p:sldId id="299" r:id="rId21"/>
    <p:sldId id="312" r:id="rId22"/>
    <p:sldId id="303" r:id="rId23"/>
    <p:sldId id="283" r:id="rId24"/>
    <p:sldId id="280" r:id="rId25"/>
    <p:sldId id="281" r:id="rId26"/>
    <p:sldId id="284" r:id="rId27"/>
    <p:sldId id="32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50" autoAdjust="0"/>
    <p:restoredTop sz="94595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2371" y="-6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8177E-56D6-4B05-9468-604EAC7CB1EC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97ECD-5DC2-4960-A1EB-F8B4E0C66D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7ECD-5DC2-4960-A1EB-F8B4E0C66D6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7ECD-5DC2-4960-A1EB-F8B4E0C66D6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0C49-8A3A-44A0-B7ED-2458C1138AEE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DCE-F527-4A92-90EE-53AD6B150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0C49-8A3A-44A0-B7ED-2458C1138AEE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DCE-F527-4A92-90EE-53AD6B150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0C49-8A3A-44A0-B7ED-2458C1138AEE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DCE-F527-4A92-90EE-53AD6B150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0C49-8A3A-44A0-B7ED-2458C1138AEE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DCE-F527-4A92-90EE-53AD6B150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0C49-8A3A-44A0-B7ED-2458C1138AEE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DCE-F527-4A92-90EE-53AD6B150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0C49-8A3A-44A0-B7ED-2458C1138AEE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DCE-F527-4A92-90EE-53AD6B150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0C49-8A3A-44A0-B7ED-2458C1138AEE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DCE-F527-4A92-90EE-53AD6B150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0C49-8A3A-44A0-B7ED-2458C1138AEE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DCE-F527-4A92-90EE-53AD6B150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0C49-8A3A-44A0-B7ED-2458C1138AEE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DCE-F527-4A92-90EE-53AD6B150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0C49-8A3A-44A0-B7ED-2458C1138AEE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DCE-F527-4A92-90EE-53AD6B150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0C49-8A3A-44A0-B7ED-2458C1138AEE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DCE-F527-4A92-90EE-53AD6B150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A0C49-8A3A-44A0-B7ED-2458C1138AEE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CFDCE-F527-4A92-90EE-53AD6B150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greenmama.ru/dn_images/01/28/71/87/126363823152747762_41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57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85852" y="5143512"/>
            <a:ext cx="680346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300" dirty="0" smtClean="0">
                <a:ln w="1143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Поможем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300" dirty="0" smtClean="0">
                <a:ln w="1143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зимующим птицам </a:t>
            </a:r>
            <a:endParaRPr lang="ru-RU" sz="4400" b="1" spc="300" dirty="0">
              <a:ln w="1143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4" name="Picture 3" descr="C:\Users\User\Desktop\Синичкин календарь\картинки готовые\0_8b5ed_9332a828_XL.png"/>
          <p:cNvPicPr>
            <a:picLocks noChangeAspect="1" noChangeArrowheads="1"/>
          </p:cNvPicPr>
          <p:nvPr/>
        </p:nvPicPr>
        <p:blipFill>
          <a:blip r:embed="rId3"/>
          <a:srcRect l="9001" t="11290" r="25095" b="14919"/>
          <a:stretch>
            <a:fillRect/>
          </a:stretch>
        </p:blipFill>
        <p:spPr bwMode="auto">
          <a:xfrm>
            <a:off x="428596" y="3643314"/>
            <a:ext cx="1526846" cy="113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User\Desktop\Синичкин календарь\картинки готовые\0_8b5ed_9332a828_XL.png"/>
          <p:cNvPicPr>
            <a:picLocks noChangeAspect="1" noChangeArrowheads="1"/>
          </p:cNvPicPr>
          <p:nvPr/>
        </p:nvPicPr>
        <p:blipFill>
          <a:blip r:embed="rId3"/>
          <a:srcRect l="9001" t="11290" r="25095" b="14919"/>
          <a:stretch>
            <a:fillRect/>
          </a:stretch>
        </p:blipFill>
        <p:spPr bwMode="auto">
          <a:xfrm flipH="1">
            <a:off x="7215206" y="3571876"/>
            <a:ext cx="1526846" cy="113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Administrator\Мои документы\Мои рисунки\79699955_large_p86_56888990_0_3e428_37319f0d_1l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5634" y="500042"/>
            <a:ext cx="5978366" cy="5643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1357298"/>
            <a:ext cx="38576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Мы кормушки смастерили.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Птичек в гости пригласили!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Прилетели птички- бойкие синички.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Угощение клевали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 тихонько напевали: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</a:rPr>
              <a:t>Динь-дилень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</a:rPr>
              <a:t>динь-дилень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Что за праздник!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Что за день!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иничкин календарь\снег идет\48318987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"/>
            <a:ext cx="9334500" cy="67208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857884" y="1928802"/>
            <a:ext cx="36433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Что за чудо – детский сад,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Воспитал таких ребят!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Было им совсем не лень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В праздник наш – Синичкин день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Смастерить кормушки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Птичкам для пирушки!</a:t>
            </a:r>
          </a:p>
        </p:txBody>
      </p:sp>
      <p:pic>
        <p:nvPicPr>
          <p:cNvPr id="1029" name="Picture 5" descr="C:\Users\User\Desktop\Мои рисунки\птицы\дети кормят птиц\0_67f80_1e67040_XL.png"/>
          <p:cNvPicPr>
            <a:picLocks noChangeAspect="1" noChangeArrowheads="1"/>
          </p:cNvPicPr>
          <p:nvPr/>
        </p:nvPicPr>
        <p:blipFill>
          <a:blip r:embed="rId3"/>
          <a:srcRect l="1149" t="29454"/>
          <a:stretch>
            <a:fillRect/>
          </a:stretch>
        </p:blipFill>
        <p:spPr bwMode="auto">
          <a:xfrm>
            <a:off x="0" y="492116"/>
            <a:ext cx="6143668" cy="6365884"/>
          </a:xfrm>
          <a:prstGeom prst="rect">
            <a:avLst/>
          </a:prstGeom>
          <a:noFill/>
        </p:spPr>
      </p:pic>
      <p:pic>
        <p:nvPicPr>
          <p:cNvPr id="7" name="Рисунок 6" descr="C:\Users\User\Desktop\Синичкин календарь\для презент карт\4a1adc0cda0be051eba81bf8d3e5d561.png"/>
          <p:cNvPicPr/>
          <p:nvPr/>
        </p:nvPicPr>
        <p:blipFill>
          <a:blip r:embed="rId4" cstate="print"/>
          <a:srcRect l="71410" t="30337" r="2692" b="33868"/>
          <a:stretch>
            <a:fillRect/>
          </a:stretch>
        </p:blipFill>
        <p:spPr bwMode="auto">
          <a:xfrm>
            <a:off x="3143240" y="5357826"/>
            <a:ext cx="615546" cy="6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Синичкин календарь\для презент карт\4a1adc0cda0be051eba81bf8d3e5d561.png"/>
          <p:cNvPicPr/>
          <p:nvPr/>
        </p:nvPicPr>
        <p:blipFill>
          <a:blip r:embed="rId4" cstate="print"/>
          <a:srcRect l="71410" t="30337" r="2692" b="33868"/>
          <a:stretch>
            <a:fillRect/>
          </a:stretch>
        </p:blipFill>
        <p:spPr bwMode="auto">
          <a:xfrm>
            <a:off x="4071934" y="3929066"/>
            <a:ext cx="615546" cy="6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Синичкин календарь\для презент карт\4a1adc0cda0be051eba81bf8d3e5d561.png"/>
          <p:cNvPicPr/>
          <p:nvPr/>
        </p:nvPicPr>
        <p:blipFill>
          <a:blip r:embed="rId4" cstate="print"/>
          <a:srcRect l="71410" t="30337" r="2692" b="33868"/>
          <a:stretch>
            <a:fillRect/>
          </a:stretch>
        </p:blipFill>
        <p:spPr bwMode="auto">
          <a:xfrm>
            <a:off x="2571736" y="4929198"/>
            <a:ext cx="615546" cy="6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Синичкин календарь\для презент карт\1369539.png"/>
          <p:cNvPicPr/>
          <p:nvPr/>
        </p:nvPicPr>
        <p:blipFill>
          <a:blip r:embed="rId5"/>
          <a:srcRect l="1520" t="47616" r="83683" b="39923"/>
          <a:stretch>
            <a:fillRect/>
          </a:stretch>
        </p:blipFill>
        <p:spPr bwMode="auto">
          <a:xfrm rot="20702276">
            <a:off x="1928794" y="5643578"/>
            <a:ext cx="712470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Users\User\Desktop\Мои рисунки\птицы\кормушки\95029608.png"/>
          <p:cNvPicPr>
            <a:picLocks noChangeAspect="1" noChangeArrowheads="1"/>
          </p:cNvPicPr>
          <p:nvPr/>
        </p:nvPicPr>
        <p:blipFill>
          <a:blip r:embed="rId6"/>
          <a:srcRect l="14913" t="29767" r="29163" b="15657"/>
          <a:stretch>
            <a:fillRect/>
          </a:stretch>
        </p:blipFill>
        <p:spPr bwMode="auto">
          <a:xfrm>
            <a:off x="4857752" y="357166"/>
            <a:ext cx="2214578" cy="1624024"/>
          </a:xfrm>
          <a:prstGeom prst="rect">
            <a:avLst/>
          </a:prstGeom>
          <a:noFill/>
        </p:spPr>
      </p:pic>
      <p:pic>
        <p:nvPicPr>
          <p:cNvPr id="12" name="Рисунок 11" descr="C:\Users\User\Desktop\Синичкин календарь\для презент карт\1369539.png"/>
          <p:cNvPicPr/>
          <p:nvPr/>
        </p:nvPicPr>
        <p:blipFill>
          <a:blip r:embed="rId5"/>
          <a:srcRect l="1520" t="47616" r="83683" b="39923"/>
          <a:stretch>
            <a:fillRect/>
          </a:stretch>
        </p:blipFill>
        <p:spPr bwMode="auto">
          <a:xfrm rot="20137349">
            <a:off x="5125224" y="1414552"/>
            <a:ext cx="712470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\Desktop\Синичкин календарь\для презент карт\4a1adc0cda0be051eba81bf8d3e5d561.png"/>
          <p:cNvPicPr/>
          <p:nvPr/>
        </p:nvPicPr>
        <p:blipFill>
          <a:blip r:embed="rId4" cstate="print"/>
          <a:srcRect l="71410" t="30337" r="2692" b="33868"/>
          <a:stretch>
            <a:fillRect/>
          </a:stretch>
        </p:blipFill>
        <p:spPr bwMode="auto">
          <a:xfrm rot="19425251">
            <a:off x="6142091" y="1187768"/>
            <a:ext cx="615546" cy="6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Синичкин календарь\для презент карт\1369539.png"/>
          <p:cNvPicPr/>
          <p:nvPr/>
        </p:nvPicPr>
        <p:blipFill>
          <a:blip r:embed="rId5"/>
          <a:srcRect l="1520" t="47616" r="83683" b="39923"/>
          <a:stretch>
            <a:fillRect/>
          </a:stretch>
        </p:blipFill>
        <p:spPr bwMode="auto">
          <a:xfrm>
            <a:off x="4714876" y="428604"/>
            <a:ext cx="712470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ser\Desktop\Синичкин календарь\для презент карт\4a1adc0cda0be051eba81bf8d3e5d561.png"/>
          <p:cNvPicPr/>
          <p:nvPr/>
        </p:nvPicPr>
        <p:blipFill>
          <a:blip r:embed="rId4" cstate="print"/>
          <a:srcRect l="71410" t="30337" r="2692" b="33868"/>
          <a:stretch>
            <a:fillRect/>
          </a:stretch>
        </p:blipFill>
        <p:spPr bwMode="auto">
          <a:xfrm rot="19425251">
            <a:off x="5713463" y="330512"/>
            <a:ext cx="615546" cy="6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285728"/>
            <a:ext cx="58592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Georgia" pitchFamily="18" charset="0"/>
              </a:rPr>
              <a:t>Зимние гости</a:t>
            </a:r>
            <a:endParaRPr lang="ru-RU" sz="6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500174"/>
            <a:ext cx="38576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Смастерили мы кормушки 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Для голодных зимних птиц: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— Прилетайте к нам, подружки, 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Стайки резвые синиц!</a:t>
            </a:r>
          </a:p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endParaRPr lang="ru-RU" sz="2000" b="1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Снегири, за ними следом 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К нам спешите под окно! 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Мы накормим вас обедом —  Есть и просо и пшено.</a:t>
            </a:r>
            <a:endParaRPr lang="ru-RU" sz="20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571612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Галку, черную как сажа, 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Мы не будем прогонять. 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Воробью-плутишке скажем: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— Только, чур, не воровать.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endParaRPr lang="ru-RU" sz="2000" b="1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А </a:t>
            </a:r>
            <a:r>
              <a:rPr lang="ru-RU" sz="2000" b="1" i="1" dirty="0" err="1" smtClean="0">
                <a:solidFill>
                  <a:srgbClr val="002060"/>
                </a:solidFill>
                <a:latin typeface="Georgia" pitchFamily="18" charset="0"/>
              </a:rPr>
              <a:t>сороки-стрекотушки</a:t>
            </a: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Знай, кричат: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— И мне! И я! 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Собирайтесь у кормушки, </a:t>
            </a:r>
          </a:p>
          <a:p>
            <a:pPr marL="45720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Все пернатые друзья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!</a:t>
            </a:r>
            <a:endParaRPr lang="ru-RU" sz="2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" name="Picture 5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2"/>
          <a:srcRect l="4545" t="18125" b="29375"/>
          <a:stretch>
            <a:fillRect/>
          </a:stretch>
        </p:blipFill>
        <p:spPr bwMode="auto">
          <a:xfrm flipH="1">
            <a:off x="357158" y="5214950"/>
            <a:ext cx="2239570" cy="1357322"/>
          </a:xfrm>
          <a:prstGeom prst="rect">
            <a:avLst/>
          </a:prstGeom>
          <a:noFill/>
        </p:spPr>
      </p:pic>
      <p:pic>
        <p:nvPicPr>
          <p:cNvPr id="2050" name="Picture 2" descr="C:\Users\User\Desktop\Синичкин календарь\кормушки\3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3" y="4595142"/>
            <a:ext cx="2714644" cy="2262858"/>
          </a:xfrm>
          <a:prstGeom prst="rect">
            <a:avLst/>
          </a:prstGeom>
          <a:noFill/>
        </p:spPr>
      </p:pic>
      <p:pic>
        <p:nvPicPr>
          <p:cNvPr id="9" name="Рисунок 8" descr="C:\Users\User\Desktop\Синичкин календарь\для презент карт\птицы и звери\пт3.png"/>
          <p:cNvPicPr>
            <a:picLocks noChangeAspect="1" noChangeArrowheads="1"/>
          </p:cNvPicPr>
          <p:nvPr/>
        </p:nvPicPr>
        <p:blipFill>
          <a:blip r:embed="rId4"/>
          <a:srcRect t="1228" r="82455" b="71741"/>
          <a:stretch>
            <a:fillRect/>
          </a:stretch>
        </p:blipFill>
        <p:spPr bwMode="auto">
          <a:xfrm>
            <a:off x="7429520" y="214290"/>
            <a:ext cx="1714480" cy="171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Мои рисунки\птицы\зимующие птицы\1358286.png"/>
          <p:cNvPicPr/>
          <p:nvPr/>
        </p:nvPicPr>
        <p:blipFill>
          <a:blip r:embed="rId5"/>
          <a:srcRect l="66068" t="62838"/>
          <a:stretch>
            <a:fillRect/>
          </a:stretch>
        </p:blipFill>
        <p:spPr bwMode="auto">
          <a:xfrm>
            <a:off x="6357950" y="4846320"/>
            <a:ext cx="2432304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:\Users\User\Desktop\Синичкин календарь\картинки готовые\0a0a8fef22ccf91502443896d2cf2b7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04239">
            <a:off x="-31667" y="31026"/>
            <a:ext cx="1891166" cy="1640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857364"/>
            <a:ext cx="35719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Что за стол среди берёз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Под открытым небом?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Угощает он в мороз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Птиц зерном и хлебом.</a:t>
            </a:r>
            <a:endParaRPr lang="ru-RU" sz="24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3" name="Picture 2" descr="Картинка 12 из 775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00" y="285728"/>
            <a:ext cx="3098234" cy="407196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1429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Georgia" pitchFamily="18" charset="0"/>
              </a:rPr>
              <a:t>ВИДЫ </a:t>
            </a:r>
            <a:endParaRPr lang="ru-RU" sz="4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sz="4000" b="1" i="1" dirty="0" smtClean="0">
                <a:solidFill>
                  <a:srgbClr val="002060"/>
                </a:solidFill>
                <a:latin typeface="Georgia" pitchFamily="18" charset="0"/>
              </a:rPr>
              <a:t>КОРМУШЕК</a:t>
            </a:r>
            <a:endParaRPr lang="ru-RU" sz="4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Рисунок 4" descr="Рисунок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429132"/>
            <a:ext cx="700092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skvor.ucoz.ru/kormyv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3357554" cy="304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ttp://skvorechniki.ru/files/image/kormushka_sam_l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6" y="3857628"/>
            <a:ext cx="4286248" cy="279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000496" y="117693"/>
            <a:ext cx="51435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Самая простая кормушка для птиц — лоточек, окантованный невысоким бортиком. С помощью четырех бечевок такой лоточек привешивают на сук или к стене. Неудобства лотка очевидны: оставленный в нем корм в метель заваливается снегом, в ветреную же погоду и вовсе сдувается. Поэтому лучше лоточек сверху защитить двускатным навесом, а колышки, на которых будет держаться крыша, обвязать рядом палочек. </a:t>
            </a:r>
            <a:b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</a:br>
            <a:endParaRPr lang="ru-RU" sz="24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357818" y="571480"/>
            <a:ext cx="335758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Хорошая кормушка может получиться и из бутылки большего объема, литров эдак пяти.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По бокам емкости вырезаются большие отверстия, на дно насыпается корм, а бутылка подвешивается к дереву.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29" name="Рисунок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4465193" cy="521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5143536" cy="6000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357818" y="285728"/>
            <a:ext cx="342899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Для изготовления такой кормушки понадобится пластиковая бутылка, две деревянные ложки, винт и нож. В нижней и верхней части бутылки прорезаем отверстия диаметром примерно по 2 см, куда вставляем ложки. В крышку ввинчиваем винт, к нему привязываем веревку для подвешивания. Собственно, на этом все. Остается только заполнить кормушку кормом и закрепить на дереве.</a:t>
            </a:r>
            <a:endParaRPr lang="ru-RU" sz="20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928662" y="285728"/>
            <a:ext cx="72875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По такому же принципу делаем кормушку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из пакета из-под сока или молока: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7889" name="Рисунок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14422"/>
            <a:ext cx="7572428" cy="5394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85720" y="214290"/>
            <a:ext cx="3500430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Но если природа не наделила вас способностью к созданию чего-то нового и в доме не нашлось ничего, что можно было бы пустить в ход, подойдет вот такой «бюджетный» вариант: на концах бечевки (около 40 см) привязываем кусочки несоленого сала, а бечевку вешаем на ветку - дешево и сердито. Но можно модернизировать и этот вариант и соорудить для пернатых целую съестную гирлянду.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5" name="Рисунок 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071546"/>
            <a:ext cx="4731356" cy="4193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5214942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акие съедобные кормушки можно сделать и более эстетичными. Размачиваем в воде и отжимаем белый хлеб; получившееся тесто смешиваем с семечками подсолнуха или тыквы и орешками.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Из этой массы формируем шарики, внутрь которых вкладываем два конца веревки, полученные изделия подсушиваем. Получившиеся шарики можно развесить наподобие елочных игрушек на деревьях – и красиво, и полезно.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8913" name="Рисунок 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785794"/>
            <a:ext cx="3751261" cy="4881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857488" y="35718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Бывают птицы разными: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Одни боятся вьюг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 улетают на зиму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На добрый, теплый юг.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5072074"/>
            <a:ext cx="50720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Другие, те народ иной: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В мороз над лесом кружат.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Для них разлука с Родиной,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Страшнее лютой стужи.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" name="Picture 5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3" cstate="print"/>
          <a:srcRect l="4545" t="18125" b="29375"/>
          <a:stretch>
            <a:fillRect/>
          </a:stretch>
        </p:blipFill>
        <p:spPr bwMode="auto">
          <a:xfrm>
            <a:off x="6072198" y="1428736"/>
            <a:ext cx="1017979" cy="616960"/>
          </a:xfrm>
          <a:prstGeom prst="rect">
            <a:avLst/>
          </a:prstGeom>
          <a:noFill/>
        </p:spPr>
      </p:pic>
      <p:pic>
        <p:nvPicPr>
          <p:cNvPr id="3076" name="Picture 4" descr="C:\Users\User\Desktop\Синичкин календарь\готовые картинки\ac5f5802b43b4421be9f29fee370a43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65795" flipH="1">
            <a:off x="6215074" y="2428868"/>
            <a:ext cx="1448297" cy="1019172"/>
          </a:xfrm>
          <a:prstGeom prst="rect">
            <a:avLst/>
          </a:prstGeom>
          <a:noFill/>
        </p:spPr>
      </p:pic>
      <p:pic>
        <p:nvPicPr>
          <p:cNvPr id="10" name="Picture 2" descr="C:\Users\User\Desktop\Синичкин календарь\для презент карт\1254990064_dyate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1428736"/>
            <a:ext cx="1675419" cy="2571768"/>
          </a:xfrm>
          <a:prstGeom prst="rect">
            <a:avLst/>
          </a:prstGeom>
          <a:noFill/>
        </p:spPr>
      </p:pic>
      <p:pic>
        <p:nvPicPr>
          <p:cNvPr id="1026" name="Picture 2" descr="C:\Users\User\Desktop\Мои рисунки\птицы\снегири\0a0a8fef22ccf91502443896d2cf2b7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428604"/>
            <a:ext cx="1229574" cy="1066892"/>
          </a:xfrm>
          <a:prstGeom prst="rect">
            <a:avLst/>
          </a:prstGeom>
          <a:noFill/>
        </p:spPr>
      </p:pic>
      <p:pic>
        <p:nvPicPr>
          <p:cNvPr id="11" name="Picture 2" descr="C:\Users\User\Desktop\Мои рисунки\птицы\снегири\0a0a8fef22ccf91502443896d2cf2b7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429520" y="1000108"/>
            <a:ext cx="1229574" cy="1066892"/>
          </a:xfrm>
          <a:prstGeom prst="rect">
            <a:avLst/>
          </a:prstGeom>
          <a:noFill/>
        </p:spPr>
      </p:pic>
      <p:pic>
        <p:nvPicPr>
          <p:cNvPr id="1027" name="Picture 3" descr="C:\Users\User\Desktop\Синичкин календарь\vorobey_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01024" y="2285992"/>
            <a:ext cx="1390653" cy="1170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6"/>
            <a:ext cx="307183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Очень распространены оконные кормушки. Это нехитрое сооружение представляет собой крытый ящик, застекленный по «фасаду» и имеющий по бокам сквозные лазы: один для синиц, другой для подсыпания кормовой смеси (располагают ближе к форточке). Оконная кормушка доставит большую радость и детям и взрослым: ведь через оконное стекло будут видны забавные сценки из птичьей жизни.</a:t>
            </a:r>
          </a:p>
        </p:txBody>
      </p:sp>
      <p:pic>
        <p:nvPicPr>
          <p:cNvPr id="3" name="Picture 4" descr="http://bird.geoman.ru/books/item/f00/s00/z0000003/pic/000026.jpg"/>
          <p:cNvPicPr>
            <a:picLocks noChangeAspect="1" noChangeArrowheads="1"/>
          </p:cNvPicPr>
          <p:nvPr/>
        </p:nvPicPr>
        <p:blipFill>
          <a:blip r:embed="rId2"/>
          <a:srcRect l="8851" t="8810" r="16797" b="10140"/>
          <a:stretch>
            <a:fillRect/>
          </a:stretch>
        </p:blipFill>
        <p:spPr bwMode="auto">
          <a:xfrm>
            <a:off x="5357818" y="4071942"/>
            <a:ext cx="2714644" cy="254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Изображение"/>
          <p:cNvPicPr>
            <a:picLocks noChangeAspect="1" noChangeArrowheads="1"/>
          </p:cNvPicPr>
          <p:nvPr/>
        </p:nvPicPr>
        <p:blipFill>
          <a:blip r:embed="rId3"/>
          <a:srcRect l="7309" t="8513" r="5979" b="7623"/>
          <a:stretch>
            <a:fillRect/>
          </a:stretch>
        </p:blipFill>
        <p:spPr bwMode="auto">
          <a:xfrm>
            <a:off x="4071934" y="285728"/>
            <a:ext cx="4572032" cy="3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иничкин календарь\снег идет\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357166"/>
            <a:ext cx="81227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Правила подкормки пти</a:t>
            </a:r>
            <a:r>
              <a:rPr lang="ru-RU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</a:t>
            </a:r>
            <a:endParaRPr lang="ru-RU" sz="4400" b="1" spc="50" dirty="0">
              <a:ln w="1143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500174"/>
            <a:ext cx="35004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  <a:latin typeface="Georgia" pitchFamily="18" charset="0"/>
              </a:rPr>
              <a:t>Во время подкормки птиц не сорите в лесу, парке, саду: не оставляйте там газеты, бумажные и полиэтиленовые пакеты, жестяные банки и коробочки. </a:t>
            </a:r>
          </a:p>
          <a:p>
            <a:r>
              <a:rPr lang="ru-RU" sz="2400" b="1" dirty="0" smtClean="0">
                <a:solidFill>
                  <a:srgbClr val="FFC000"/>
                </a:solidFill>
                <a:latin typeface="Georgia" pitchFamily="18" charset="0"/>
              </a:rPr>
              <a:t>Кормушки для птиц должны быть очень скромными.</a:t>
            </a:r>
          </a:p>
        </p:txBody>
      </p:sp>
      <p:pic>
        <p:nvPicPr>
          <p:cNvPr id="2051" name="Picture 3" descr="C:\Users\User\Desktop\Мои рисунки\shkola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000496" y="1571612"/>
            <a:ext cx="4571964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2857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Корма в кормушках должно быть немного и только нужного птицам: семена дикорастущих трав, крошки хлеба, подсолнухи, кусочки несоленого сала.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Кормите птиц регулярно. Птиц нельзя подкармливать время от времени: именно зимой им очень нужна ваша поддержка, именно в морозы и метели гибнет большая часть птиц. </a:t>
            </a:r>
          </a:p>
        </p:txBody>
      </p:sp>
      <p:pic>
        <p:nvPicPr>
          <p:cNvPr id="2050" name="Picture 2" descr="C:\Users\User\Desktop\Синичкин календарь\кормушки\risunok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928670"/>
            <a:ext cx="5142139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192880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Арбузные и дынные семечки можно собирать ещё осенью. Их любят синицы, поползни и дятлы.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" name="Picture 14" descr="Картинка 65 из 48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143625" y="4143380"/>
            <a:ext cx="30003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Картинка 14 из 774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19473">
            <a:off x="285720" y="428604"/>
            <a:ext cx="2143125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3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30975" y="642918"/>
            <a:ext cx="261302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Картинка 92 из 15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4643446"/>
            <a:ext cx="973136" cy="64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Картинка 92 из 15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4500570"/>
            <a:ext cx="973136" cy="64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Картинка 92 из 15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5143512"/>
            <a:ext cx="973136" cy="64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Картинка 229 из 54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992850">
            <a:off x="3915968" y="4299412"/>
            <a:ext cx="1675971" cy="218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2" name="Picture 14" descr="Картинка 92 из 15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5643578"/>
            <a:ext cx="973136" cy="64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Картинка 92 из 15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5000636"/>
            <a:ext cx="973136" cy="64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Картинка 92 из 15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480" y="5286388"/>
            <a:ext cx="973136" cy="64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Картинка 92 из 15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5715016"/>
            <a:ext cx="1044574" cy="69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500042"/>
            <a:ext cx="52149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Кусочки сала годятся не всем птицам. Сало любят синички. Только сало не должно быть солёным.  Овёс охотно съедят синицы, воробьи.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" name="Picture 2" descr="Картинка 275 из 1034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539671">
            <a:off x="2319623" y="5188489"/>
            <a:ext cx="951410" cy="46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Картинка 7 из 599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950" y="4500570"/>
            <a:ext cx="2517769" cy="2131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4"/>
          <a:srcRect l="4545" t="18125" b="29375"/>
          <a:stretch>
            <a:fillRect/>
          </a:stretch>
        </p:blipFill>
        <p:spPr bwMode="auto">
          <a:xfrm flipH="1">
            <a:off x="4286247" y="5017956"/>
            <a:ext cx="2328865" cy="1411440"/>
          </a:xfrm>
          <a:prstGeom prst="rect">
            <a:avLst/>
          </a:prstGeom>
          <a:noFill/>
        </p:spPr>
      </p:pic>
      <p:pic>
        <p:nvPicPr>
          <p:cNvPr id="1026" name="Picture 2" descr="C:\Users\User\Desktop\Мои рисунки\птицы\синицы\0_8b5ed_9332a828_XL.png"/>
          <p:cNvPicPr>
            <a:picLocks noChangeAspect="1" noChangeArrowheads="1"/>
          </p:cNvPicPr>
          <p:nvPr/>
        </p:nvPicPr>
        <p:blipFill>
          <a:blip r:embed="rId5"/>
          <a:srcRect l="25897" t="10080" r="-1447" b="13709"/>
          <a:stretch>
            <a:fillRect/>
          </a:stretch>
        </p:blipFill>
        <p:spPr bwMode="auto">
          <a:xfrm flipH="1">
            <a:off x="285720" y="3643314"/>
            <a:ext cx="2357422" cy="1579982"/>
          </a:xfrm>
          <a:prstGeom prst="rect">
            <a:avLst/>
          </a:prstGeom>
          <a:noFill/>
        </p:spPr>
      </p:pic>
      <p:pic>
        <p:nvPicPr>
          <p:cNvPr id="9" name="Picture 2" descr="Картинка 275 из 1034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539671">
            <a:off x="2819688" y="4331233"/>
            <a:ext cx="951410" cy="46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Картинка 275 из 1034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539671">
            <a:off x="2891126" y="4974175"/>
            <a:ext cx="951410" cy="46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428604"/>
            <a:ext cx="52149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Подсолнечник – особенно мелкий, но не жареный, - лучший корм для снегирей, синиц, поползней и воробьёв. Перед засыпкой в кормушку их лучше слегка подавить.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" name="Picture 2" descr="Картинка 1 из 62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359397" flipV="1">
            <a:off x="3408955" y="4115173"/>
            <a:ext cx="30480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3"/>
          <a:srcRect l="4545" t="18125" b="29375"/>
          <a:stretch>
            <a:fillRect/>
          </a:stretch>
        </p:blipFill>
        <p:spPr bwMode="auto">
          <a:xfrm>
            <a:off x="6715140" y="4786322"/>
            <a:ext cx="2239570" cy="1357322"/>
          </a:xfrm>
          <a:prstGeom prst="rect">
            <a:avLst/>
          </a:prstGeom>
          <a:noFill/>
        </p:spPr>
      </p:pic>
      <p:pic>
        <p:nvPicPr>
          <p:cNvPr id="10" name="Picture 14" descr="Картинка 65 из 48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flipH="1">
            <a:off x="357158" y="4457700"/>
            <a:ext cx="30003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Синичкин календарь\для презент карт\0_9275_e0fa89e8_xl_origin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58" y="428604"/>
            <a:ext cx="1460486" cy="1875854"/>
          </a:xfrm>
          <a:prstGeom prst="rect">
            <a:avLst/>
          </a:prstGeom>
          <a:noFill/>
        </p:spPr>
      </p:pic>
      <p:pic>
        <p:nvPicPr>
          <p:cNvPr id="2050" name="Picture 2" descr="C:\Users\User\Desktop\Мои рисунки\птицы\снегири\0a0a8fef22ccf91502443896d2cf2b71.png"/>
          <p:cNvPicPr>
            <a:picLocks noChangeAspect="1" noChangeArrowheads="1"/>
          </p:cNvPicPr>
          <p:nvPr/>
        </p:nvPicPr>
        <p:blipFill>
          <a:blip r:embed="rId6"/>
          <a:srcRect l="8954" t="17202" r="10445" b="17431"/>
          <a:stretch>
            <a:fillRect/>
          </a:stretch>
        </p:blipFill>
        <p:spPr bwMode="auto">
          <a:xfrm>
            <a:off x="285720" y="1643050"/>
            <a:ext cx="2233377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иничкин календарь\фоны\9519fbb9d07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C:\Users\User\Desktop\Синичкин календарь\для презент карт\ptichki-02.png"/>
          <p:cNvPicPr>
            <a:picLocks noChangeAspect="1" noChangeArrowheads="1"/>
          </p:cNvPicPr>
          <p:nvPr/>
        </p:nvPicPr>
        <p:blipFill>
          <a:blip r:embed="rId3"/>
          <a:srcRect l="36508" t="8020" r="33333" b="69064"/>
          <a:stretch>
            <a:fillRect/>
          </a:stretch>
        </p:blipFill>
        <p:spPr bwMode="auto">
          <a:xfrm>
            <a:off x="3857620" y="357166"/>
            <a:ext cx="1285884" cy="1353562"/>
          </a:xfrm>
          <a:prstGeom prst="rect">
            <a:avLst/>
          </a:prstGeom>
          <a:noFill/>
        </p:spPr>
      </p:pic>
      <p:pic>
        <p:nvPicPr>
          <p:cNvPr id="7" name="Picture 3" descr="C:\Users\User\Desktop\Синичкин календарь\для презент карт\ptichki-02.png"/>
          <p:cNvPicPr>
            <a:picLocks noChangeAspect="1" noChangeArrowheads="1"/>
          </p:cNvPicPr>
          <p:nvPr/>
        </p:nvPicPr>
        <p:blipFill>
          <a:blip r:embed="rId3"/>
          <a:srcRect l="36508" t="8020" r="33333" b="69064"/>
          <a:stretch>
            <a:fillRect/>
          </a:stretch>
        </p:blipFill>
        <p:spPr bwMode="auto">
          <a:xfrm>
            <a:off x="5214942" y="2285992"/>
            <a:ext cx="1285884" cy="1353562"/>
          </a:xfrm>
          <a:prstGeom prst="rect">
            <a:avLst/>
          </a:prstGeom>
          <a:noFill/>
        </p:spPr>
      </p:pic>
      <p:pic>
        <p:nvPicPr>
          <p:cNvPr id="8" name="Picture 3" descr="C:\Users\User\Desktop\Синичкин календарь\для презент карт\ptichki-02.png"/>
          <p:cNvPicPr>
            <a:picLocks noChangeAspect="1" noChangeArrowheads="1"/>
          </p:cNvPicPr>
          <p:nvPr/>
        </p:nvPicPr>
        <p:blipFill>
          <a:blip r:embed="rId3"/>
          <a:srcRect l="36508" t="8020" r="33333" b="69064"/>
          <a:stretch>
            <a:fillRect/>
          </a:stretch>
        </p:blipFill>
        <p:spPr bwMode="auto">
          <a:xfrm>
            <a:off x="785786" y="4143380"/>
            <a:ext cx="1285884" cy="1353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Синичкин календарь\0_47204_a84d3b9b_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807911" cy="6857999"/>
          </a:xfrm>
          <a:prstGeom prst="rect">
            <a:avLst/>
          </a:prstGeom>
          <a:noFill/>
        </p:spPr>
      </p:pic>
      <p:pic>
        <p:nvPicPr>
          <p:cNvPr id="3" name="Picture 2" descr="C:\Users\User\Desktop\Синичкин календарь\0_47204_a84d3b9b_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714876" y="0"/>
            <a:ext cx="4429121" cy="6857999"/>
          </a:xfrm>
          <a:prstGeom prst="rect">
            <a:avLst/>
          </a:prstGeom>
          <a:noFill/>
        </p:spPr>
      </p:pic>
      <p:pic>
        <p:nvPicPr>
          <p:cNvPr id="5" name="Picture 4" descr="C:\Users\User\Desktop\Синичкин календарь\картинки готовые\ac5f5802b43b4421be9f29fee370a4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298939">
            <a:off x="843994" y="2941253"/>
            <a:ext cx="3727495" cy="2962379"/>
          </a:xfrm>
          <a:prstGeom prst="rect">
            <a:avLst/>
          </a:prstGeom>
          <a:noFill/>
        </p:spPr>
      </p:pic>
      <p:pic>
        <p:nvPicPr>
          <p:cNvPr id="6" name="Picture 4" descr="C:\Users\User\Desktop\Синичкин календарь\картинки готовые\ac5f5802b43b4421be9f29fee370a4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01061" flipH="1">
            <a:off x="5001107" y="3012691"/>
            <a:ext cx="3727495" cy="2962379"/>
          </a:xfrm>
          <a:prstGeom prst="rect">
            <a:avLst/>
          </a:prstGeom>
          <a:noFill/>
        </p:spPr>
      </p:pic>
      <p:pic>
        <p:nvPicPr>
          <p:cNvPr id="9" name="Picture 6" descr="C:\Users\User\Desktop\Мои рисунки\птицы\снегири\big_0.png"/>
          <p:cNvPicPr>
            <a:picLocks noChangeAspect="1" noChangeArrowheads="1"/>
          </p:cNvPicPr>
          <p:nvPr/>
        </p:nvPicPr>
        <p:blipFill>
          <a:blip r:embed="rId4"/>
          <a:srcRect l="36883" t="25410" r="21858" b="31804"/>
          <a:stretch>
            <a:fillRect/>
          </a:stretch>
        </p:blipFill>
        <p:spPr bwMode="auto">
          <a:xfrm>
            <a:off x="6786578" y="214290"/>
            <a:ext cx="2043127" cy="1857388"/>
          </a:xfrm>
          <a:prstGeom prst="rect">
            <a:avLst/>
          </a:prstGeom>
          <a:noFill/>
        </p:spPr>
      </p:pic>
      <p:pic>
        <p:nvPicPr>
          <p:cNvPr id="10" name="Picture 6" descr="C:\Users\User\Desktop\Мои рисунки\птицы\снегири\big_0.png"/>
          <p:cNvPicPr>
            <a:picLocks noChangeAspect="1" noChangeArrowheads="1"/>
          </p:cNvPicPr>
          <p:nvPr/>
        </p:nvPicPr>
        <p:blipFill>
          <a:blip r:embed="rId4"/>
          <a:srcRect l="36883" t="25410" r="21858" b="31804"/>
          <a:stretch>
            <a:fillRect/>
          </a:stretch>
        </p:blipFill>
        <p:spPr bwMode="auto">
          <a:xfrm flipH="1">
            <a:off x="642910" y="214290"/>
            <a:ext cx="2043127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Синичкин календарь\фоны\prirodi_oboi_snezhnaya_zi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14546" y="1142984"/>
            <a:ext cx="57864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Как птицам перезимовать?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Известно, что у птах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Нет ни халатов ватных,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Ни байковых рубах.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У многих даже нет гнезда: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Они в грозу и град,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И под дождем и в холода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На ветках сидя спят.</a:t>
            </a:r>
            <a:endParaRPr lang="ru-RU" sz="28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Picture 7" descr="C:\Users\User\Desktop\Синичкин календарь\зимующие птицы\49901867.png"/>
          <p:cNvPicPr>
            <a:picLocks noChangeAspect="1" noChangeArrowheads="1"/>
          </p:cNvPicPr>
          <p:nvPr/>
        </p:nvPicPr>
        <p:blipFill>
          <a:blip r:embed="rId3"/>
          <a:srcRect r="15624" b="18783"/>
          <a:stretch>
            <a:fillRect/>
          </a:stretch>
        </p:blipFill>
        <p:spPr bwMode="auto">
          <a:xfrm>
            <a:off x="0" y="2000240"/>
            <a:ext cx="1746263" cy="1571636"/>
          </a:xfrm>
          <a:prstGeom prst="rect">
            <a:avLst/>
          </a:prstGeom>
          <a:noFill/>
        </p:spPr>
      </p:pic>
      <p:pic>
        <p:nvPicPr>
          <p:cNvPr id="5" name="Picture 5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4"/>
          <a:srcRect l="4545" t="18125" b="29375"/>
          <a:stretch>
            <a:fillRect/>
          </a:stretch>
        </p:blipFill>
        <p:spPr bwMode="auto">
          <a:xfrm>
            <a:off x="6768699" y="4500570"/>
            <a:ext cx="2375301" cy="1439583"/>
          </a:xfrm>
          <a:prstGeom prst="rect">
            <a:avLst/>
          </a:prstGeom>
          <a:noFill/>
        </p:spPr>
      </p:pic>
      <p:pic>
        <p:nvPicPr>
          <p:cNvPr id="8" name="Рисунок 7" descr="C:\Users\User\Desktop\Синичкин календарь\для презент карт\4a1adc0cda0be051eba81bf8d3e5d561.png"/>
          <p:cNvPicPr/>
          <p:nvPr/>
        </p:nvPicPr>
        <p:blipFill>
          <a:blip r:embed="rId5"/>
          <a:srcRect l="71410" t="30337" r="2692" b="33868"/>
          <a:stretch>
            <a:fillRect/>
          </a:stretch>
        </p:blipFill>
        <p:spPr bwMode="auto">
          <a:xfrm>
            <a:off x="3857620" y="4714884"/>
            <a:ext cx="171451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Синичкин календарь\0_682fc_63c44df1_X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383662" cy="6357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214942" y="428604"/>
            <a:ext cx="364333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К их перышкам взъерошенным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Не пристают снежинки,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Они и под порошами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Резвятся для разминки.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Но если долго снег идет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И долго длится вьюга,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Тогда, друзья, приходится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Пичугам нашим туго.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иничкин календарь\снег идет\x_2b6600c1.jpg"/>
          <p:cNvPicPr>
            <a:picLocks noChangeAspect="1" noChangeArrowheads="1"/>
          </p:cNvPicPr>
          <p:nvPr/>
        </p:nvPicPr>
        <p:blipFill>
          <a:blip r:embed="rId2"/>
          <a:srcRect l="4669" t="5685" r="3455" b="5419"/>
          <a:stretch>
            <a:fillRect/>
          </a:stretch>
        </p:blipFill>
        <p:spPr bwMode="auto">
          <a:xfrm>
            <a:off x="0" y="0"/>
            <a:ext cx="9144000" cy="67399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57356" y="285728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Сугробами засыпаны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Бугры, дворы, дорожки.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Не могут пташки отыскать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Ни зернышка, ни крошки.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И вот летают все слабей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Ворона, галка, воробей.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Скорей на   помощь, дети!</a:t>
            </a:r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50030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Вот в этот самый трудный час</a:t>
            </a:r>
            <a:endParaRPr lang="ru-RU" sz="1100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Спасенье птицы ждут от нас.</a:t>
            </a:r>
            <a:endParaRPr lang="ru-RU" sz="1100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Кормите их! Согрейте!</a:t>
            </a:r>
            <a:endParaRPr lang="ru-RU" sz="1100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Повесьте домик на суку!</a:t>
            </a:r>
            <a:endParaRPr lang="ru-RU" sz="1100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Рассыпьте крошки на снегу,</a:t>
            </a:r>
            <a:endParaRPr lang="ru-RU" sz="1100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А то и манной кашки…</a:t>
            </a:r>
            <a:endParaRPr lang="ru-RU" sz="1100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И оживут бедняжки!</a:t>
            </a:r>
            <a:endParaRPr lang="ru-RU" sz="3200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5" name="Picture 1" descr="C:\Users\User\Desktop\Синичкин календарь\для презент карт\post-53826-1220240758.png"/>
          <p:cNvPicPr>
            <a:picLocks noChangeAspect="1" noChangeArrowheads="1"/>
          </p:cNvPicPr>
          <p:nvPr/>
        </p:nvPicPr>
        <p:blipFill>
          <a:blip r:embed="rId3"/>
          <a:srcRect r="37500"/>
          <a:stretch>
            <a:fillRect/>
          </a:stretch>
        </p:blipFill>
        <p:spPr bwMode="auto">
          <a:xfrm>
            <a:off x="214282" y="4000504"/>
            <a:ext cx="1637111" cy="2619388"/>
          </a:xfrm>
          <a:prstGeom prst="rect">
            <a:avLst/>
          </a:prstGeom>
          <a:noFill/>
        </p:spPr>
      </p:pic>
      <p:pic>
        <p:nvPicPr>
          <p:cNvPr id="6" name="Picture 2" descr="C:\Users\User\Desktop\Синичкин календарь\для презент карт\050053049048052055048055.png"/>
          <p:cNvPicPr>
            <a:picLocks noChangeAspect="1" noChangeArrowheads="1"/>
          </p:cNvPicPr>
          <p:nvPr/>
        </p:nvPicPr>
        <p:blipFill>
          <a:blip r:embed="rId4"/>
          <a:srcRect l="12878" t="18504" r="12853" b="20730"/>
          <a:stretch>
            <a:fillRect/>
          </a:stretch>
        </p:blipFill>
        <p:spPr bwMode="auto">
          <a:xfrm>
            <a:off x="0" y="1643050"/>
            <a:ext cx="2095514" cy="1714512"/>
          </a:xfrm>
          <a:prstGeom prst="rect">
            <a:avLst/>
          </a:prstGeom>
          <a:noFill/>
        </p:spPr>
      </p:pic>
      <p:pic>
        <p:nvPicPr>
          <p:cNvPr id="7" name="Picture 4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5" cstate="print"/>
          <a:srcRect l="4546" t="20000" r="16943" b="25625"/>
          <a:stretch>
            <a:fillRect/>
          </a:stretch>
        </p:blipFill>
        <p:spPr bwMode="auto">
          <a:xfrm flipH="1">
            <a:off x="714348" y="2714620"/>
            <a:ext cx="571504" cy="436148"/>
          </a:xfrm>
          <a:prstGeom prst="rect">
            <a:avLst/>
          </a:prstGeom>
          <a:noFill/>
        </p:spPr>
      </p:pic>
      <p:pic>
        <p:nvPicPr>
          <p:cNvPr id="8" name="Picture 4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5" cstate="print"/>
          <a:srcRect l="4546" t="20000" r="16943" b="25625"/>
          <a:stretch>
            <a:fillRect/>
          </a:stretch>
        </p:blipFill>
        <p:spPr bwMode="auto">
          <a:xfrm>
            <a:off x="2786050" y="5643578"/>
            <a:ext cx="571504" cy="436148"/>
          </a:xfrm>
          <a:prstGeom prst="rect">
            <a:avLst/>
          </a:prstGeom>
          <a:noFill/>
        </p:spPr>
      </p:pic>
      <p:pic>
        <p:nvPicPr>
          <p:cNvPr id="9" name="Picture 4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5" cstate="print"/>
          <a:srcRect l="4546" t="20000" r="16943" b="25625"/>
          <a:stretch>
            <a:fillRect/>
          </a:stretch>
        </p:blipFill>
        <p:spPr bwMode="auto">
          <a:xfrm flipH="1">
            <a:off x="2143108" y="6215082"/>
            <a:ext cx="571504" cy="436148"/>
          </a:xfrm>
          <a:prstGeom prst="rect">
            <a:avLst/>
          </a:prstGeom>
          <a:noFill/>
        </p:spPr>
      </p:pic>
      <p:pic>
        <p:nvPicPr>
          <p:cNvPr id="10" name="Picture 4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5" cstate="print"/>
          <a:srcRect l="4546" t="20000" r="16943" b="25625"/>
          <a:stretch>
            <a:fillRect/>
          </a:stretch>
        </p:blipFill>
        <p:spPr bwMode="auto">
          <a:xfrm flipH="1">
            <a:off x="1357290" y="6143644"/>
            <a:ext cx="571504" cy="436148"/>
          </a:xfrm>
          <a:prstGeom prst="rect">
            <a:avLst/>
          </a:prstGeom>
          <a:noFill/>
        </p:spPr>
      </p:pic>
      <p:pic>
        <p:nvPicPr>
          <p:cNvPr id="11" name="Picture 5" descr="C:\Users\User\Desktop\Синичкин календарь\зимующие птицы\0017-020-Zimnjaja-stolovaja-dlja-ptit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2976" y="2643182"/>
            <a:ext cx="904870" cy="550019"/>
          </a:xfrm>
          <a:prstGeom prst="rect">
            <a:avLst/>
          </a:prstGeom>
          <a:noFill/>
        </p:spPr>
      </p:pic>
      <p:pic>
        <p:nvPicPr>
          <p:cNvPr id="12" name="Picture 5" descr="C:\Users\User\Desktop\Синичкин календарь\зимующие птицы\0017-020-Zimnjaja-stolovaja-dlja-ptit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4429132"/>
            <a:ext cx="904870" cy="550019"/>
          </a:xfrm>
          <a:prstGeom prst="rect">
            <a:avLst/>
          </a:prstGeom>
          <a:noFill/>
        </p:spPr>
      </p:pic>
      <p:pic>
        <p:nvPicPr>
          <p:cNvPr id="13" name="Picture 5" descr="C:\Users\User\Desktop\Синичкин календарь\зимующие птицы\0017-020-Zimnjaja-stolovaja-dlja-ptit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214282" y="1571612"/>
            <a:ext cx="904870" cy="550019"/>
          </a:xfrm>
          <a:prstGeom prst="rect">
            <a:avLst/>
          </a:prstGeom>
          <a:noFill/>
        </p:spPr>
      </p:pic>
      <p:pic>
        <p:nvPicPr>
          <p:cNvPr id="14" name="Рисунок 13" descr="C:\Users\User\Desktop\Синичкин календарь\для презент карт\4a1adc0cda0be051eba81bf8d3e5d561.png"/>
          <p:cNvPicPr/>
          <p:nvPr/>
        </p:nvPicPr>
        <p:blipFill>
          <a:blip r:embed="rId7" cstate="print"/>
          <a:srcRect l="71410" t="30337" r="2692" b="33868"/>
          <a:stretch>
            <a:fillRect/>
          </a:stretch>
        </p:blipFill>
        <p:spPr bwMode="auto">
          <a:xfrm flipH="1">
            <a:off x="928662" y="5072074"/>
            <a:ext cx="615546" cy="6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\Desktop\Синичкин календарь\для презент карт\4a1adc0cda0be051eba81bf8d3e5d561.png"/>
          <p:cNvPicPr/>
          <p:nvPr/>
        </p:nvPicPr>
        <p:blipFill>
          <a:blip r:embed="rId7" cstate="print"/>
          <a:srcRect l="71410" t="30337" r="2692" b="33868"/>
          <a:stretch>
            <a:fillRect/>
          </a:stretch>
        </p:blipFill>
        <p:spPr bwMode="auto">
          <a:xfrm flipH="1">
            <a:off x="1000100" y="571480"/>
            <a:ext cx="615546" cy="6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ser\Desktop\Синичкин календарь\для презент карт\4a1adc0cda0be051eba81bf8d3e5d561.png"/>
          <p:cNvPicPr/>
          <p:nvPr/>
        </p:nvPicPr>
        <p:blipFill>
          <a:blip r:embed="rId7" cstate="print"/>
          <a:srcRect l="71410" t="30337" r="2692" b="33868"/>
          <a:stretch>
            <a:fillRect/>
          </a:stretch>
        </p:blipFill>
        <p:spPr bwMode="auto">
          <a:xfrm>
            <a:off x="2571736" y="3286124"/>
            <a:ext cx="615546" cy="6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User\Desktop\Синичкин календарь\для презент карт\4a1adc0cda0be051eba81bf8d3e5d561.png"/>
          <p:cNvPicPr/>
          <p:nvPr/>
        </p:nvPicPr>
        <p:blipFill>
          <a:blip r:embed="rId8" cstate="print"/>
          <a:srcRect l="71410" t="30337" r="2692" b="33868"/>
          <a:stretch>
            <a:fillRect/>
          </a:stretch>
        </p:blipFill>
        <p:spPr bwMode="auto">
          <a:xfrm>
            <a:off x="3929058" y="4500570"/>
            <a:ext cx="472670" cy="5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User\Desktop\Синичкин календарь\для презент карт\4a1adc0cda0be051eba81bf8d3e5d561.png"/>
          <p:cNvPicPr/>
          <p:nvPr/>
        </p:nvPicPr>
        <p:blipFill>
          <a:blip r:embed="rId8" cstate="print"/>
          <a:srcRect l="71410" t="30337" r="2692" b="33868"/>
          <a:stretch>
            <a:fillRect/>
          </a:stretch>
        </p:blipFill>
        <p:spPr bwMode="auto">
          <a:xfrm>
            <a:off x="3428992" y="5500702"/>
            <a:ext cx="472670" cy="5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иничкин календарь\снег идет\0_65741_37f9730c_X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C:\Users\User\Desktop\Синичкин календарь\для презент карт\6edd29e67b52c5deb702ada552b11_7D_06_masha_f06_fmt.png"/>
          <p:cNvPicPr>
            <a:picLocks noChangeAspect="1" noChangeArrowheads="1"/>
          </p:cNvPicPr>
          <p:nvPr/>
        </p:nvPicPr>
        <p:blipFill>
          <a:blip r:embed="rId3" cstate="print"/>
          <a:srcRect l="2814" t="24286" r="27649" b="6607"/>
          <a:stretch>
            <a:fillRect/>
          </a:stretch>
        </p:blipFill>
        <p:spPr bwMode="auto">
          <a:xfrm flipH="1">
            <a:off x="4857752" y="3429000"/>
            <a:ext cx="1767660" cy="27146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628" y="21429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Покормите птиц зимой.</a:t>
            </a:r>
            <a:endParaRPr lang="ru-RU" b="1" dirty="0" smtClean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Пусть со всех концов</a:t>
            </a:r>
            <a:endParaRPr lang="ru-RU" b="1" dirty="0" smtClean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К вам слетятся, как домой,</a:t>
            </a:r>
            <a:endParaRPr lang="ru-RU" b="1" dirty="0" smtClean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Стайки на крыльцо.</a:t>
            </a:r>
            <a:endParaRPr lang="ru-RU" b="1" dirty="0" smtClean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29322" y="192880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Не богаты их корма.</a:t>
            </a:r>
            <a:endParaRPr lang="ru-RU" b="1" dirty="0" smtClean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Горсть зерна нужна,</a:t>
            </a:r>
            <a:endParaRPr lang="ru-RU" b="1" dirty="0" smtClean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Горсть одна –</a:t>
            </a:r>
            <a:endParaRPr lang="ru-RU" b="1" dirty="0" smtClean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И не страшна</a:t>
            </a:r>
            <a:endParaRPr lang="ru-RU" b="1" dirty="0" smtClean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Будет им зима.</a:t>
            </a:r>
            <a:endParaRPr lang="ru-RU" b="1" dirty="0" smtClean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0760" y="4714884"/>
            <a:ext cx="3429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Сколько гибнет их – не счесть,</a:t>
            </a:r>
            <a:endParaRPr lang="ru-RU" b="1" dirty="0" smtClean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Видеть тяжело.</a:t>
            </a:r>
            <a:endParaRPr lang="ru-RU" b="1" dirty="0" smtClean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А ведь в нашем сердце есть</a:t>
            </a:r>
            <a:endParaRPr lang="ru-RU" b="1" dirty="0" smtClean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И для птиц тепло.</a:t>
            </a:r>
            <a:endParaRPr lang="ru-RU" dirty="0"/>
          </a:p>
        </p:txBody>
      </p:sp>
      <p:pic>
        <p:nvPicPr>
          <p:cNvPr id="9" name="Picture 7" descr="C:\Users\User\Desktop\Синичкин календарь\зимующие птицы\49901867.png"/>
          <p:cNvPicPr>
            <a:picLocks noChangeAspect="1" noChangeArrowheads="1"/>
          </p:cNvPicPr>
          <p:nvPr/>
        </p:nvPicPr>
        <p:blipFill>
          <a:blip r:embed="rId4"/>
          <a:srcRect r="15624" b="18783"/>
          <a:stretch>
            <a:fillRect/>
          </a:stretch>
        </p:blipFill>
        <p:spPr bwMode="auto">
          <a:xfrm>
            <a:off x="3071802" y="357166"/>
            <a:ext cx="658817" cy="592935"/>
          </a:xfrm>
          <a:prstGeom prst="rect">
            <a:avLst/>
          </a:prstGeom>
          <a:noFill/>
        </p:spPr>
      </p:pic>
      <p:pic>
        <p:nvPicPr>
          <p:cNvPr id="10" name="Picture 7" descr="C:\Users\User\Desktop\Синичкин календарь\зимующие птицы\49901867.png"/>
          <p:cNvPicPr>
            <a:picLocks noChangeAspect="1" noChangeArrowheads="1"/>
          </p:cNvPicPr>
          <p:nvPr/>
        </p:nvPicPr>
        <p:blipFill>
          <a:blip r:embed="rId4"/>
          <a:srcRect r="15624" b="18783"/>
          <a:stretch>
            <a:fillRect/>
          </a:stretch>
        </p:blipFill>
        <p:spPr bwMode="auto">
          <a:xfrm>
            <a:off x="3571868" y="2643182"/>
            <a:ext cx="658817" cy="490542"/>
          </a:xfrm>
          <a:prstGeom prst="rect">
            <a:avLst/>
          </a:prstGeom>
          <a:noFill/>
        </p:spPr>
      </p:pic>
      <p:pic>
        <p:nvPicPr>
          <p:cNvPr id="13" name="Рисунок 12" descr="C:\Users\User\Desktop\Синичкин календарь\для презент карт\4a1adc0cda0be051eba81bf8d3e5d561.png"/>
          <p:cNvPicPr/>
          <p:nvPr/>
        </p:nvPicPr>
        <p:blipFill>
          <a:blip r:embed="rId5" cstate="print"/>
          <a:srcRect l="71410" t="30337" r="2692" b="33868"/>
          <a:stretch>
            <a:fillRect/>
          </a:stretch>
        </p:blipFill>
        <p:spPr bwMode="auto">
          <a:xfrm flipH="1">
            <a:off x="5000628" y="2571744"/>
            <a:ext cx="615546" cy="6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esktop\Синичкин календарь\для презент карт\4a1adc0cda0be051eba81bf8d3e5d561.png"/>
          <p:cNvPicPr/>
          <p:nvPr/>
        </p:nvPicPr>
        <p:blipFill>
          <a:blip r:embed="rId5" cstate="print"/>
          <a:srcRect l="71410" t="30337" r="2692" b="33868"/>
          <a:stretch>
            <a:fillRect/>
          </a:stretch>
        </p:blipFill>
        <p:spPr bwMode="auto">
          <a:xfrm flipH="1">
            <a:off x="1357290" y="2500306"/>
            <a:ext cx="615546" cy="6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User\Desktop\Мои рисунки\птицы\дятел\1254990064_dyate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214290"/>
            <a:ext cx="1083842" cy="1663698"/>
          </a:xfrm>
          <a:prstGeom prst="rect">
            <a:avLst/>
          </a:prstGeom>
          <a:noFill/>
        </p:spPr>
      </p:pic>
      <p:pic>
        <p:nvPicPr>
          <p:cNvPr id="17" name="Picture 5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7" cstate="print"/>
          <a:srcRect l="4545" t="18125" b="29375"/>
          <a:stretch>
            <a:fillRect/>
          </a:stretch>
        </p:blipFill>
        <p:spPr bwMode="auto">
          <a:xfrm>
            <a:off x="2357422" y="1714488"/>
            <a:ext cx="842963" cy="510889"/>
          </a:xfrm>
          <a:prstGeom prst="rect">
            <a:avLst/>
          </a:prstGeom>
          <a:noFill/>
        </p:spPr>
      </p:pic>
      <p:pic>
        <p:nvPicPr>
          <p:cNvPr id="18" name="Picture 5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7" cstate="print"/>
          <a:srcRect l="4545" t="18125" b="29375"/>
          <a:stretch>
            <a:fillRect/>
          </a:stretch>
        </p:blipFill>
        <p:spPr bwMode="auto">
          <a:xfrm>
            <a:off x="3643306" y="5929330"/>
            <a:ext cx="842963" cy="510889"/>
          </a:xfrm>
          <a:prstGeom prst="rect">
            <a:avLst/>
          </a:prstGeom>
          <a:noFill/>
        </p:spPr>
      </p:pic>
      <p:pic>
        <p:nvPicPr>
          <p:cNvPr id="19" name="Picture 5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7" cstate="print"/>
          <a:srcRect l="4545" t="18125" b="29375"/>
          <a:stretch>
            <a:fillRect/>
          </a:stretch>
        </p:blipFill>
        <p:spPr bwMode="auto">
          <a:xfrm flipH="1">
            <a:off x="2643174" y="5715016"/>
            <a:ext cx="842963" cy="510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User\Desktop\Синичкин календарь\кормушки\3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000372"/>
            <a:ext cx="2643206" cy="2203309"/>
          </a:xfrm>
          <a:prstGeom prst="rect">
            <a:avLst/>
          </a:prstGeom>
          <a:noFill/>
        </p:spPr>
      </p:pic>
      <p:pic>
        <p:nvPicPr>
          <p:cNvPr id="5" name="Picture 7" descr="C:\Users\User\Desktop\Синичкин календарь\зимующие птицы\49901867.png"/>
          <p:cNvPicPr>
            <a:picLocks noChangeAspect="1" noChangeArrowheads="1"/>
          </p:cNvPicPr>
          <p:nvPr/>
        </p:nvPicPr>
        <p:blipFill>
          <a:blip r:embed="rId5"/>
          <a:srcRect r="15624" b="18783"/>
          <a:stretch>
            <a:fillRect/>
          </a:stretch>
        </p:blipFill>
        <p:spPr bwMode="auto">
          <a:xfrm>
            <a:off x="428596" y="857232"/>
            <a:ext cx="658817" cy="592935"/>
          </a:xfrm>
          <a:prstGeom prst="rect">
            <a:avLst/>
          </a:prstGeom>
          <a:noFill/>
        </p:spPr>
      </p:pic>
      <p:pic>
        <p:nvPicPr>
          <p:cNvPr id="6" name="Picture 7" descr="C:\Users\User\Desktop\Синичкин календарь\зимующие птицы\49901867.png"/>
          <p:cNvPicPr>
            <a:picLocks noChangeAspect="1" noChangeArrowheads="1"/>
          </p:cNvPicPr>
          <p:nvPr/>
        </p:nvPicPr>
        <p:blipFill>
          <a:blip r:embed="rId5"/>
          <a:srcRect r="15624" b="18783"/>
          <a:stretch>
            <a:fillRect/>
          </a:stretch>
        </p:blipFill>
        <p:spPr bwMode="auto">
          <a:xfrm>
            <a:off x="1785918" y="1857364"/>
            <a:ext cx="658817" cy="592935"/>
          </a:xfrm>
          <a:prstGeom prst="rect">
            <a:avLst/>
          </a:prstGeom>
          <a:noFill/>
        </p:spPr>
      </p:pic>
      <p:pic>
        <p:nvPicPr>
          <p:cNvPr id="7" name="Picture 7" descr="C:\Users\User\Desktop\Синичкин календарь\зимующие птицы\49901867.png"/>
          <p:cNvPicPr>
            <a:picLocks noChangeAspect="1" noChangeArrowheads="1"/>
          </p:cNvPicPr>
          <p:nvPr/>
        </p:nvPicPr>
        <p:blipFill>
          <a:blip r:embed="rId5"/>
          <a:srcRect r="15624" b="18783"/>
          <a:stretch>
            <a:fillRect/>
          </a:stretch>
        </p:blipFill>
        <p:spPr bwMode="auto">
          <a:xfrm>
            <a:off x="1928794" y="500042"/>
            <a:ext cx="658817" cy="592935"/>
          </a:xfrm>
          <a:prstGeom prst="rect">
            <a:avLst/>
          </a:prstGeom>
          <a:noFill/>
        </p:spPr>
      </p:pic>
      <p:pic>
        <p:nvPicPr>
          <p:cNvPr id="9" name="Picture 7" descr="C:\Users\User\Desktop\Синичкин календарь\зимующие птицы\49901867.png"/>
          <p:cNvPicPr>
            <a:picLocks noChangeAspect="1" noChangeArrowheads="1"/>
          </p:cNvPicPr>
          <p:nvPr/>
        </p:nvPicPr>
        <p:blipFill>
          <a:blip r:embed="rId5"/>
          <a:srcRect r="15624" b="18783"/>
          <a:stretch>
            <a:fillRect/>
          </a:stretch>
        </p:blipFill>
        <p:spPr bwMode="auto">
          <a:xfrm flipH="1">
            <a:off x="8143900" y="6000768"/>
            <a:ext cx="658817" cy="592935"/>
          </a:xfrm>
          <a:prstGeom prst="rect">
            <a:avLst/>
          </a:prstGeom>
          <a:noFill/>
        </p:spPr>
      </p:pic>
      <p:pic>
        <p:nvPicPr>
          <p:cNvPr id="10" name="Picture 7" descr="C:\Users\User\Desktop\Синичкин календарь\зимующие птицы\49901867.png"/>
          <p:cNvPicPr>
            <a:picLocks noChangeAspect="1" noChangeArrowheads="1"/>
          </p:cNvPicPr>
          <p:nvPr/>
        </p:nvPicPr>
        <p:blipFill>
          <a:blip r:embed="rId5"/>
          <a:srcRect r="15624" b="18783"/>
          <a:stretch>
            <a:fillRect/>
          </a:stretch>
        </p:blipFill>
        <p:spPr bwMode="auto">
          <a:xfrm>
            <a:off x="2928926" y="4429132"/>
            <a:ext cx="658817" cy="592935"/>
          </a:xfrm>
          <a:prstGeom prst="rect">
            <a:avLst/>
          </a:prstGeom>
          <a:noFill/>
        </p:spPr>
      </p:pic>
      <p:pic>
        <p:nvPicPr>
          <p:cNvPr id="11" name="Picture 5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6" cstate="print"/>
          <a:srcRect l="4545" t="18125" b="29375"/>
          <a:stretch>
            <a:fillRect/>
          </a:stretch>
        </p:blipFill>
        <p:spPr bwMode="auto">
          <a:xfrm>
            <a:off x="1643042" y="3000372"/>
            <a:ext cx="842963" cy="510889"/>
          </a:xfrm>
          <a:prstGeom prst="rect">
            <a:avLst/>
          </a:prstGeom>
          <a:noFill/>
        </p:spPr>
      </p:pic>
      <p:pic>
        <p:nvPicPr>
          <p:cNvPr id="12" name="Picture 5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6" cstate="print"/>
          <a:srcRect l="4545" t="18125" b="29375"/>
          <a:stretch>
            <a:fillRect/>
          </a:stretch>
        </p:blipFill>
        <p:spPr bwMode="auto">
          <a:xfrm>
            <a:off x="7072330" y="6072206"/>
            <a:ext cx="842963" cy="510889"/>
          </a:xfrm>
          <a:prstGeom prst="rect">
            <a:avLst/>
          </a:prstGeom>
          <a:noFill/>
        </p:spPr>
      </p:pic>
      <p:pic>
        <p:nvPicPr>
          <p:cNvPr id="13" name="Picture 5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6" cstate="print"/>
          <a:srcRect l="4545" t="18125" b="29375"/>
          <a:stretch>
            <a:fillRect/>
          </a:stretch>
        </p:blipFill>
        <p:spPr bwMode="auto">
          <a:xfrm>
            <a:off x="1500166" y="4357694"/>
            <a:ext cx="842963" cy="510889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3143240" y="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Разве можно забывать:</a:t>
            </a:r>
            <a:endParaRPr lang="ru-RU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Улететь могли,</a:t>
            </a:r>
            <a:endParaRPr lang="ru-RU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А остались зимовать</a:t>
            </a:r>
            <a:endParaRPr lang="ru-RU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Заодно с людьми.</a:t>
            </a:r>
            <a:endParaRPr lang="ru-RU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71802" y="1214422"/>
            <a:ext cx="2928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Приучите птиц в мороз</a:t>
            </a:r>
            <a:endParaRPr lang="ru-RU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К своему окну,</a:t>
            </a:r>
            <a:endParaRPr lang="ru-RU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Чтоб без песен не пришлось</a:t>
            </a:r>
            <a:endParaRPr lang="ru-RU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Нам встречать весну!</a:t>
            </a:r>
            <a:endParaRPr lang="ru-RU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3" name="Picture 5" descr="C:\Users\User\Desktop\Синичкин календарь\зимующие птицы\0012-011-Zimujuschie-ptitsy.png"/>
          <p:cNvPicPr>
            <a:picLocks noChangeAspect="1" noChangeArrowheads="1"/>
          </p:cNvPicPr>
          <p:nvPr/>
        </p:nvPicPr>
        <p:blipFill>
          <a:blip r:embed="rId7" cstate="print"/>
          <a:srcRect l="4545" t="18125" b="29375"/>
          <a:stretch>
            <a:fillRect/>
          </a:stretch>
        </p:blipFill>
        <p:spPr bwMode="auto">
          <a:xfrm flipH="1">
            <a:off x="7072330" y="4214818"/>
            <a:ext cx="571504" cy="346368"/>
          </a:xfrm>
          <a:prstGeom prst="rect">
            <a:avLst/>
          </a:prstGeom>
          <a:noFill/>
        </p:spPr>
      </p:pic>
      <p:pic>
        <p:nvPicPr>
          <p:cNvPr id="25" name="Picture 2" descr="Картинка 1 из 62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359397" flipV="1">
            <a:off x="1231426" y="4526345"/>
            <a:ext cx="422125" cy="29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Картинка 1 из 62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359397">
            <a:off x="6869847" y="6304448"/>
            <a:ext cx="293597" cy="20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User\Desktop\Синичкин календарь\для презент карт\4a1adc0cda0be051eba81bf8d3e5d561.png"/>
          <p:cNvPicPr/>
          <p:nvPr/>
        </p:nvPicPr>
        <p:blipFill>
          <a:blip r:embed="rId10" cstate="print"/>
          <a:srcRect l="71410" t="30337" r="2692" b="33868"/>
          <a:stretch>
            <a:fillRect/>
          </a:stretch>
        </p:blipFill>
        <p:spPr bwMode="auto">
          <a:xfrm flipH="1">
            <a:off x="1000100" y="3214686"/>
            <a:ext cx="615546" cy="6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User\Desktop\Синичкин календарь\готовые картинки\0010.png"/>
          <p:cNvPicPr>
            <a:picLocks noChangeAspect="1" noChangeArrowheads="1"/>
          </p:cNvPicPr>
          <p:nvPr/>
        </p:nvPicPr>
        <p:blipFill>
          <a:blip r:embed="rId11" cstate="print"/>
          <a:srcRect l="11595" t="12663" r="17390" b="12941"/>
          <a:stretch>
            <a:fillRect/>
          </a:stretch>
        </p:blipFill>
        <p:spPr bwMode="auto">
          <a:xfrm>
            <a:off x="5143504" y="3000372"/>
            <a:ext cx="3500462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Мои рисунки\птицы\птицы якутии\0_496a6_a48ae012_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C:\Users\User\Desktop\Синичкин календарь\картинки готовые\ac5f5802b43b4421be9f29fee370a4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5572140"/>
            <a:ext cx="927183" cy="652462"/>
          </a:xfrm>
          <a:prstGeom prst="rect">
            <a:avLst/>
          </a:prstGeom>
          <a:noFill/>
        </p:spPr>
      </p:pic>
      <p:pic>
        <p:nvPicPr>
          <p:cNvPr id="5" name="Picture 5" descr="C:\Users\User\Desktop\Синичкин календарь\картинки готовые\ac5f5802b43b4421be9f29fee370a4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4643446"/>
            <a:ext cx="927183" cy="652462"/>
          </a:xfrm>
          <a:prstGeom prst="rect">
            <a:avLst/>
          </a:prstGeom>
          <a:noFill/>
        </p:spPr>
      </p:pic>
      <p:pic>
        <p:nvPicPr>
          <p:cNvPr id="6" name="Picture 5" descr="C:\Users\User\Desktop\Синичкин календарь\картинки готовые\ac5f5802b43b4421be9f29fee370a4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500430" y="5929330"/>
            <a:ext cx="927183" cy="652462"/>
          </a:xfrm>
          <a:prstGeom prst="rect">
            <a:avLst/>
          </a:prstGeom>
          <a:noFill/>
        </p:spPr>
      </p:pic>
      <p:pic>
        <p:nvPicPr>
          <p:cNvPr id="7" name="Picture 5" descr="C:\Users\User\Desktop\Синичкин календарь\картинки готовые\ac5f5802b43b4421be9f29fee370a4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4572008"/>
            <a:ext cx="927183" cy="652462"/>
          </a:xfrm>
          <a:prstGeom prst="rect">
            <a:avLst/>
          </a:prstGeom>
          <a:noFill/>
        </p:spPr>
      </p:pic>
      <p:pic>
        <p:nvPicPr>
          <p:cNvPr id="8" name="Picture 6" descr="C:\Users\User\Desktop\Синичкин календарь\картинки готовые\0a0a8fef22ccf91502443896d2cf2b7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785794"/>
            <a:ext cx="911116" cy="790568"/>
          </a:xfrm>
          <a:prstGeom prst="rect">
            <a:avLst/>
          </a:prstGeom>
          <a:noFill/>
        </p:spPr>
      </p:pic>
      <p:pic>
        <p:nvPicPr>
          <p:cNvPr id="9" name="Picture 6" descr="C:\Users\User\Desktop\Синичкин календарь\картинки готовые\0a0a8fef22ccf91502443896d2cf2b7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14290"/>
            <a:ext cx="911116" cy="790568"/>
          </a:xfrm>
          <a:prstGeom prst="rect">
            <a:avLst/>
          </a:prstGeom>
          <a:noFill/>
        </p:spPr>
      </p:pic>
      <p:pic>
        <p:nvPicPr>
          <p:cNvPr id="10" name="Picture 6" descr="C:\Users\User\Desktop\Синичкин календарь\картинки готовые\0a0a8fef22ccf91502443896d2cf2b7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214810" y="714356"/>
            <a:ext cx="911116" cy="790568"/>
          </a:xfrm>
          <a:prstGeom prst="rect">
            <a:avLst/>
          </a:prstGeom>
          <a:noFill/>
        </p:spPr>
      </p:pic>
      <p:pic>
        <p:nvPicPr>
          <p:cNvPr id="11" name="Picture 4" descr="C:\Users\User\Desktop\Синичкин календарь\картинки готовые\0006.png"/>
          <p:cNvPicPr>
            <a:picLocks noChangeAspect="1" noChangeArrowheads="1"/>
          </p:cNvPicPr>
          <p:nvPr/>
        </p:nvPicPr>
        <p:blipFill>
          <a:blip r:embed="rId5" cstate="print"/>
          <a:srcRect r="2962" b="53554"/>
          <a:stretch>
            <a:fillRect/>
          </a:stretch>
        </p:blipFill>
        <p:spPr bwMode="auto">
          <a:xfrm>
            <a:off x="285720" y="1857364"/>
            <a:ext cx="1000132" cy="642942"/>
          </a:xfrm>
          <a:prstGeom prst="rect">
            <a:avLst/>
          </a:prstGeom>
          <a:noFill/>
        </p:spPr>
      </p:pic>
      <p:pic>
        <p:nvPicPr>
          <p:cNvPr id="12" name="Picture 4" descr="C:\Users\User\Desktop\Синичкин календарь\картинки готовые\0006.png"/>
          <p:cNvPicPr>
            <a:picLocks noChangeAspect="1" noChangeArrowheads="1"/>
          </p:cNvPicPr>
          <p:nvPr/>
        </p:nvPicPr>
        <p:blipFill>
          <a:blip r:embed="rId5" cstate="print"/>
          <a:srcRect r="2962" b="53554"/>
          <a:stretch>
            <a:fillRect/>
          </a:stretch>
        </p:blipFill>
        <p:spPr bwMode="auto">
          <a:xfrm>
            <a:off x="357158" y="500042"/>
            <a:ext cx="1000132" cy="642942"/>
          </a:xfrm>
          <a:prstGeom prst="rect">
            <a:avLst/>
          </a:prstGeom>
          <a:noFill/>
        </p:spPr>
      </p:pic>
      <p:pic>
        <p:nvPicPr>
          <p:cNvPr id="13" name="Picture 7" descr="C:\Users\User\Desktop\Синичкин календарь\картинки готовые\00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124529">
            <a:off x="5998847" y="3984808"/>
            <a:ext cx="724163" cy="1070732"/>
          </a:xfrm>
          <a:prstGeom prst="rect">
            <a:avLst/>
          </a:prstGeom>
          <a:noFill/>
        </p:spPr>
      </p:pic>
      <p:pic>
        <p:nvPicPr>
          <p:cNvPr id="14" name="Picture 7" descr="C:\Users\User\Desktop\Синичкин календарь\картинки готовые\00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124529">
            <a:off x="4998715" y="5731527"/>
            <a:ext cx="724163" cy="10707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Синичкин календарь\фоны\12_li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0"/>
            <a:ext cx="9786973" cy="7433817"/>
          </a:xfrm>
          <a:prstGeom prst="rect">
            <a:avLst/>
          </a:prstGeom>
          <a:noFill/>
        </p:spPr>
      </p:pic>
      <p:pic>
        <p:nvPicPr>
          <p:cNvPr id="6" name="Picture 7" descr="D:\анимашки\сказки\gif_big_130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714356"/>
            <a:ext cx="4000496" cy="5592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916286" y="2500306"/>
            <a:ext cx="5227714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По небу весело скользя</a:t>
            </a:r>
          </a:p>
          <a:p>
            <a:pPr algn="ctr"/>
            <a:r>
              <a:rPr lang="ru-RU" sz="2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Взлетят пернатые друзья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И пропоют, чирикая:</a:t>
            </a:r>
          </a:p>
          <a:p>
            <a:pPr algn="ctr"/>
            <a:r>
              <a:rPr lang="ru-RU" sz="2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«Спасибо, вам великое!»</a:t>
            </a:r>
            <a:endParaRPr lang="ru-RU" sz="2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" name="Picture 2" descr="Картинка 18 из 51619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428604"/>
            <a:ext cx="2786050" cy="251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Картинка 18 из 51619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4343640"/>
            <a:ext cx="2786050" cy="251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999</Words>
  <Application>Microsoft Office PowerPoint</Application>
  <PresentationFormat>Экран (4:3)</PresentationFormat>
  <Paragraphs>124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LENOVO</cp:lastModifiedBy>
  <cp:revision>142</cp:revision>
  <dcterms:created xsi:type="dcterms:W3CDTF">2013-01-13T02:54:52Z</dcterms:created>
  <dcterms:modified xsi:type="dcterms:W3CDTF">2015-01-19T11:32:20Z</dcterms:modified>
</cp:coreProperties>
</file>