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61" r:id="rId4"/>
    <p:sldId id="263" r:id="rId5"/>
    <p:sldId id="262" r:id="rId6"/>
    <p:sldId id="266" r:id="rId7"/>
    <p:sldId id="267" r:id="rId8"/>
    <p:sldId id="269" r:id="rId9"/>
    <p:sldId id="268" r:id="rId10"/>
    <p:sldId id="271" r:id="rId11"/>
    <p:sldId id="270" r:id="rId12"/>
    <p:sldId id="272" r:id="rId13"/>
    <p:sldId id="273" r:id="rId14"/>
    <p:sldId id="276" r:id="rId15"/>
    <p:sldId id="275" r:id="rId16"/>
    <p:sldId id="274" r:id="rId17"/>
    <p:sldId id="278" r:id="rId18"/>
    <p:sldId id="277" r:id="rId19"/>
    <p:sldId id="279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"/>
    <p:penClr>
      <a:srgbClr val="FF0000"/>
    </p:penClr>
  </p:showPr>
  <p:clrMru>
    <a:srgbClr val="F8FBFE"/>
    <a:srgbClr val="37956A"/>
    <a:srgbClr val="44C8A5"/>
    <a:srgbClr val="3379CD"/>
    <a:srgbClr val="309C45"/>
    <a:srgbClr val="8AF282"/>
    <a:srgbClr val="DBCC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416" autoAdjust="0"/>
  </p:normalViewPr>
  <p:slideViewPr>
    <p:cSldViewPr>
      <p:cViewPr>
        <p:scale>
          <a:sx n="73" d="100"/>
          <a:sy n="73" d="100"/>
        </p:scale>
        <p:origin x="-128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59C0B-3E03-4FD7-8A53-B2A52A52729B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5F2D4-E4B3-4126-B31D-4EC4DB906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D178C-9647-4607-AE22-3DF5245DF429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7392C-C963-41B3-B08D-C6759C240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3E2E-A4C6-49DD-AA36-F67ABC5B3327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410-467C-40E9-8D81-AB4BF1BBF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3E2E-A4C6-49DD-AA36-F67ABC5B3327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410-467C-40E9-8D81-AB4BF1BBF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3E2E-A4C6-49DD-AA36-F67ABC5B3327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410-467C-40E9-8D81-AB4BF1BBF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3E2E-A4C6-49DD-AA36-F67ABC5B3327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410-467C-40E9-8D81-AB4BF1BBF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3E2E-A4C6-49DD-AA36-F67ABC5B3327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410-467C-40E9-8D81-AB4BF1BBF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3E2E-A4C6-49DD-AA36-F67ABC5B3327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410-467C-40E9-8D81-AB4BF1BBF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3E2E-A4C6-49DD-AA36-F67ABC5B3327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410-467C-40E9-8D81-AB4BF1BBF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3E2E-A4C6-49DD-AA36-F67ABC5B3327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410-467C-40E9-8D81-AB4BF1BBF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3E2E-A4C6-49DD-AA36-F67ABC5B3327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410-467C-40E9-8D81-AB4BF1BBF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3E2E-A4C6-49DD-AA36-F67ABC5B3327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410-467C-40E9-8D81-AB4BF1BBF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3E2E-A4C6-49DD-AA36-F67ABC5B3327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410-467C-40E9-8D81-AB4BF1BBF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3E2E-A4C6-49DD-AA36-F67ABC5B3327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1410-467C-40E9-8D81-AB4BF1BBF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ж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" y="62484"/>
            <a:ext cx="9000744" cy="67330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016" y="5921404"/>
            <a:ext cx="8892480" cy="1477328"/>
          </a:xfrm>
          <a:prstGeom prst="rect">
            <a:avLst/>
          </a:prstGeom>
          <a:solidFill>
            <a:srgbClr val="3379CD">
              <a:alpha val="7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“</a:t>
            </a:r>
            <a:r>
              <a:rPr lang="ru-RU" sz="2400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Шкатулка она на то и служит, чтобы заполнять её постепенно, из года в год, чтоб хранить в ней сокровища”. </a:t>
            </a:r>
            <a:r>
              <a:rPr lang="ru-RU" sz="2400" i="1" dirty="0" smtClean="0">
                <a:solidFill>
                  <a:schemeClr val="bg1"/>
                </a:solidFill>
              </a:rPr>
              <a:t>П.П. Бажов</a:t>
            </a:r>
          </a:p>
          <a:p>
            <a:endParaRPr lang="ru-RU" sz="240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dows\Desktop\Алешка_для школы разное\Лит-ра\Бажов\DSC00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149360"/>
            <a:ext cx="3360000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C:\Users\windows\Desktop\Алешка_для школы разное\Лит-ра\Бажов\DSC005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944" y="4149360"/>
            <a:ext cx="3360000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 descr="C:\Users\windows\Desktop\Алешка_для школы разное\Лит-ра\Бажов\DSC005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6256" y="621048"/>
            <a:ext cx="4320000" cy="32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115616" y="116632"/>
            <a:ext cx="698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Детская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комната в Дом-музей П.П. Бажова в г. Екатеринбурге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2708920"/>
            <a:ext cx="2304256" cy="900000"/>
          </a:xfrm>
          <a:prstGeom prst="rect">
            <a:avLst/>
          </a:prstGeom>
          <a:solidFill>
            <a:srgbClr val="37956A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Алеша  писал стихи, играл на гитаре, любил фотографировать…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92280" y="2780927"/>
            <a:ext cx="1872208" cy="830997"/>
          </a:xfrm>
          <a:prstGeom prst="rect">
            <a:avLst/>
          </a:prstGeom>
          <a:solidFill>
            <a:srgbClr val="37956A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Елена мечтала стать художницей…  (рисунок Елены)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908720"/>
            <a:ext cx="2304256" cy="504000"/>
          </a:xfrm>
          <a:prstGeom prst="rect">
            <a:avLst/>
          </a:prstGeom>
          <a:solidFill>
            <a:srgbClr val="37956A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Ольга – старшая дочь 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56496" y="836712"/>
            <a:ext cx="1980000" cy="1080000"/>
          </a:xfrm>
          <a:prstGeom prst="rect">
            <a:avLst/>
          </a:prstGeom>
          <a:solidFill>
            <a:srgbClr val="37956A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Арина пошла по стопам своего отца, доктор исторических наук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548680"/>
            <a:ext cx="45365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1935году в семье Бажовых случилось горе. Не стало единственного сына Алеши, которому было уже 19 лет, он погибает на практике на заводе.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Бажов был раздавлен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b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Через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 Бажов начинает писать сказы…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ночам, когда все спали, он начал писать. 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"Начал я сказы писать для того чтобы боль свою потушить. Думал, никому это не нужно, сам себе сказки рассказываю. Велению сердца подчинился. А что сказы интерес вызвали, меня это самого удивило. Я, признаться, и не надеялся, что их опубликуют".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windows\Desktop\Алешка_для школы разное\Лит-ра\Бажов\Бажов Алеш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08720"/>
            <a:ext cx="2386582" cy="35283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4653136"/>
            <a:ext cx="3888432" cy="396000"/>
          </a:xfrm>
          <a:prstGeom prst="rect">
            <a:avLst/>
          </a:prstGeom>
          <a:solidFill>
            <a:srgbClr val="37956A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Бажов Алеша  с фотоаппаратом 1932-33гг.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283968" y="260648"/>
            <a:ext cx="4464496" cy="3024337"/>
          </a:xfrm>
          <a:prstGeom prst="rect">
            <a:avLst/>
          </a:prstGeom>
        </p:spPr>
        <p:txBody>
          <a:bodyPr/>
          <a:lstStyle/>
          <a:p>
            <a:pPr marL="342900" marR="0" lvl="0" indent="10636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ru-RU" sz="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Работал он по ночам, когда дом затихал. Писал, стоя за отцовской конторкой, самодельной ручкой из камышинки. </a:t>
            </a:r>
          </a:p>
          <a:p>
            <a:pPr marL="342900" marR="0" lvl="0" indent="10636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10636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А когда совсем плохо стало с глазами, стал печатать на машинке, которую ему подарили писатели.</a:t>
            </a:r>
            <a:br>
              <a:rPr kumimoji="0" lang="ru-RU" sz="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4" descr="tuf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3375"/>
            <a:ext cx="3456062" cy="4528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C:\Users\windows\Desktop\Алешка_для школы разное\Лит-ра\Бажов\DSC005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17032"/>
            <a:ext cx="3971601" cy="2978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8" name="Picture 2" descr="C:\Users\windows\Desktop\Алешка_для школы разное\Лит-ра\Бажов\2 узо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401837">
            <a:off x="911730" y="4852314"/>
            <a:ext cx="2116436" cy="21894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windows\Desktop\shkatulka-e13291626823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79096" y="4509120"/>
            <a:ext cx="2564904" cy="2564904"/>
          </a:xfrm>
          <a:prstGeom prst="rect">
            <a:avLst/>
          </a:prstGeom>
          <a:noFill/>
          <a:effectLst>
            <a:glow rad="101600">
              <a:schemeClr val="tx2">
                <a:lumMod val="20000"/>
                <a:lumOff val="80000"/>
                <a:alpha val="60000"/>
              </a:schemeClr>
            </a:glow>
          </a:effectLst>
        </p:spPr>
      </p:pic>
      <p:pic>
        <p:nvPicPr>
          <p:cNvPr id="5124" name="Picture 4" descr="C:\Users\windows\Desktop\Алешка_для школы разное\Лит-ра\Бажов\2447_news_00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3068960"/>
            <a:ext cx="3129150" cy="374441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95736" y="332656"/>
            <a:ext cx="58326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течение 15 лет он записывал рассказы о народной жизни. 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1939 Бажов объединил их в книгу Малахитовая шкатулка, которую впоследствии дополнял новыми произведениями. </a:t>
            </a:r>
          </a:p>
          <a:p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сказы получили такое название? 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как об этом говорит сам писатель: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Шкатулка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она на то и служит, чтобы заполнять её постепенно, из года в год, чтоб хранить в ней сокровища”.</a:t>
            </a:r>
          </a:p>
          <a:p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Малахит</a:t>
            </a: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 название книге потому, что в этом камне, по Бажову, «радость земли собрана». </a:t>
            </a:r>
          </a:p>
          <a:p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сказов стало главным делом жизни Бажова.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windows\Desktop\Альбома для\2013НГ_картинки\звездочки\floret nv3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 flipV="1">
            <a:off x="1" y="-1"/>
            <a:ext cx="2699790" cy="26997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windows\Desktop\Алешка_для школы разное\Лит-ра\Бажов\1306773460_1266011065_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4032448" cy="612523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067944" y="476670"/>
            <a:ext cx="507605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Павел Петрович своими сказами открыл миру уральские легенды, уральские характеры, уральский язык. В его сказах - жизнь и работа уральских мастеров.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Самым известным стал его сказ “Медной горы Хозяйка”.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ней, как в узоре на малахите, затейливо переплетались судьбы простых уральских людей и дела горных волшебников. 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windows\Desktop\Bazhov-Pavel--Uralskie-skaz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3696766" cy="525658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1960" y="140289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Ну, женишок, пойдем смотреть мое приданое.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вот пошли. Она впереди, Степан за ней. Куда она идет — все ей открыто. Как комнаты большие под землей стали, а стены у них разные. То все зеленые, то желтые с золотыми крапинками. На которых опять цветы медные. Синие тоже есть, лазоревые.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Однем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словом, изукрашено, что и сказать нельзя. И платье на ней — на Хозяйке-то — меняется. То оно блестит, будто стекло, то вдруг полиняет, а то алмазной осыпью засверкает, либо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скрасна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медным станет, потом опять шелком зеленым отливает.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60648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«Медной горы хозяйка»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windows\Desktop\Алешка_для школы разное\Лит-ра\Бажов\1366608744_0_67345_757c382d_-2-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0188" y="3501008"/>
            <a:ext cx="2564341" cy="354971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55776" y="332656"/>
            <a:ext cx="4624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«Малахитовая шкатулка»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windows\Desktop\Алешка_для школы разное\Лит-ра\Бажов\палех\60375315936c.jpg"/>
          <p:cNvPicPr>
            <a:picLocks noChangeAspect="1" noChangeArrowheads="1"/>
          </p:cNvPicPr>
          <p:nvPr/>
        </p:nvPicPr>
        <p:blipFill>
          <a:blip r:embed="rId5" cstate="print"/>
          <a:srcRect l="4618" t="2881" r="5320" b="3501"/>
          <a:stretch>
            <a:fillRect/>
          </a:stretch>
        </p:blipFill>
        <p:spPr bwMode="auto">
          <a:xfrm>
            <a:off x="251520" y="836712"/>
            <a:ext cx="3384376" cy="564062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600400" y="908720"/>
            <a:ext cx="49320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Потом, когда подросла Танюшка, она и сама стала шкатулку доставать. Уедет мать со старшими парнишечками на покос или еще куда, Танюшка останется домовничать. Сперва, конечно,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управит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что мать наказывала. Ну, чашки-ложки перемыть, скатерку стряхнуть, в избе-сенях веником подмахнуть,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куричешкам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корму дать, в печке поглядеть. Справит все поскорее, да и за шкатулку. Из верхних-то сундуков к тому времени один 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остался, да и тот легонький стал.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Танюшка сдвинет его на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табуреточку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достанет шкатулку и перебирает камешки, любуется,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себя примеряет.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404664"/>
            <a:ext cx="3714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«Каменный цветок»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360489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79912" y="1476067"/>
            <a:ext cx="52210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Сидит — молчит, глядит на то место, где Хозяйка, и будто ничего не видит. Она тоже молчит, вроде как призадумалась. Потом и спрашивает: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Ну, что, Данило-мастер, не вышла твоя дурман-чаша?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Не вышла, — отвечает.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А ты не вешай голову-то! Другое попытай. Камень тебе будет, по твоим мыслям.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Нет, — отвечает, — не могу больше. Измаялся весь, не выходит. Покажи каменный цветок.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Показать-то, — говорит, — просто, да потом жалеть будешь.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31840" y="404664"/>
            <a:ext cx="3297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«Горный мастер»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844824"/>
            <a:ext cx="3631796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 l="28908" r="28190"/>
          <a:stretch>
            <a:fillRect/>
          </a:stretch>
        </p:blipFill>
        <p:spPr bwMode="auto">
          <a:xfrm>
            <a:off x="395536" y="332656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2817504"/>
            <a:ext cx="5166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Данилушко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Подожди, — говорит Хозяйка, — и спрашивает: — Ну, Данило-мастер, выбирай — как быть? С ней пойдешь — все мое забудешь, здесь останешься — ее и людей забыть надо.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Не могу, — отвечает, — людей забыть, а ее каждую минуту помню.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31840" y="404664"/>
            <a:ext cx="2887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Сказки Бажова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196752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Сказами начали зачитываться не только взрослые (рабочие уральских заводов), но и дети…</a:t>
            </a:r>
          </a:p>
          <a:p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Бажов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пишит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три сказки для детей: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Огневушка-поскакушка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Серебряное копытце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Голубая змейка</a:t>
            </a:r>
          </a:p>
          <a:p>
            <a:pPr>
              <a:buFont typeface="Wingdings" pitchFamily="2" charset="2"/>
              <a:buChar char="ü"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windows\Desktop\96278584_post22628913384023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3096"/>
            <a:ext cx="2006221" cy="1951999"/>
          </a:xfrm>
          <a:prstGeom prst="rect">
            <a:avLst/>
          </a:prstGeom>
          <a:noFill/>
        </p:spPr>
      </p:pic>
      <p:pic>
        <p:nvPicPr>
          <p:cNvPr id="14339" name="Picture 3" descr="C:\Users\windows\Desktop\19702480_Popkova_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005063"/>
            <a:ext cx="2051720" cy="2630761"/>
          </a:xfrm>
          <a:prstGeom prst="rect">
            <a:avLst/>
          </a:prstGeom>
          <a:noFill/>
        </p:spPr>
      </p:pic>
      <p:pic>
        <p:nvPicPr>
          <p:cNvPr id="14340" name="Picture 4" descr="C:\Users\windows\Desktop\skazka-golubaya-zmei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988840"/>
            <a:ext cx="3174354" cy="1800200"/>
          </a:xfrm>
          <a:prstGeom prst="rect">
            <a:avLst/>
          </a:prstGeom>
          <a:noFill/>
        </p:spPr>
      </p:pic>
      <p:pic>
        <p:nvPicPr>
          <p:cNvPr id="14341" name="Picture 5" descr="C:\Users\windows\Desktop\Алешка_для школы разное\Лит-ра\Бажов\серебряное копытце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496" y="4001120"/>
            <a:ext cx="2285504" cy="28568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Scale>
                                      <p:cBhvr>
                                        <p:cTn id="6" dur="1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1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ж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" y="62484"/>
            <a:ext cx="9000744" cy="6733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908720"/>
            <a:ext cx="4104456" cy="4320480"/>
          </a:xfrm>
          <a:prstGeom prst="rect">
            <a:avLst/>
          </a:prstGeom>
          <a:solidFill>
            <a:srgbClr val="37956A">
              <a:alpha val="99000"/>
            </a:srgbClr>
          </a:solidFill>
          <a:ln w="34925" cmpd="thickThin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Это замечательный русский писатель,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уральский сказитель.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Он родился 28 января 1879г.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близ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г.Екатеринбурга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семье потомственных горнозаводских мастеров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Семья часто переезжала с завода на завод, что позволило будущему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писателю больше 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узнать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  природе и жизни людей Урала и отразить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творчестве.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ж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" y="62484"/>
            <a:ext cx="9000744" cy="6733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908720"/>
            <a:ext cx="3672408" cy="4680520"/>
          </a:xfrm>
          <a:prstGeom prst="rect">
            <a:avLst/>
          </a:prstGeom>
          <a:solidFill>
            <a:srgbClr val="37956A">
              <a:alpha val="93000"/>
            </a:srgbClr>
          </a:solidFill>
          <a:ln w="34925" cmpd="thickThin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latin typeface="Times New Roman" pitchFamily="18" charset="0"/>
            </a:endParaRPr>
          </a:p>
          <a:p>
            <a:pPr indent="173038"/>
            <a:r>
              <a:rPr lang="ru-RU" sz="2000" b="1" dirty="0" smtClean="0">
                <a:latin typeface="Times New Roman" pitchFamily="18" charset="0"/>
              </a:rPr>
              <a:t>Каждый из нас может открыть "Малахитовую шкатулку" , "достать" из нее сказ.</a:t>
            </a:r>
          </a:p>
          <a:p>
            <a:pPr indent="173038"/>
            <a:r>
              <a:rPr lang="ru-RU" sz="2000" b="1" dirty="0" smtClean="0">
                <a:latin typeface="Times New Roman" pitchFamily="18" charset="0"/>
              </a:rPr>
              <a:t>Сказы так умны и так красивы, что композиторы сочиняли музыку к сказам (есть балет и опера "Каменный цветок"), художники любят рисовать иллюстрации к сказам Бажова. По сказам поставлены спектакли, снят кинофильм, мультфильмы.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1" nodeType="click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dows\Desktop\106756014_DSCN2191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5730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2492896"/>
            <a:ext cx="7632848" cy="2879648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В уральской деревне, что близ Полевского завода, жил себе поживал парнишечка </a:t>
            </a:r>
            <a:r>
              <a:rPr lang="ru-RU" sz="2000" dirty="0" err="1" smtClean="0"/>
              <a:t>Павлушка</a:t>
            </a:r>
            <a:r>
              <a:rPr lang="ru-RU" sz="2000" dirty="0" smtClean="0"/>
              <a:t> Бажов, Петров сын.</a:t>
            </a:r>
          </a:p>
          <a:p>
            <a:r>
              <a:rPr lang="ru-RU" sz="2000" dirty="0" smtClean="0"/>
              <a:t>А уж красив уральский край так что и не описать: озера синие, леса сосновые светлые, горы высокие. Сказочный край.</a:t>
            </a:r>
          </a:p>
          <a:p>
            <a:r>
              <a:rPr lang="ru-RU" sz="2000" dirty="0" smtClean="0"/>
              <a:t>Несметные богатства хранятся в Уральских горах. Есть там золото и серебро, есть драгоценные самоцветные камни. Есть медная руда, зеленый камень малахит. Так-то он невзрачный, а если отшлифуешь и отполируешь, пойдет по малахиту затейливые узоры, точно художник какой разрисовал этот камень или даже волшебник…</a:t>
            </a:r>
          </a:p>
          <a:p>
            <a:endParaRPr lang="ru-RU" sz="2000" dirty="0" smtClean="0"/>
          </a:p>
        </p:txBody>
      </p:sp>
      <p:pic>
        <p:nvPicPr>
          <p:cNvPr id="2051" name="Picture 3" descr="C:\Users\windows\Desktop\Алешка_для школы разное\Лит-ра\Бажов\ящер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744195"/>
            <a:ext cx="1979712" cy="1113805"/>
          </a:xfrm>
          <a:prstGeom prst="rect">
            <a:avLst/>
          </a:prstGeom>
          <a:noFill/>
        </p:spPr>
      </p:pic>
      <p:pic>
        <p:nvPicPr>
          <p:cNvPr id="2052" name="Picture 4" descr="C:\Users\windows\Desktop\Алешка_для школы разное\Лит-ра\Бажов\tayny-uralskogo-malahi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85185"/>
            <a:ext cx="2655904" cy="17728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31214E-7 C -0.03438 -0.00162 -0.06615 -0.00601 -0.1 -0.01087 C -0.11285 -0.01665 -0.10105 -0.01203 -0.12795 -0.01526 C -0.16997 -0.02035 -0.21216 -0.02104 -0.25417 -0.02405 C -0.28264 -0.03006 -0.26858 -0.03075 -0.3099 -0.02844 C -0.31268 -0.02775 -0.31528 -0.02659 -0.31806 -0.02613 C -0.32292 -0.0252 -0.32795 -0.0252 -0.33282 -0.02405 C -0.34445 -0.02151 -0.35521 -0.01688 -0.36719 -0.01526 C -0.38455 -0.00809 -0.42136 -0.00879 -0.42136 -0.00879 C -0.43872 -0.00046 -0.47518 2.31214E-7 -0.4967 0.00231 C -0.51615 0.00832 -0.53629 0.00347 -0.55573 2.31214E-7 C -0.57709 -0.00879 -0.61997 -0.00578 -0.63768 -0.00648 C -0.67084 -0.01411 -0.70452 -0.00786 -0.73768 -0.01526 C -0.75018 -0.01804 -0.77552 -0.02174 -0.77552 -0.02174 C -0.78542 -0.02636 -0.8066 -0.02613 -0.8066 -0.02613 " pathEditMode="relative" ptsTypes="ffffffffffffffA">
                                      <p:cBhvr>
                                        <p:cTn id="12" dur="2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dows\Desktop\106756014_DSCN2191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5730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00472" y="1268760"/>
            <a:ext cx="6120000" cy="3528392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А народ на Урале жил бедно. С давних пор стояли тут заводы. Хозяева заводов были богатыми людьми, а простой народ от зари до зари трудился в шахтах, у плавильных печей да в гранильных мастерских, где наводили красоту на дикий уральский камень.</a:t>
            </a:r>
          </a:p>
          <a:p>
            <a:r>
              <a:rPr lang="ru-RU" sz="2000" dirty="0" smtClean="0"/>
              <a:t>Бывало, под вечер соберутся старики и давай байки рассказывать: про каменный цветок, что в самых глубинных шахтах цветет, про </a:t>
            </a:r>
            <a:r>
              <a:rPr lang="ru-RU" sz="2000" dirty="0" err="1" smtClean="0"/>
              <a:t>Малахитницу</a:t>
            </a:r>
            <a:r>
              <a:rPr lang="ru-RU" sz="2000" dirty="0" smtClean="0"/>
              <a:t> да её чудеса.</a:t>
            </a:r>
          </a:p>
          <a:p>
            <a:r>
              <a:rPr lang="ru-RU" sz="2000" dirty="0" smtClean="0"/>
              <a:t> А уж про Медную гору, где завод медеплавильный </a:t>
            </a:r>
            <a:r>
              <a:rPr lang="ru-RU" sz="2000" dirty="0" err="1" smtClean="0"/>
              <a:t>Гумешки</a:t>
            </a:r>
            <a:r>
              <a:rPr lang="ru-RU" sz="2000" dirty="0" smtClean="0"/>
              <a:t> стоит, и вовсе чего только не рассказывали…</a:t>
            </a:r>
          </a:p>
          <a:p>
            <a:endParaRPr lang="ru-RU" sz="2000" dirty="0" smtClean="0"/>
          </a:p>
        </p:txBody>
      </p:sp>
      <p:pic>
        <p:nvPicPr>
          <p:cNvPr id="2051" name="Picture 3" descr="C:\Users\windows\Desktop\Алешка_для школы разное\Лит-ра\Бажов\ящер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744195"/>
            <a:ext cx="1979712" cy="1113805"/>
          </a:xfrm>
          <a:prstGeom prst="rect">
            <a:avLst/>
          </a:prstGeom>
          <a:noFill/>
        </p:spPr>
      </p:pic>
      <p:pic>
        <p:nvPicPr>
          <p:cNvPr id="3076" name="Picture 4" descr="C:\Users\windows\Desktop\Алешка_для школы разное\Лит-ра\Бажов\9e091b5f7437.png"/>
          <p:cNvPicPr>
            <a:picLocks noChangeAspect="1" noChangeArrowheads="1"/>
          </p:cNvPicPr>
          <p:nvPr/>
        </p:nvPicPr>
        <p:blipFill>
          <a:blip r:embed="rId5" cstate="print"/>
          <a:srcRect l="13737" t="1664" r="6462" b="7136"/>
          <a:stretch>
            <a:fillRect/>
          </a:stretch>
        </p:blipFill>
        <p:spPr bwMode="auto">
          <a:xfrm>
            <a:off x="214282" y="2428868"/>
            <a:ext cx="2719109" cy="414340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>
              <a:rot lat="0" lon="0" rev="6600000"/>
            </a:lightRig>
          </a:scene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31214E-7 C -0.03438 -0.00162 -0.06615 -0.00601 -0.1 -0.01087 C -0.11285 -0.01665 -0.10105 -0.01203 -0.12795 -0.01526 C -0.16997 -0.02035 -0.21216 -0.02104 -0.25417 -0.02405 C -0.28264 -0.03006 -0.26858 -0.03075 -0.3099 -0.02844 C -0.31268 -0.02775 -0.31528 -0.02659 -0.31806 -0.02613 C -0.32292 -0.0252 -0.32795 -0.0252 -0.33282 -0.02405 C -0.34445 -0.02151 -0.35521 -0.01688 -0.36719 -0.01526 C -0.38455 -0.00809 -0.42136 -0.00879 -0.42136 -0.00879 C -0.43872 -0.00046 -0.47518 2.31214E-7 -0.4967 0.00231 C -0.51615 0.00832 -0.53629 0.00347 -0.55573 2.31214E-7 C -0.57709 -0.00879 -0.61997 -0.00578 -0.63768 -0.00648 C -0.67084 -0.01411 -0.70452 -0.00786 -0.73768 -0.01526 C -0.75018 -0.01804 -0.77552 -0.02174 -0.77552 -0.02174 C -0.78542 -0.02636 -0.8066 -0.02613 -0.8066 -0.02613 " pathEditMode="relative" ptsTypes="ffffffffffffffA">
                                      <p:cBhvr>
                                        <p:cTn id="12" dur="2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windows\Desktop\Алешка_для школы разное\Лит-ра\Бажов\0007-013-Osobym-masterom-na-takie-rasskazy-byl-odin-iz-staratelej-KHmelin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864275"/>
            <a:ext cx="2267744" cy="199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3419872" y="116632"/>
            <a:ext cx="5112568" cy="6741368"/>
          </a:xfrm>
          <a:prstGeom prst="rect">
            <a:avLst/>
          </a:prstGeom>
        </p:spPr>
        <p:txBody>
          <a:bodyPr/>
          <a:lstStyle/>
          <a:p>
            <a:pPr marL="177800" indent="182563" algn="just"/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Слушал Павлуша тайные сказы, запоминал…</a:t>
            </a:r>
          </a:p>
          <a:p>
            <a:pPr marL="177800" indent="182563"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Впечатления детства оказались для Бажова самыми важными и яркими. Дома он многое услышал, узнал от отца и бабушки. Он любил слушать и других старых бывалых людей, знатоков прошлого. </a:t>
            </a:r>
          </a:p>
          <a:p>
            <a:pPr marL="177800" indent="182563" algn="just">
              <a:spcBef>
                <a:spcPct val="20000"/>
              </a:spcBef>
            </a:pPr>
            <a:r>
              <a:rPr kumimoji="0" lang="ru-RU" sz="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Особым мастером на такие рассказы был один </a:t>
            </a:r>
            <a:r>
              <a:rPr kumimoji="0" lang="ru-RU" sz="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старый </a:t>
            </a:r>
            <a:r>
              <a:rPr kumimoji="0" lang="ru-RU" sz="20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полевской</a:t>
            </a:r>
            <a:r>
              <a:rPr kumimoji="0" lang="ru-RU" sz="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горняк Василий Алексеевич </a:t>
            </a:r>
            <a:r>
              <a:rPr kumimoji="0" lang="ru-RU" sz="20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Хмелинин</a:t>
            </a:r>
            <a:r>
              <a:rPr kumimoji="0" lang="ru-RU" sz="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. Он работал сторожем дровяных складов при заводе, и у его сторожки на Думной горе собирались ребятишки послушать интересные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его рассказы, а этих рассказов дедушка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Слышко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знал множество! </a:t>
            </a:r>
          </a:p>
          <a:p>
            <a:pPr marL="177800" lvl="0" indent="182563" algn="just">
              <a:spcBef>
                <a:spcPct val="20000"/>
              </a:spcBef>
            </a:pPr>
            <a:endParaRPr lang="ru-RU" sz="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763" lvl="0" indent="-4763" algn="just">
              <a:spcBef>
                <a:spcPct val="20000"/>
              </a:spcBef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(так его звали, так как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 все время</a:t>
            </a:r>
          </a:p>
          <a:p>
            <a:pPr marL="4763" lvl="0" indent="-4763" algn="just">
              <a:spcBef>
                <a:spcPct val="20000"/>
              </a:spcBef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повторял:</a:t>
            </a:r>
          </a:p>
          <a:p>
            <a:pPr marL="4763" lvl="0" indent="-4763" algn="just">
              <a:spcBef>
                <a:spcPct val="20000"/>
              </a:spcBef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Слыш-ко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как дело было,</a:t>
            </a:r>
          </a:p>
          <a:p>
            <a:pPr marL="4763" lvl="0" indent="-4763" algn="just">
              <a:spcBef>
                <a:spcPct val="20000"/>
              </a:spcBef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Слыш-ко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чего скажу»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)</a:t>
            </a:r>
          </a:p>
        </p:txBody>
      </p:sp>
      <p:pic>
        <p:nvPicPr>
          <p:cNvPr id="11" name="Picture 3" descr="C:\Users\windows\Desktop\Алешка_для школы разное\Лит-ра\Бажов\1366621922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743" y="127595"/>
            <a:ext cx="3563336" cy="5173613"/>
          </a:xfrm>
          <a:prstGeom prst="rect">
            <a:avLst/>
          </a:prstGeom>
          <a:noFill/>
        </p:spPr>
      </p:pic>
      <p:pic>
        <p:nvPicPr>
          <p:cNvPr id="4102" name="Picture 6" descr="C:\Users\windows\Desktop\Алешка_для школы разное\Лит-ра\Бажов\2 узо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381756" y="4542667"/>
            <a:ext cx="2261640" cy="23396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3995936" y="620688"/>
            <a:ext cx="4608512" cy="4536504"/>
          </a:xfrm>
          <a:prstGeom prst="rect">
            <a:avLst/>
          </a:prstGeom>
        </p:spPr>
        <p:txBody>
          <a:bodyPr/>
          <a:lstStyle/>
          <a:p>
            <a:pPr marL="177800" indent="182563" algn="just"/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Прошли годы… Стал Павел Петрович учителем, обучал ребятишек грамоте, а в летнюю пору путешествовал по родному краю, что видел да примечал, что слышал-записывал… </a:t>
            </a:r>
          </a:p>
          <a:p>
            <a:pPr marL="177800" indent="182563" algn="just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77800" indent="182563"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Бажов предпочитал путешествовать по Уралу на велосипеде или пешком </a:t>
            </a:r>
          </a:p>
          <a:p>
            <a:pPr marL="177800" indent="182563"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«Медленно, значит  тщательно».</a:t>
            </a:r>
          </a:p>
          <a:p>
            <a:pPr marL="177800" indent="182563" algn="just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77800" indent="182563"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Много, что он собрал до революции было утеряно, но память  Бажова была потрясающая…</a:t>
            </a:r>
          </a:p>
        </p:txBody>
      </p:sp>
      <p:pic>
        <p:nvPicPr>
          <p:cNvPr id="6" name="Picture 4" descr="tuf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9"/>
            <a:ext cx="3312368" cy="44156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00" name="Picture 4" descr="C:\Users\windows\Desktop\Алешка_для школы разное\Лит-ра\Бажов\3 узо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2717"/>
            <a:ext cx="2195736" cy="22052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uf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3419475" cy="4562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tangle 14"/>
          <p:cNvSpPr txBox="1">
            <a:spLocks noChangeArrowheads="1"/>
          </p:cNvSpPr>
          <p:nvPr/>
        </p:nvSpPr>
        <p:spPr>
          <a:xfrm>
            <a:off x="3995936" y="476672"/>
            <a:ext cx="4680520" cy="4453955"/>
          </a:xfrm>
          <a:prstGeom prst="rect">
            <a:avLst/>
          </a:prstGeom>
        </p:spPr>
        <p:txBody>
          <a:bodyPr/>
          <a:lstStyle/>
          <a:p>
            <a:pPr marR="0" lvl="0" indent="1936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В годы гражданской войны П.П.Бажов сражался в крестьянских партизанских отрядах Урала, Сибири и Алтая. </a:t>
            </a:r>
          </a:p>
          <a:p>
            <a:pPr lvl="0" indent="193675" algn="just">
              <a:spcBef>
                <a:spcPct val="20000"/>
              </a:spcBef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Бажов занимался журналистикой, издательской и редакторской деятельностью.</a:t>
            </a:r>
          </a:p>
          <a:p>
            <a:pPr lvl="0" indent="193675" algn="just">
              <a:spcBef>
                <a:spcPct val="20000"/>
              </a:spcBef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Работал журналистом в таких газетах как  «Окопная правда»,</a:t>
            </a:r>
          </a:p>
          <a:p>
            <a:pPr lvl="0" indent="193675" algn="just">
              <a:spcBef>
                <a:spcPct val="20000"/>
              </a:spcBef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«Красный путь», </a:t>
            </a:r>
          </a:p>
          <a:p>
            <a:pPr lvl="0" algn="just">
              <a:spcBef>
                <a:spcPct val="20000"/>
              </a:spcBef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«Крестьянской газете». </a:t>
            </a:r>
          </a:p>
          <a:p>
            <a:pPr lvl="0" algn="just">
              <a:spcBef>
                <a:spcPct val="20000"/>
              </a:spcBef>
            </a:pP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endParaRPr kumimoji="0" lang="ru-RU" sz="2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3743400" y="332656"/>
            <a:ext cx="5400600" cy="4320480"/>
          </a:xfrm>
          <a:prstGeom prst="rect">
            <a:avLst/>
          </a:prstGeom>
        </p:spPr>
        <p:txBody>
          <a:bodyPr/>
          <a:lstStyle/>
          <a:p>
            <a:pPr marL="3175" indent="182563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женился он в 1911 году на своей ученице по имени Валя. </a:t>
            </a:r>
          </a:p>
          <a:p>
            <a:pPr marL="3175" indent="182563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хотел большую семью, сам был у своих  единственным ребенком. </a:t>
            </a:r>
          </a:p>
          <a:p>
            <a:pPr marL="3175" indent="182563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прожили они вместе в любви и согласии почти 40 лет.</a:t>
            </a:r>
          </a:p>
          <a:p>
            <a:pPr marL="3175" indent="182563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175" indent="-3175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Валентина Александровна помогала мужу в создании детских домов, устройстве сирот, создании библиотеки </a:t>
            </a:r>
          </a:p>
          <a:p>
            <a:pPr marL="3175" indent="-3175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художественной </a:t>
            </a:r>
          </a:p>
          <a:p>
            <a:pPr marL="3175" indent="-3175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самодеятельности. </a:t>
            </a:r>
          </a:p>
          <a:p>
            <a:pPr marL="3175" indent="-3175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175" indent="-31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pPr marL="3175" indent="182563" algn="just"/>
            <a:r>
              <a:rPr kumimoji="0" lang="ru-RU" sz="2000" i="0" u="none" strike="noStrike" kern="1200" normalizeH="0" baseline="0" noProof="0" dirty="0" smtClean="0"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lang="ru-RU" sz="2000" dirty="0" smtClean="0"/>
          </a:p>
        </p:txBody>
      </p:sp>
      <p:pic>
        <p:nvPicPr>
          <p:cNvPr id="7" name="Picture 4" descr="tuf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332656"/>
            <a:ext cx="3240360" cy="45622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79513" y="5013176"/>
            <a:ext cx="3600400" cy="923330"/>
          </a:xfrm>
          <a:prstGeom prst="rect">
            <a:avLst/>
          </a:prstGeom>
          <a:solidFill>
            <a:srgbClr val="37956A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Валентина Александровна и Павел Петрович вскоре после свадьбы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2" name="Picture 2" descr="C:\Users\windows\Desktop\Алешка_для школы разное\Лит-ра\Бажов\DSC00601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3117" y="3240361"/>
            <a:ext cx="2215381" cy="3501007"/>
          </a:xfrm>
          <a:prstGeom prst="roundRect">
            <a:avLst>
              <a:gd name="adj" fmla="val 16667"/>
            </a:avLst>
          </a:prstGeom>
          <a:ln w="57150">
            <a:solidFill>
              <a:srgbClr val="F8FBFE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семье родилось четверо детей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dows\Desktop\Алешка_для школы разное\Лит-ра\Бажов\Семья Бажов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908720"/>
            <a:ext cx="6696744" cy="4756565"/>
          </a:xfrm>
          <a:prstGeom prst="rect">
            <a:avLst/>
          </a:prstGeom>
          <a:noFill/>
        </p:spPr>
      </p:pic>
      <p:pic>
        <p:nvPicPr>
          <p:cNvPr id="1028" name="Picture 4" descr="C:\Users\windows\Desktop\Алешка_для школы разное\Лит-ра\Бажов\DSC00599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5786594"/>
            <a:ext cx="4915101" cy="59473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76064" y="6457890"/>
            <a:ext cx="8244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единственный снимок, где Бажов со всеми членами своей семьи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1209</Words>
  <Application>Microsoft Office PowerPoint</Application>
  <PresentationFormat>Экран (4:3)</PresentationFormat>
  <Paragraphs>104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</dc:creator>
  <cp:lastModifiedBy>User</cp:lastModifiedBy>
  <cp:revision>114</cp:revision>
  <dcterms:created xsi:type="dcterms:W3CDTF">2015-02-22T20:37:21Z</dcterms:created>
  <dcterms:modified xsi:type="dcterms:W3CDTF">2016-03-12T19:01:29Z</dcterms:modified>
</cp:coreProperties>
</file>