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  <p:sldMasterId id="2147483738" r:id="rId2"/>
    <p:sldMasterId id="2147483751" r:id="rId3"/>
  </p:sldMasterIdLst>
  <p:notesMasterIdLst>
    <p:notesMasterId r:id="rId61"/>
  </p:notesMasterIdLst>
  <p:sldIdLst>
    <p:sldId id="257" r:id="rId4"/>
    <p:sldId id="375" r:id="rId5"/>
    <p:sldId id="317" r:id="rId6"/>
    <p:sldId id="373" r:id="rId7"/>
    <p:sldId id="353" r:id="rId8"/>
    <p:sldId id="369" r:id="rId9"/>
    <p:sldId id="354" r:id="rId10"/>
    <p:sldId id="370" r:id="rId11"/>
    <p:sldId id="343" r:id="rId12"/>
    <p:sldId id="355" r:id="rId13"/>
    <p:sldId id="329" r:id="rId14"/>
    <p:sldId id="330" r:id="rId15"/>
    <p:sldId id="331" r:id="rId16"/>
    <p:sldId id="356" r:id="rId17"/>
    <p:sldId id="347" r:id="rId18"/>
    <p:sldId id="349" r:id="rId19"/>
    <p:sldId id="376" r:id="rId20"/>
    <p:sldId id="357" r:id="rId21"/>
    <p:sldId id="348" r:id="rId22"/>
    <p:sldId id="350" r:id="rId23"/>
    <p:sldId id="358" r:id="rId24"/>
    <p:sldId id="359" r:id="rId25"/>
    <p:sldId id="334" r:id="rId26"/>
    <p:sldId id="335" r:id="rId27"/>
    <p:sldId id="360" r:id="rId28"/>
    <p:sldId id="344" r:id="rId29"/>
    <p:sldId id="374" r:id="rId30"/>
    <p:sldId id="361" r:id="rId31"/>
    <p:sldId id="346" r:id="rId32"/>
    <p:sldId id="362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6" r:id="rId42"/>
    <p:sldId id="297" r:id="rId43"/>
    <p:sldId id="363" r:id="rId44"/>
    <p:sldId id="298" r:id="rId45"/>
    <p:sldId id="312" r:id="rId46"/>
    <p:sldId id="299" r:id="rId47"/>
    <p:sldId id="313" r:id="rId48"/>
    <p:sldId id="305" r:id="rId49"/>
    <p:sldId id="366" r:id="rId50"/>
    <p:sldId id="367" r:id="rId51"/>
    <p:sldId id="377" r:id="rId52"/>
    <p:sldId id="364" r:id="rId53"/>
    <p:sldId id="340" r:id="rId54"/>
    <p:sldId id="341" r:id="rId55"/>
    <p:sldId id="371" r:id="rId56"/>
    <p:sldId id="310" r:id="rId57"/>
    <p:sldId id="372" r:id="rId58"/>
    <p:sldId id="339" r:id="rId59"/>
    <p:sldId id="342" r:id="rId6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FF0000"/>
    <a:srgbClr val="FF9900"/>
    <a:srgbClr val="CC00FF"/>
    <a:srgbClr val="CC0000"/>
    <a:srgbClr val="33CC33"/>
    <a:srgbClr val="065A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2934" autoAdjust="0"/>
  </p:normalViewPr>
  <p:slideViewPr>
    <p:cSldViewPr>
      <p:cViewPr>
        <p:scale>
          <a:sx n="82" d="100"/>
          <a:sy n="82" d="100"/>
        </p:scale>
        <p:origin x="-102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theme" Target="theme/theme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79AFC31-5929-4C46-9B9E-5D52AD9E56BE}" type="datetimeFigureOut">
              <a:rPr lang="ru-RU"/>
              <a:pPr>
                <a:defRPr/>
              </a:pPr>
              <a:t>08.04.2013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595894A-AC15-4F06-B23F-7E4768D560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83114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89D0CF-9180-42B2-8925-25BEDA4FEBD8}" type="datetimeFigureOut">
              <a:rPr lang="ru-RU"/>
              <a:pPr>
                <a:defRPr/>
              </a:pPr>
              <a:t>08.04.2013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8B2870-7A2F-4521-8B04-26C6272828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C8A829-CD90-406F-A088-FF5647E8AC74}" type="datetimeFigureOut">
              <a:rPr lang="ru-RU"/>
              <a:pPr>
                <a:defRPr/>
              </a:pPr>
              <a:t>08.04.2013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DC066B-5D83-4572-8906-ECA94EEE8F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7F6A85-BDE6-4A9B-9F80-A19C82ED6CEB}" type="datetimeFigureOut">
              <a:rPr lang="ru-RU"/>
              <a:pPr>
                <a:defRPr/>
              </a:pPr>
              <a:t>08.04.2013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524C7F-583F-42BA-8219-D5B60727FE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ltGray">
            <a:xfrm>
              <a:off x="4871" y="3508"/>
              <a:ext cx="66" cy="96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ltGray">
            <a:xfrm>
              <a:off x="4007" y="3021"/>
              <a:ext cx="623" cy="156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ltGray">
            <a:xfrm>
              <a:off x="4762" y="3591"/>
              <a:ext cx="996" cy="126"/>
            </a:xfrm>
            <a:custGeom>
              <a:avLst/>
              <a:gdLst/>
              <a:ahLst/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ltGray">
            <a:xfrm>
              <a:off x="4786" y="3645"/>
              <a:ext cx="972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ltGray">
            <a:xfrm>
              <a:off x="4804" y="3591"/>
              <a:ext cx="954" cy="90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ltGray">
            <a:xfrm>
              <a:off x="3059" y="1541"/>
              <a:ext cx="102" cy="15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9" name="Freeform 17"/>
            <p:cNvSpPr>
              <a:spLocks noEditPoints="1"/>
            </p:cNvSpPr>
            <p:nvPr/>
          </p:nvSpPr>
          <p:spPr bwMode="ltGray">
            <a:xfrm>
              <a:off x="3059" y="1690"/>
              <a:ext cx="90" cy="96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20" name="Freeform 18"/>
            <p:cNvSpPr>
              <a:spLocks noEditPoints="1"/>
            </p:cNvSpPr>
            <p:nvPr/>
          </p:nvSpPr>
          <p:spPr bwMode="ltGray">
            <a:xfrm>
              <a:off x="3059" y="1768"/>
              <a:ext cx="90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ltGray">
            <a:xfrm>
              <a:off x="5470" y="1205"/>
              <a:ext cx="102" cy="156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22" name="Freeform 20"/>
            <p:cNvSpPr>
              <a:spLocks noEditPoints="1"/>
            </p:cNvSpPr>
            <p:nvPr/>
          </p:nvSpPr>
          <p:spPr bwMode="ltGray">
            <a:xfrm>
              <a:off x="5476" y="1349"/>
              <a:ext cx="84" cy="96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23" name="Freeform 21"/>
            <p:cNvSpPr>
              <a:spLocks noEditPoints="1"/>
            </p:cNvSpPr>
            <p:nvPr/>
          </p:nvSpPr>
          <p:spPr bwMode="ltGray">
            <a:xfrm>
              <a:off x="5470" y="1433"/>
              <a:ext cx="90" cy="108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24" name="Freeform 22"/>
            <p:cNvSpPr>
              <a:spLocks noEditPoints="1"/>
            </p:cNvSpPr>
            <p:nvPr/>
          </p:nvSpPr>
          <p:spPr bwMode="ltGray">
            <a:xfrm>
              <a:off x="5428" y="3525"/>
              <a:ext cx="66" cy="96"/>
            </a:xfrm>
            <a:custGeom>
              <a:avLst/>
              <a:gdLst/>
              <a:ahLst/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ltGray">
            <a:xfrm>
              <a:off x="3017" y="1127"/>
              <a:ext cx="2603" cy="444"/>
            </a:xfrm>
            <a:custGeom>
              <a:avLst/>
              <a:gdLst/>
              <a:ahLst/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26" name="Freeform 24"/>
            <p:cNvSpPr>
              <a:spLocks noEditPoints="1"/>
            </p:cNvSpPr>
            <p:nvPr/>
          </p:nvSpPr>
          <p:spPr bwMode="ltGray">
            <a:xfrm>
              <a:off x="2934" y="3773"/>
              <a:ext cx="84" cy="95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27" name="Freeform 25"/>
            <p:cNvSpPr>
              <a:spLocks noEditPoints="1"/>
            </p:cNvSpPr>
            <p:nvPr/>
          </p:nvSpPr>
          <p:spPr bwMode="ltGray">
            <a:xfrm>
              <a:off x="3779" y="3872"/>
              <a:ext cx="90" cy="108"/>
            </a:xfrm>
            <a:custGeom>
              <a:avLst/>
              <a:gdLst/>
              <a:ahLst/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28" name="Freeform 26"/>
            <p:cNvSpPr>
              <a:spLocks noEditPoints="1"/>
            </p:cNvSpPr>
            <p:nvPr/>
          </p:nvSpPr>
          <p:spPr bwMode="ltGray">
            <a:xfrm>
              <a:off x="2400" y="3872"/>
              <a:ext cx="72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29" name="Oval 27"/>
            <p:cNvSpPr>
              <a:spLocks noChangeArrowheads="1"/>
            </p:cNvSpPr>
            <p:nvPr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30" name="Oval 28"/>
            <p:cNvSpPr>
              <a:spLocks noChangeArrowheads="1"/>
            </p:cNvSpPr>
            <p:nvPr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31" name="Oval 29"/>
            <p:cNvSpPr>
              <a:spLocks noChangeArrowheads="1"/>
            </p:cNvSpPr>
            <p:nvPr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32" name="Freeform 30"/>
            <p:cNvSpPr>
              <a:spLocks noEditPoints="1"/>
            </p:cNvSpPr>
            <p:nvPr/>
          </p:nvSpPr>
          <p:spPr bwMode="ltGray">
            <a:xfrm>
              <a:off x="3743" y="3788"/>
              <a:ext cx="90" cy="96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33" name="Freeform 31"/>
            <p:cNvSpPr>
              <a:spLocks noEditPoints="1"/>
            </p:cNvSpPr>
            <p:nvPr/>
          </p:nvSpPr>
          <p:spPr bwMode="ltGray">
            <a:xfrm>
              <a:off x="5422" y="3603"/>
              <a:ext cx="72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34" name="Rectangle 32"/>
            <p:cNvSpPr>
              <a:spLocks noChangeArrowheads="1"/>
            </p:cNvSpPr>
            <p:nvPr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35" name="Rectangle 33"/>
            <p:cNvSpPr>
              <a:spLocks noChangeArrowheads="1"/>
            </p:cNvSpPr>
            <p:nvPr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36" name="AutoShape 34"/>
            <p:cNvSpPr>
              <a:spLocks noChangeArrowheads="1"/>
            </p:cNvSpPr>
            <p:nvPr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ltGray">
            <a:xfrm>
              <a:off x="4306" y="1529"/>
              <a:ext cx="252" cy="1576"/>
            </a:xfrm>
            <a:custGeom>
              <a:avLst/>
              <a:gdLst/>
              <a:ahLst/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ltGray">
            <a:xfrm>
              <a:off x="4169" y="1421"/>
              <a:ext cx="317" cy="13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</p:grpSp>
      <p:sp>
        <p:nvSpPr>
          <p:cNvPr id="118823" name="Rectangle 39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18824" name="Rectangle 40"/>
          <p:cNvSpPr>
            <a:spLocks noGrp="1" noChangeArrowheads="1"/>
          </p:cNvSpPr>
          <p:nvPr>
            <p:ph type="ctrTitle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9" name="Rectangle 3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4FCFA7-FE3D-4B71-BB66-B4794C4D4E09}" type="datetimeFigureOut">
              <a:rPr lang="ru-RU"/>
              <a:pPr>
                <a:defRPr/>
              </a:pPr>
              <a:t>08.04.2013</a:t>
            </a:fld>
            <a:endParaRPr lang="ru-RU"/>
          </a:p>
        </p:txBody>
      </p:sp>
      <p:sp>
        <p:nvSpPr>
          <p:cNvPr id="40" name="Rectangle 3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65F1C0-1105-460C-8E04-B023C38C5D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939289-7324-4ED0-8FBB-A2B4E9C2678D}" type="datetimeFigureOut">
              <a:rPr lang="ru-RU"/>
              <a:pPr>
                <a:defRPr/>
              </a:pPr>
              <a:t>08.04.2013</a:t>
            </a:fld>
            <a:endParaRPr lang="ru-R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88EC70-8BB1-4ABC-B781-A31D0A6987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D729B8-4519-4771-AA2A-DF6FC7EC3E52}" type="datetimeFigureOut">
              <a:rPr lang="ru-RU"/>
              <a:pPr>
                <a:defRPr/>
              </a:pPr>
              <a:t>08.04.2013</a:t>
            </a:fld>
            <a:endParaRPr lang="ru-R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2EA450-8000-4827-B88E-0CAB954881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FFF5AB-FC89-4F57-B6B3-EEA1F2EF120C}" type="datetimeFigureOut">
              <a:rPr lang="ru-RU"/>
              <a:pPr>
                <a:defRPr/>
              </a:pPr>
              <a:t>08.04.2013</a:t>
            </a:fld>
            <a:endParaRPr lang="ru-RU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232044-1B81-426A-A686-953DABA87C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2BC089-2433-49CC-93E9-00ECF0ACD174}" type="datetimeFigureOut">
              <a:rPr lang="ru-RU"/>
              <a:pPr>
                <a:defRPr/>
              </a:pPr>
              <a:t>08.04.2013</a:t>
            </a:fld>
            <a:endParaRPr lang="ru-RU"/>
          </a:p>
        </p:txBody>
      </p:sp>
      <p:sp>
        <p:nvSpPr>
          <p:cNvPr id="8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F8FBF2-4753-4CBF-A12D-E993E311F8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BB6C83-A929-4A9D-A4D8-59B48B2217CF}" type="datetimeFigureOut">
              <a:rPr lang="ru-RU"/>
              <a:pPr>
                <a:defRPr/>
              </a:pPr>
              <a:t>08.04.2013</a:t>
            </a:fld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F7193E-6722-4259-9249-8DF30ABE97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0E5FB6-D876-4016-86E7-A2A499C3DBF9}" type="datetimeFigureOut">
              <a:rPr lang="ru-RU"/>
              <a:pPr>
                <a:defRPr/>
              </a:pPr>
              <a:t>08.04.2013</a:t>
            </a:fld>
            <a:endParaRPr lang="ru-RU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E93C7D-34C0-4C09-855E-1BAA372686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2156B6-F81E-43FF-8551-B9838382F1BC}" type="datetimeFigureOut">
              <a:rPr lang="ru-RU"/>
              <a:pPr>
                <a:defRPr/>
              </a:pPr>
              <a:t>08.04.2013</a:t>
            </a:fld>
            <a:endParaRPr lang="ru-RU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0C0D7A-A996-4380-BAD4-CA550C0C29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BE539F-0378-48AC-BF38-D040483D2258}" type="datetimeFigureOut">
              <a:rPr lang="ru-RU"/>
              <a:pPr>
                <a:defRPr/>
              </a:pPr>
              <a:t>08.04.2013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6A70C7-BDF4-4B7C-A5DB-43AEFC4481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BD8E1F-EF75-4E20-9476-08FB217E2874}" type="datetimeFigureOut">
              <a:rPr lang="ru-RU"/>
              <a:pPr>
                <a:defRPr/>
              </a:pPr>
              <a:t>08.04.2013</a:t>
            </a:fld>
            <a:endParaRPr lang="ru-RU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6D1C2B-53EA-4570-8F73-8FDB4178E4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A622C9-8B79-4267-BCD5-7332CF14D905}" type="datetimeFigureOut">
              <a:rPr lang="ru-RU"/>
              <a:pPr>
                <a:defRPr/>
              </a:pPr>
              <a:t>08.04.2013</a:t>
            </a:fld>
            <a:endParaRPr lang="ru-R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C63978-ACCC-4390-8AFB-D78406A05F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FA16E9-6E32-46CF-86C3-486359D5D017}" type="datetimeFigureOut">
              <a:rPr lang="ru-RU"/>
              <a:pPr>
                <a:defRPr/>
              </a:pPr>
              <a:t>08.04.2013</a:t>
            </a:fld>
            <a:endParaRPr lang="ru-R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2BCF66-1647-4BE8-B0C5-1A2C66CF4C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69E8F4-8E0E-4EB0-AB9A-64A1A05D5385}" type="datetimeFigureOut">
              <a:rPr lang="ru-RU"/>
              <a:pPr>
                <a:defRPr/>
              </a:pPr>
              <a:t>08.04.2013</a:t>
            </a:fld>
            <a:endParaRPr lang="ru-RU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72FB18-6131-4010-9871-036CB3ED51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668AF0-1D17-4E9D-B885-1AC8EF4676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8E0810-4E4A-41F3-81A3-D5B41B200A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0B9B03-50A3-427F-BE0E-6FEB1DE98B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27DD3D-3194-42E6-B7C6-70AB21EC2F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E9C424-FCC4-4505-9350-75FFC781B8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3FC352-755C-4336-9EF7-FF8D098186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E28989-84C6-4110-A4D7-0C1365B0BD9F}" type="datetimeFigureOut">
              <a:rPr lang="ru-RU"/>
              <a:pPr>
                <a:defRPr/>
              </a:pPr>
              <a:t>08.04.2013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CA6D79-46FD-4A8B-9AE9-8369897E7E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063477-2F7E-4F90-BE01-41D09E23D3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B53A2A-7965-4D4F-A001-52266ED936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141A24-FA78-4237-8E07-5C348DC7FB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75FBE6-076F-4C6C-A4A3-63B034480D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7AF660-90C7-4A54-869E-471630A531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A4105C-2252-4AE8-A602-686F47C7A527}" type="datetimeFigureOut">
              <a:rPr lang="ru-RU"/>
              <a:pPr>
                <a:defRPr/>
              </a:pPr>
              <a:t>08.04.2013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D903AF-6FA8-4524-998C-918EE7C9A1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C25F5-4F4C-428E-AF3C-8989CA6C6F1A}" type="datetimeFigureOut">
              <a:rPr lang="ru-RU"/>
              <a:pPr>
                <a:defRPr/>
              </a:pPr>
              <a:t>08.04.2013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DF582-2A57-4B7C-9864-2350AD8347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D2CC3C-9AD8-47FF-9401-639A236505E4}" type="datetimeFigureOut">
              <a:rPr lang="ru-RU"/>
              <a:pPr>
                <a:defRPr/>
              </a:pPr>
              <a:t>08.04.2013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30F51B-5494-48D3-B475-13488D4160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7C0B3D-E587-46F8-BC7C-81242AA87FF6}" type="datetimeFigureOut">
              <a:rPr lang="ru-RU"/>
              <a:pPr>
                <a:defRPr/>
              </a:pPr>
              <a:t>08.04.2013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E1082A-F089-47DE-8083-47D1356DED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FD63CD-C216-465B-AC5C-1F3287FF205C}" type="datetimeFigureOut">
              <a:rPr lang="ru-RU"/>
              <a:pPr>
                <a:defRPr/>
              </a:pPr>
              <a:t>08.04.2013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91077C-9F68-496C-A42A-B5D0A3F2D9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7AEE71-91CE-4D5F-9D45-428B71122592}" type="datetimeFigureOut">
              <a:rPr lang="ru-RU"/>
              <a:pPr>
                <a:defRPr/>
              </a:pPr>
              <a:t>08.04.2013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4C8E44-4183-44AF-95B3-BE5215E6D2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 b="0">
                <a:latin typeface="+mn-lt"/>
                <a:cs typeface="+mn-cs"/>
              </a:defRPr>
            </a:lvl1pPr>
          </a:lstStyle>
          <a:p>
            <a:pPr>
              <a:defRPr/>
            </a:pPr>
            <a:fld id="{9CB113D6-CE77-4374-A949-7516485546EB}" type="datetimeFigureOut">
              <a:rPr lang="ru-RU"/>
              <a:pPr>
                <a:defRPr/>
              </a:pPr>
              <a:t>08.04.2013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b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b="0">
                <a:latin typeface="+mn-lt"/>
                <a:cs typeface="+mn-cs"/>
              </a:defRPr>
            </a:lvl1pPr>
          </a:lstStyle>
          <a:p>
            <a:pPr>
              <a:defRPr/>
            </a:pPr>
            <a:fld id="{BE66D357-343D-4774-A800-6D71E5BBF5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04" r:id="rId1"/>
    <p:sldLayoutId id="2147484605" r:id="rId2"/>
    <p:sldLayoutId id="2147484606" r:id="rId3"/>
    <p:sldLayoutId id="2147484607" r:id="rId4"/>
    <p:sldLayoutId id="2147484608" r:id="rId5"/>
    <p:sldLayoutId id="2147484609" r:id="rId6"/>
    <p:sldLayoutId id="2147484610" r:id="rId7"/>
    <p:sldLayoutId id="2147484611" r:id="rId8"/>
    <p:sldLayoutId id="2147484612" r:id="rId9"/>
    <p:sldLayoutId id="2147484613" r:id="rId10"/>
    <p:sldLayoutId id="2147484614" r:id="rId11"/>
  </p:sldLayoutIdLst>
  <p:transition spd="slow">
    <p:wheel spokes="8"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76472F"/>
            </a:gs>
            <a:gs pos="50000">
              <a:srgbClr val="FF9966"/>
            </a:gs>
            <a:gs pos="100000">
              <a:srgbClr val="76472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117763" name="Rectangle 3"/>
            <p:cNvSpPr>
              <a:spLocks noChangeArrowheads="1"/>
            </p:cNvSpPr>
            <p:nvPr userDrawn="1"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17764" name="Oval 4"/>
            <p:cNvSpPr>
              <a:spLocks noChangeArrowheads="1"/>
            </p:cNvSpPr>
            <p:nvPr userDrawn="1"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17765" name="Rectangle 5"/>
            <p:cNvSpPr>
              <a:spLocks noChangeArrowheads="1"/>
            </p:cNvSpPr>
            <p:nvPr userDrawn="1"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17766" name="Freeform 6"/>
            <p:cNvSpPr>
              <a:spLocks noEditPoints="1"/>
            </p:cNvSpPr>
            <p:nvPr userDrawn="1"/>
          </p:nvSpPr>
          <p:spPr bwMode="ltGray">
            <a:xfrm>
              <a:off x="4871" y="3508"/>
              <a:ext cx="66" cy="96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17767" name="Rectangle 7"/>
            <p:cNvSpPr>
              <a:spLocks noChangeArrowheads="1"/>
            </p:cNvSpPr>
            <p:nvPr userDrawn="1"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17768" name="Rectangle 8"/>
            <p:cNvSpPr>
              <a:spLocks noChangeArrowheads="1"/>
            </p:cNvSpPr>
            <p:nvPr userDrawn="1"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17769" name="Rectangle 9"/>
            <p:cNvSpPr>
              <a:spLocks noChangeArrowheads="1"/>
            </p:cNvSpPr>
            <p:nvPr userDrawn="1"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17770" name="Rectangle 10"/>
            <p:cNvSpPr>
              <a:spLocks noChangeArrowheads="1"/>
            </p:cNvSpPr>
            <p:nvPr userDrawn="1"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17771" name="Rectangle 11"/>
            <p:cNvSpPr>
              <a:spLocks noChangeArrowheads="1"/>
            </p:cNvSpPr>
            <p:nvPr userDrawn="1"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17772" name="Freeform 12"/>
            <p:cNvSpPr>
              <a:spLocks/>
            </p:cNvSpPr>
            <p:nvPr userDrawn="1"/>
          </p:nvSpPr>
          <p:spPr bwMode="ltGray">
            <a:xfrm>
              <a:off x="4007" y="3021"/>
              <a:ext cx="623" cy="156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17773" name="Freeform 13"/>
            <p:cNvSpPr>
              <a:spLocks/>
            </p:cNvSpPr>
            <p:nvPr userDrawn="1"/>
          </p:nvSpPr>
          <p:spPr bwMode="ltGray">
            <a:xfrm>
              <a:off x="4762" y="3591"/>
              <a:ext cx="996" cy="126"/>
            </a:xfrm>
            <a:custGeom>
              <a:avLst/>
              <a:gdLst/>
              <a:ahLst/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17774" name="Freeform 14"/>
            <p:cNvSpPr>
              <a:spLocks/>
            </p:cNvSpPr>
            <p:nvPr userDrawn="1"/>
          </p:nvSpPr>
          <p:spPr bwMode="ltGray">
            <a:xfrm>
              <a:off x="4786" y="3645"/>
              <a:ext cx="972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17775" name="Freeform 15"/>
            <p:cNvSpPr>
              <a:spLocks/>
            </p:cNvSpPr>
            <p:nvPr userDrawn="1"/>
          </p:nvSpPr>
          <p:spPr bwMode="ltGray">
            <a:xfrm>
              <a:off x="4804" y="3591"/>
              <a:ext cx="954" cy="90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17776" name="Freeform 16"/>
            <p:cNvSpPr>
              <a:spLocks/>
            </p:cNvSpPr>
            <p:nvPr userDrawn="1"/>
          </p:nvSpPr>
          <p:spPr bwMode="ltGray">
            <a:xfrm>
              <a:off x="3059" y="1541"/>
              <a:ext cx="102" cy="15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17777" name="Freeform 17"/>
            <p:cNvSpPr>
              <a:spLocks noEditPoints="1"/>
            </p:cNvSpPr>
            <p:nvPr userDrawn="1"/>
          </p:nvSpPr>
          <p:spPr bwMode="ltGray">
            <a:xfrm>
              <a:off x="3059" y="1690"/>
              <a:ext cx="90" cy="96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17778" name="Freeform 18"/>
            <p:cNvSpPr>
              <a:spLocks noEditPoints="1"/>
            </p:cNvSpPr>
            <p:nvPr userDrawn="1"/>
          </p:nvSpPr>
          <p:spPr bwMode="ltGray">
            <a:xfrm>
              <a:off x="3059" y="1768"/>
              <a:ext cx="90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17779" name="Freeform 19"/>
            <p:cNvSpPr>
              <a:spLocks/>
            </p:cNvSpPr>
            <p:nvPr userDrawn="1"/>
          </p:nvSpPr>
          <p:spPr bwMode="ltGray">
            <a:xfrm>
              <a:off x="5470" y="1205"/>
              <a:ext cx="102" cy="156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17780" name="Freeform 20"/>
            <p:cNvSpPr>
              <a:spLocks noEditPoints="1"/>
            </p:cNvSpPr>
            <p:nvPr userDrawn="1"/>
          </p:nvSpPr>
          <p:spPr bwMode="ltGray">
            <a:xfrm>
              <a:off x="5476" y="1349"/>
              <a:ext cx="84" cy="96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17781" name="Freeform 21"/>
            <p:cNvSpPr>
              <a:spLocks noEditPoints="1"/>
            </p:cNvSpPr>
            <p:nvPr userDrawn="1"/>
          </p:nvSpPr>
          <p:spPr bwMode="ltGray">
            <a:xfrm>
              <a:off x="5470" y="1433"/>
              <a:ext cx="90" cy="108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17782" name="Freeform 22"/>
            <p:cNvSpPr>
              <a:spLocks noEditPoints="1"/>
            </p:cNvSpPr>
            <p:nvPr userDrawn="1"/>
          </p:nvSpPr>
          <p:spPr bwMode="ltGray">
            <a:xfrm>
              <a:off x="5428" y="3525"/>
              <a:ext cx="66" cy="96"/>
            </a:xfrm>
            <a:custGeom>
              <a:avLst/>
              <a:gdLst/>
              <a:ahLst/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17783" name="Freeform 23"/>
            <p:cNvSpPr>
              <a:spLocks/>
            </p:cNvSpPr>
            <p:nvPr userDrawn="1"/>
          </p:nvSpPr>
          <p:spPr bwMode="ltGray">
            <a:xfrm>
              <a:off x="3017" y="1127"/>
              <a:ext cx="2603" cy="444"/>
            </a:xfrm>
            <a:custGeom>
              <a:avLst/>
              <a:gdLst/>
              <a:ahLst/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17784" name="Freeform 24"/>
            <p:cNvSpPr>
              <a:spLocks noEditPoints="1"/>
            </p:cNvSpPr>
            <p:nvPr userDrawn="1"/>
          </p:nvSpPr>
          <p:spPr bwMode="ltGray">
            <a:xfrm>
              <a:off x="2934" y="3773"/>
              <a:ext cx="84" cy="95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17785" name="Freeform 25"/>
            <p:cNvSpPr>
              <a:spLocks noEditPoints="1"/>
            </p:cNvSpPr>
            <p:nvPr userDrawn="1"/>
          </p:nvSpPr>
          <p:spPr bwMode="ltGray">
            <a:xfrm>
              <a:off x="3779" y="3872"/>
              <a:ext cx="90" cy="108"/>
            </a:xfrm>
            <a:custGeom>
              <a:avLst/>
              <a:gdLst/>
              <a:ahLst/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17786" name="Freeform 26"/>
            <p:cNvSpPr>
              <a:spLocks noEditPoints="1"/>
            </p:cNvSpPr>
            <p:nvPr userDrawn="1"/>
          </p:nvSpPr>
          <p:spPr bwMode="ltGray">
            <a:xfrm>
              <a:off x="2400" y="3872"/>
              <a:ext cx="72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17787" name="Oval 27"/>
            <p:cNvSpPr>
              <a:spLocks noChangeArrowheads="1"/>
            </p:cNvSpPr>
            <p:nvPr userDrawn="1"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17788" name="Oval 28"/>
            <p:cNvSpPr>
              <a:spLocks noChangeArrowheads="1"/>
            </p:cNvSpPr>
            <p:nvPr userDrawn="1"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17789" name="Oval 29"/>
            <p:cNvSpPr>
              <a:spLocks noChangeArrowheads="1"/>
            </p:cNvSpPr>
            <p:nvPr userDrawn="1"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17790" name="Freeform 30"/>
            <p:cNvSpPr>
              <a:spLocks noEditPoints="1"/>
            </p:cNvSpPr>
            <p:nvPr userDrawn="1"/>
          </p:nvSpPr>
          <p:spPr bwMode="ltGray">
            <a:xfrm>
              <a:off x="3743" y="3788"/>
              <a:ext cx="90" cy="96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17791" name="Freeform 31"/>
            <p:cNvSpPr>
              <a:spLocks noEditPoints="1"/>
            </p:cNvSpPr>
            <p:nvPr userDrawn="1"/>
          </p:nvSpPr>
          <p:spPr bwMode="ltGray">
            <a:xfrm>
              <a:off x="5422" y="3603"/>
              <a:ext cx="72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17792" name="Rectangle 32"/>
            <p:cNvSpPr>
              <a:spLocks noChangeArrowheads="1"/>
            </p:cNvSpPr>
            <p:nvPr userDrawn="1"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17793" name="Rectangle 33"/>
            <p:cNvSpPr>
              <a:spLocks noChangeArrowheads="1"/>
            </p:cNvSpPr>
            <p:nvPr userDrawn="1"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17794" name="AutoShape 34"/>
            <p:cNvSpPr>
              <a:spLocks noChangeArrowheads="1"/>
            </p:cNvSpPr>
            <p:nvPr userDrawn="1"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17795" name="Freeform 35"/>
            <p:cNvSpPr>
              <a:spLocks/>
            </p:cNvSpPr>
            <p:nvPr userDrawn="1"/>
          </p:nvSpPr>
          <p:spPr bwMode="ltGray">
            <a:xfrm>
              <a:off x="4306" y="1529"/>
              <a:ext cx="252" cy="1576"/>
            </a:xfrm>
            <a:custGeom>
              <a:avLst/>
              <a:gdLst/>
              <a:ahLst/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17796" name="Freeform 36"/>
            <p:cNvSpPr>
              <a:spLocks/>
            </p:cNvSpPr>
            <p:nvPr userDrawn="1"/>
          </p:nvSpPr>
          <p:spPr bwMode="ltGray">
            <a:xfrm>
              <a:off x="4169" y="1421"/>
              <a:ext cx="317" cy="13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</p:grpSp>
      <p:sp>
        <p:nvSpPr>
          <p:cNvPr id="117797" name="Rectangle 3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17798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17799" name="Rectangle 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7856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667277F-5756-4888-9FEB-EEA13479E871}" type="datetimeFigureOut">
              <a:rPr lang="ru-RU"/>
              <a:pPr>
                <a:defRPr/>
              </a:pPr>
              <a:t>08.04.2013</a:t>
            </a:fld>
            <a:endParaRPr lang="ru-RU"/>
          </a:p>
        </p:txBody>
      </p:sp>
      <p:sp>
        <p:nvSpPr>
          <p:cNvPr id="117800" name="Rectangle 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7856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7801" name="Rectangle 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7856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E1FC12E-B1D8-4F4E-85F2-8D45DCB687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637" r:id="rId1"/>
    <p:sldLayoutId id="2147484615" r:id="rId2"/>
    <p:sldLayoutId id="2147484616" r:id="rId3"/>
    <p:sldLayoutId id="2147484617" r:id="rId4"/>
    <p:sldLayoutId id="2147484618" r:id="rId5"/>
    <p:sldLayoutId id="2147484619" r:id="rId6"/>
    <p:sldLayoutId id="2147484620" r:id="rId7"/>
    <p:sldLayoutId id="2147484621" r:id="rId8"/>
    <p:sldLayoutId id="2147484622" r:id="rId9"/>
    <p:sldLayoutId id="2147484623" r:id="rId10"/>
    <p:sldLayoutId id="2147484624" r:id="rId11"/>
    <p:sldLayoutId id="2147484625" r:id="rId12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198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98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98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47B5B0C7-AF2F-4B90-8849-6774139780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26" r:id="rId1"/>
    <p:sldLayoutId id="2147484627" r:id="rId2"/>
    <p:sldLayoutId id="2147484628" r:id="rId3"/>
    <p:sldLayoutId id="2147484629" r:id="rId4"/>
    <p:sldLayoutId id="2147484630" r:id="rId5"/>
    <p:sldLayoutId id="2147484631" r:id="rId6"/>
    <p:sldLayoutId id="2147484632" r:id="rId7"/>
    <p:sldLayoutId id="2147484633" r:id="rId8"/>
    <p:sldLayoutId id="2147484634" r:id="rId9"/>
    <p:sldLayoutId id="2147484635" r:id="rId10"/>
    <p:sldLayoutId id="2147484636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pril.mp3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2.wav"/><Relationship Id="rId1" Type="http://schemas.openxmlformats.org/officeDocument/2006/relationships/audio" Target="../media/audio1.wav"/><Relationship Id="rId6" Type="http://schemas.openxmlformats.org/officeDocument/2006/relationships/image" Target="../media/image11.png"/><Relationship Id="rId5" Type="http://schemas.openxmlformats.org/officeDocument/2006/relationships/image" Target="../media/image10.gif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2.wav"/><Relationship Id="rId1" Type="http://schemas.openxmlformats.org/officeDocument/2006/relationships/audio" Target="../media/audio1.wav"/><Relationship Id="rId6" Type="http://schemas.openxmlformats.org/officeDocument/2006/relationships/image" Target="../media/image11.png"/><Relationship Id="rId5" Type="http://schemas.openxmlformats.org/officeDocument/2006/relationships/image" Target="../media/image10.gif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2.wav"/><Relationship Id="rId1" Type="http://schemas.openxmlformats.org/officeDocument/2006/relationships/audio" Target="../media/audio1.wav"/><Relationship Id="rId6" Type="http://schemas.openxmlformats.org/officeDocument/2006/relationships/image" Target="../media/image11.png"/><Relationship Id="rId5" Type="http://schemas.openxmlformats.org/officeDocument/2006/relationships/image" Target="../media/image10.gif"/><Relationship Id="rId4" Type="http://schemas.openxmlformats.org/officeDocument/2006/relationships/image" Target="../media/image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gif"/><Relationship Id="rId4" Type="http://schemas.openxmlformats.org/officeDocument/2006/relationships/image" Target="../media/image31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gif"/><Relationship Id="rId3" Type="http://schemas.openxmlformats.org/officeDocument/2006/relationships/image" Target="../media/image34.wmf"/><Relationship Id="rId7" Type="http://schemas.openxmlformats.org/officeDocument/2006/relationships/image" Target="../media/image37.gif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gif"/><Relationship Id="rId5" Type="http://schemas.openxmlformats.org/officeDocument/2006/relationships/image" Target="../media/image32.gif"/><Relationship Id="rId4" Type="http://schemas.openxmlformats.org/officeDocument/2006/relationships/image" Target="../media/image35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2.wav"/><Relationship Id="rId1" Type="http://schemas.openxmlformats.org/officeDocument/2006/relationships/audio" Target="../media/audio1.wav"/><Relationship Id="rId6" Type="http://schemas.openxmlformats.org/officeDocument/2006/relationships/image" Target="../media/image11.png"/><Relationship Id="rId5" Type="http://schemas.openxmlformats.org/officeDocument/2006/relationships/image" Target="../media/image10.gif"/><Relationship Id="rId4" Type="http://schemas.openxmlformats.org/officeDocument/2006/relationships/image" Target="../media/image8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gif"/><Relationship Id="rId7" Type="http://schemas.openxmlformats.org/officeDocument/2006/relationships/image" Target="../media/image48.gif"/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gif"/><Relationship Id="rId5" Type="http://schemas.openxmlformats.org/officeDocument/2006/relationships/image" Target="../media/image46.gif"/><Relationship Id="rId10" Type="http://schemas.openxmlformats.org/officeDocument/2006/relationships/image" Target="../media/image51.gif"/><Relationship Id="rId4" Type="http://schemas.openxmlformats.org/officeDocument/2006/relationships/image" Target="../media/image45.gif"/><Relationship Id="rId9" Type="http://schemas.openxmlformats.org/officeDocument/2006/relationships/image" Target="../media/image50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2.wav"/><Relationship Id="rId1" Type="http://schemas.openxmlformats.org/officeDocument/2006/relationships/audio" Target="../media/audio1.wav"/><Relationship Id="rId6" Type="http://schemas.openxmlformats.org/officeDocument/2006/relationships/image" Target="../media/image11.png"/><Relationship Id="rId5" Type="http://schemas.openxmlformats.org/officeDocument/2006/relationships/image" Target="../media/image10.gif"/><Relationship Id="rId4" Type="http://schemas.openxmlformats.org/officeDocument/2006/relationships/image" Target="../media/image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gif"/><Relationship Id="rId2" Type="http://schemas.openxmlformats.org/officeDocument/2006/relationships/image" Target="../media/image52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gif"/><Relationship Id="rId2" Type="http://schemas.openxmlformats.org/officeDocument/2006/relationships/image" Target="../media/image52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2.wav"/><Relationship Id="rId1" Type="http://schemas.openxmlformats.org/officeDocument/2006/relationships/audio" Target="../media/audio1.wav"/><Relationship Id="rId6" Type="http://schemas.openxmlformats.org/officeDocument/2006/relationships/image" Target="../media/image11.png"/><Relationship Id="rId5" Type="http://schemas.openxmlformats.org/officeDocument/2006/relationships/image" Target="../media/image10.gif"/><Relationship Id="rId4" Type="http://schemas.openxmlformats.org/officeDocument/2006/relationships/image" Target="../media/image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7.png"/><Relationship Id="rId2" Type="http://schemas.openxmlformats.org/officeDocument/2006/relationships/audio" Target="../media/audio4.wav"/><Relationship Id="rId1" Type="http://schemas.openxmlformats.org/officeDocument/2006/relationships/audio" Target="../media/audio3.wav"/><Relationship Id="rId6" Type="http://schemas.openxmlformats.org/officeDocument/2006/relationships/image" Target="../media/image56.png"/><Relationship Id="rId5" Type="http://schemas.openxmlformats.org/officeDocument/2006/relationships/image" Target="../media/image55.gif"/><Relationship Id="rId4" Type="http://schemas.openxmlformats.org/officeDocument/2006/relationships/image" Target="../media/image5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2.wav"/><Relationship Id="rId1" Type="http://schemas.openxmlformats.org/officeDocument/2006/relationships/audio" Target="../media/audio1.wav"/><Relationship Id="rId6" Type="http://schemas.openxmlformats.org/officeDocument/2006/relationships/image" Target="../media/image11.png"/><Relationship Id="rId5" Type="http://schemas.openxmlformats.org/officeDocument/2006/relationships/image" Target="../media/image10.gif"/><Relationship Id="rId4" Type="http://schemas.openxmlformats.org/officeDocument/2006/relationships/image" Target="../media/image8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gif"/><Relationship Id="rId2" Type="http://schemas.openxmlformats.org/officeDocument/2006/relationships/image" Target="../media/image58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gif"/><Relationship Id="rId3" Type="http://schemas.openxmlformats.org/officeDocument/2006/relationships/image" Target="../media/image61.gif"/><Relationship Id="rId7" Type="http://schemas.openxmlformats.org/officeDocument/2006/relationships/image" Target="../media/image65.gif"/><Relationship Id="rId2" Type="http://schemas.openxmlformats.org/officeDocument/2006/relationships/image" Target="../media/image60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4.gif"/><Relationship Id="rId5" Type="http://schemas.openxmlformats.org/officeDocument/2006/relationships/image" Target="../media/image63.gif"/><Relationship Id="rId4" Type="http://schemas.openxmlformats.org/officeDocument/2006/relationships/image" Target="../media/image62.gif"/><Relationship Id="rId9" Type="http://schemas.openxmlformats.org/officeDocument/2006/relationships/image" Target="../media/image67.gi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gif"/><Relationship Id="rId2" Type="http://schemas.openxmlformats.org/officeDocument/2006/relationships/image" Target="../media/image68.gif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gif"/><Relationship Id="rId2" Type="http://schemas.openxmlformats.org/officeDocument/2006/relationships/image" Target="../media/image70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2.gi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gif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gif"/><Relationship Id="rId2" Type="http://schemas.openxmlformats.org/officeDocument/2006/relationships/image" Target="../media/image75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8.gif"/><Relationship Id="rId4" Type="http://schemas.openxmlformats.org/officeDocument/2006/relationships/image" Target="../media/image77.gi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wmf"/><Relationship Id="rId2" Type="http://schemas.openxmlformats.org/officeDocument/2006/relationships/image" Target="../media/image79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gif"/><Relationship Id="rId2" Type="http://schemas.openxmlformats.org/officeDocument/2006/relationships/image" Target="../media/image82.gif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gif"/><Relationship Id="rId2" Type="http://schemas.openxmlformats.org/officeDocument/2006/relationships/image" Target="../media/image84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gif"/><Relationship Id="rId2" Type="http://schemas.openxmlformats.org/officeDocument/2006/relationships/slide" Target="slide6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2.wav"/><Relationship Id="rId1" Type="http://schemas.openxmlformats.org/officeDocument/2006/relationships/audio" Target="../media/audio1.wav"/><Relationship Id="rId6" Type="http://schemas.openxmlformats.org/officeDocument/2006/relationships/image" Target="../media/image11.png"/><Relationship Id="rId5" Type="http://schemas.openxmlformats.org/officeDocument/2006/relationships/image" Target="../media/image10.gif"/><Relationship Id="rId4" Type="http://schemas.openxmlformats.org/officeDocument/2006/relationships/image" Target="../media/image8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gif"/><Relationship Id="rId2" Type="http://schemas.openxmlformats.org/officeDocument/2006/relationships/image" Target="../media/image8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9.gi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3;&#1072;&#1090;&#1072;&#1083;&#1100;&#1103;\Documents\&#1047;&#1074;&#1091;&#1082;&#1080;%20&#1087;&#1077;&#1089;&#1085;&#1080;%20&#1084;&#1077;&#1083;&#1086;&#1076;&#1080;&#1080;\&#1092;&#1072;&#1085;&#1092;&#1072;&#1088;\fanf2_6\71_Fanfare%20for%20Solo%20Trumpet%20and%20Drum%20-%20V.mp3" TargetMode="External"/><Relationship Id="rId4" Type="http://schemas.openxmlformats.org/officeDocument/2006/relationships/image" Target="../media/image8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2.wav"/><Relationship Id="rId1" Type="http://schemas.openxmlformats.org/officeDocument/2006/relationships/audio" Target="../media/audio1.wav"/><Relationship Id="rId6" Type="http://schemas.openxmlformats.org/officeDocument/2006/relationships/image" Target="../media/image11.png"/><Relationship Id="rId5" Type="http://schemas.openxmlformats.org/officeDocument/2006/relationships/image" Target="../media/image10.gif"/><Relationship Id="rId4" Type="http://schemas.openxmlformats.org/officeDocument/2006/relationships/image" Target="../media/image8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gif"/><Relationship Id="rId2" Type="http://schemas.openxmlformats.org/officeDocument/2006/relationships/image" Target="../media/image90.gi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gif"/><Relationship Id="rId2" Type="http://schemas.openxmlformats.org/officeDocument/2006/relationships/image" Target="../media/image9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4.gi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gi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8.gif"/><Relationship Id="rId4" Type="http://schemas.openxmlformats.org/officeDocument/2006/relationships/image" Target="../media/image97.gi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image" Target="../media/image99.gi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gif"/><Relationship Id="rId2" Type="http://schemas.openxmlformats.org/officeDocument/2006/relationships/image" Target="../media/image100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4.png"/><Relationship Id="rId5" Type="http://schemas.openxmlformats.org/officeDocument/2006/relationships/image" Target="../media/image103.gif"/><Relationship Id="rId4" Type="http://schemas.openxmlformats.org/officeDocument/2006/relationships/image" Target="../media/image102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2.wav"/><Relationship Id="rId1" Type="http://schemas.openxmlformats.org/officeDocument/2006/relationships/audio" Target="../media/audio1.wav"/><Relationship Id="rId6" Type="http://schemas.openxmlformats.org/officeDocument/2006/relationships/image" Target="../media/image11.png"/><Relationship Id="rId5" Type="http://schemas.openxmlformats.org/officeDocument/2006/relationships/image" Target="../media/image10.gif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2.wav"/><Relationship Id="rId1" Type="http://schemas.openxmlformats.org/officeDocument/2006/relationships/audio" Target="../media/audio1.wav"/><Relationship Id="rId6" Type="http://schemas.openxmlformats.org/officeDocument/2006/relationships/image" Target="../media/image11.png"/><Relationship Id="rId5" Type="http://schemas.openxmlformats.org/officeDocument/2006/relationships/image" Target="../media/image10.gif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WordArt 5"/>
          <p:cNvSpPr>
            <a:spLocks noChangeArrowheads="1" noChangeShapeType="1" noTextEdit="1"/>
          </p:cNvSpPr>
          <p:nvPr/>
        </p:nvSpPr>
        <p:spPr bwMode="auto">
          <a:xfrm>
            <a:off x="214313" y="1066800"/>
            <a:ext cx="8572500" cy="30765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8352"/>
              </a:avLst>
            </a:prstTxWarp>
          </a:bodyPr>
          <a:lstStyle/>
          <a:p>
            <a:pPr algn="ctr">
              <a:defRPr/>
            </a:pPr>
            <a:r>
              <a:rPr lang="ru-RU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 </a:t>
            </a:r>
            <a:r>
              <a:rPr lang="ru-RU" sz="3600" b="1" kern="1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Impact"/>
              </a:rPr>
              <a:t>Урок-игра в 5 классе </a:t>
            </a:r>
          </a:p>
          <a:p>
            <a:pPr algn="ctr">
              <a:defRPr/>
            </a:pPr>
            <a:r>
              <a:rPr lang="ru-RU" sz="3600" b="1" kern="1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Impact"/>
              </a:rPr>
              <a:t>«Путешествие по королевству </a:t>
            </a:r>
          </a:p>
          <a:p>
            <a:pPr algn="ctr">
              <a:defRPr/>
            </a:pPr>
            <a:r>
              <a:rPr lang="ru-RU" sz="3600" b="1" kern="1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Impact"/>
              </a:rPr>
              <a:t>«Русский язык» </a:t>
            </a:r>
            <a:endParaRPr lang="ru-RU" sz="36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Impact"/>
            </a:endParaRPr>
          </a:p>
        </p:txBody>
      </p:sp>
      <p:pic>
        <p:nvPicPr>
          <p:cNvPr id="5123" name="Picture 6" descr="FAIRY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13" y="785813"/>
            <a:ext cx="2219325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8" descr="tinkerbell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179229">
            <a:off x="838200" y="609600"/>
            <a:ext cx="89852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9" descr="STARFISH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24600" y="5143500"/>
            <a:ext cx="2819400" cy="130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ril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214313" y="62865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357290" y="4643446"/>
            <a:ext cx="55007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dirty="0" smtClean="0">
                <a:solidFill>
                  <a:srgbClr val="002060"/>
                </a:solidFill>
              </a:rPr>
              <a:t>Составитель: Морозова </a:t>
            </a:r>
            <a:r>
              <a:rPr lang="ru-RU" smtClean="0">
                <a:solidFill>
                  <a:srgbClr val="002060"/>
                </a:solidFill>
              </a:rPr>
              <a:t>Светлана Константиновна, </a:t>
            </a:r>
            <a:r>
              <a:rPr lang="ru-RU" dirty="0" smtClean="0">
                <a:solidFill>
                  <a:srgbClr val="002060"/>
                </a:solidFill>
              </a:rPr>
              <a:t>учитель русского языка и литературы </a:t>
            </a:r>
          </a:p>
          <a:p>
            <a:pPr algn="ctr">
              <a:buNone/>
            </a:pP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101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-8858250" y="4876800"/>
            <a:ext cx="12280900" cy="1981200"/>
            <a:chOff x="-5693" y="2976"/>
            <a:chExt cx="7736" cy="1248"/>
          </a:xfrm>
        </p:grpSpPr>
        <p:grpSp>
          <p:nvGrpSpPr>
            <p:cNvPr id="13318" name="Group 5"/>
            <p:cNvGrpSpPr>
              <a:grpSpLocks/>
            </p:cNvGrpSpPr>
            <p:nvPr/>
          </p:nvGrpSpPr>
          <p:grpSpPr bwMode="auto">
            <a:xfrm>
              <a:off x="-1900" y="3226"/>
              <a:ext cx="1793" cy="998"/>
              <a:chOff x="3061" y="3022"/>
              <a:chExt cx="636" cy="409"/>
            </a:xfrm>
          </p:grpSpPr>
          <p:sp>
            <p:nvSpPr>
              <p:cNvPr id="13328" name="Oval 6"/>
              <p:cNvSpPr>
                <a:spLocks noChangeArrowheads="1"/>
              </p:cNvSpPr>
              <p:nvPr/>
            </p:nvSpPr>
            <p:spPr bwMode="auto">
              <a:xfrm>
                <a:off x="3470" y="3249"/>
                <a:ext cx="182" cy="18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329" name="Oval 7"/>
              <p:cNvSpPr>
                <a:spLocks noChangeArrowheads="1"/>
              </p:cNvSpPr>
              <p:nvPr/>
            </p:nvSpPr>
            <p:spPr bwMode="auto">
              <a:xfrm>
                <a:off x="3106" y="3249"/>
                <a:ext cx="182" cy="18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330" name="Rectangle 8"/>
              <p:cNvSpPr>
                <a:spLocks noChangeArrowheads="1"/>
              </p:cNvSpPr>
              <p:nvPr/>
            </p:nvSpPr>
            <p:spPr bwMode="auto">
              <a:xfrm>
                <a:off x="3061" y="3022"/>
                <a:ext cx="636" cy="318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ru-RU" sz="2800" b="1">
                    <a:solidFill>
                      <a:srgbClr val="FF0000"/>
                    </a:solidFill>
                    <a:latin typeface="Comic Sans MS" pitchFamily="66" charset="0"/>
                  </a:rPr>
                  <a:t>Станция </a:t>
                </a:r>
              </a:p>
              <a:p>
                <a:pPr algn="ctr"/>
                <a:r>
                  <a:rPr lang="ru-RU" sz="2800" b="1">
                    <a:solidFill>
                      <a:srgbClr val="FF0000"/>
                    </a:solidFill>
                    <a:latin typeface="Comic Sans MS" pitchFamily="66" charset="0"/>
                  </a:rPr>
                  <a:t>«Разминательная</a:t>
                </a:r>
                <a:r>
                  <a:rPr lang="ru-RU" sz="2800">
                    <a:solidFill>
                      <a:schemeClr val="bg1"/>
                    </a:solidFill>
                    <a:latin typeface="Comic Sans MS" pitchFamily="66" charset="0"/>
                  </a:rPr>
                  <a:t>»</a:t>
                </a:r>
              </a:p>
            </p:txBody>
          </p:sp>
        </p:grpSp>
        <p:grpSp>
          <p:nvGrpSpPr>
            <p:cNvPr id="13319" name="Group 9"/>
            <p:cNvGrpSpPr>
              <a:grpSpLocks/>
            </p:cNvGrpSpPr>
            <p:nvPr/>
          </p:nvGrpSpPr>
          <p:grpSpPr bwMode="auto">
            <a:xfrm>
              <a:off x="-3810" y="3067"/>
              <a:ext cx="1792" cy="1157"/>
              <a:chOff x="-3697" y="3067"/>
              <a:chExt cx="1792" cy="1157"/>
            </a:xfrm>
          </p:grpSpPr>
          <p:sp>
            <p:nvSpPr>
              <p:cNvPr id="13325" name="Oval 10"/>
              <p:cNvSpPr>
                <a:spLocks noChangeArrowheads="1"/>
              </p:cNvSpPr>
              <p:nvPr/>
            </p:nvSpPr>
            <p:spPr bwMode="auto">
              <a:xfrm>
                <a:off x="-2545" y="3780"/>
                <a:ext cx="513" cy="4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326" name="Oval 11"/>
              <p:cNvSpPr>
                <a:spLocks noChangeArrowheads="1"/>
              </p:cNvSpPr>
              <p:nvPr/>
            </p:nvSpPr>
            <p:spPr bwMode="auto">
              <a:xfrm>
                <a:off x="-3570" y="3780"/>
                <a:ext cx="513" cy="4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327" name="Rectangle 12"/>
              <p:cNvSpPr>
                <a:spLocks noChangeArrowheads="1"/>
              </p:cNvSpPr>
              <p:nvPr/>
            </p:nvSpPr>
            <p:spPr bwMode="auto">
              <a:xfrm>
                <a:off x="-3697" y="3067"/>
                <a:ext cx="1792" cy="993"/>
              </a:xfrm>
              <a:prstGeom prst="rect">
                <a:avLst/>
              </a:prstGeom>
              <a:solidFill>
                <a:srgbClr val="2488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ru-RU" sz="3600" b="1">
                    <a:solidFill>
                      <a:srgbClr val="FF0000"/>
                    </a:solidFill>
                    <a:latin typeface="Comic Sans MS" pitchFamily="66" charset="0"/>
                  </a:rPr>
                  <a:t>Станция </a:t>
                </a:r>
              </a:p>
              <a:p>
                <a:pPr algn="ctr"/>
                <a:r>
                  <a:rPr lang="ru-RU" sz="3600" b="1">
                    <a:solidFill>
                      <a:srgbClr val="FF0000"/>
                    </a:solidFill>
                    <a:latin typeface="Comic Sans MS" pitchFamily="66" charset="0"/>
                  </a:rPr>
                  <a:t>«Шарадная»</a:t>
                </a:r>
              </a:p>
            </p:txBody>
          </p:sp>
        </p:grpSp>
        <p:grpSp>
          <p:nvGrpSpPr>
            <p:cNvPr id="13320" name="Group 13"/>
            <p:cNvGrpSpPr>
              <a:grpSpLocks/>
            </p:cNvGrpSpPr>
            <p:nvPr/>
          </p:nvGrpSpPr>
          <p:grpSpPr bwMode="auto">
            <a:xfrm>
              <a:off x="-5691" y="3226"/>
              <a:ext cx="1793" cy="998"/>
              <a:chOff x="884" y="3067"/>
              <a:chExt cx="636" cy="409"/>
            </a:xfrm>
          </p:grpSpPr>
          <p:sp>
            <p:nvSpPr>
              <p:cNvPr id="13322" name="Oval 14"/>
              <p:cNvSpPr>
                <a:spLocks noChangeArrowheads="1"/>
              </p:cNvSpPr>
              <p:nvPr/>
            </p:nvSpPr>
            <p:spPr bwMode="auto">
              <a:xfrm>
                <a:off x="1293" y="3294"/>
                <a:ext cx="182" cy="18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323" name="Oval 15"/>
              <p:cNvSpPr>
                <a:spLocks noChangeArrowheads="1"/>
              </p:cNvSpPr>
              <p:nvPr/>
            </p:nvSpPr>
            <p:spPr bwMode="auto">
              <a:xfrm>
                <a:off x="929" y="3294"/>
                <a:ext cx="182" cy="18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324" name="Rectangle 16"/>
              <p:cNvSpPr>
                <a:spLocks noChangeArrowheads="1"/>
              </p:cNvSpPr>
              <p:nvPr/>
            </p:nvSpPr>
            <p:spPr bwMode="auto">
              <a:xfrm>
                <a:off x="884" y="3067"/>
                <a:ext cx="636" cy="318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ru-RU" sz="3800">
                    <a:solidFill>
                      <a:schemeClr val="bg1"/>
                    </a:solidFill>
                    <a:latin typeface="Comic Sans MS" pitchFamily="66" charset="0"/>
                  </a:rPr>
                  <a:t>Станция </a:t>
                </a:r>
              </a:p>
              <a:p>
                <a:pPr algn="ctr"/>
                <a:r>
                  <a:rPr lang="ru-RU" sz="3800">
                    <a:solidFill>
                      <a:schemeClr val="bg1"/>
                    </a:solidFill>
                    <a:latin typeface="Comic Sans MS" pitchFamily="66" charset="0"/>
                  </a:rPr>
                  <a:t>«Загадочная»</a:t>
                </a:r>
              </a:p>
            </p:txBody>
          </p:sp>
        </p:grpSp>
        <p:pic>
          <p:nvPicPr>
            <p:cNvPr id="13321" name="Picture 17" descr="поезд-2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0" y="2976"/>
              <a:ext cx="2043" cy="1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6" name="Picture 21">
            <a:hlinkClick r:id="" action="ppaction://media"/>
          </p:cNvPr>
          <p:cNvPicPr>
            <a:picLocks noRot="1" noChangeAspect="1" noChangeArrowheads="1"/>
          </p:cNvPicPr>
          <p:nvPr>
            <a:wavAudioFile r:embed="rId1" name="J0074975.WAV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37">
            <a:hlinkClick r:id="" action="ppaction://media"/>
          </p:cNvPr>
          <p:cNvPicPr>
            <a:picLocks noRot="1" noChangeAspect="1" noChangeArrowheads="1"/>
          </p:cNvPicPr>
          <p:nvPr>
            <a:wavAudioFile r:embed="rId2" name="J0075023.WAV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8839200" y="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67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2257 0.00138 L 0.67118 0.01203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700" y="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132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Прямоугольник 3"/>
          <p:cNvSpPr>
            <a:spLocks noChangeArrowheads="1"/>
          </p:cNvSpPr>
          <p:nvPr/>
        </p:nvSpPr>
        <p:spPr bwMode="auto">
          <a:xfrm>
            <a:off x="500063" y="1643063"/>
            <a:ext cx="842962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800" b="1">
                <a:solidFill>
                  <a:srgbClr val="002060"/>
                </a:solidFill>
                <a:latin typeface="Verdana" pitchFamily="34" charset="0"/>
              </a:rPr>
              <a:t>Первое – первая нота, второе – у лося на голове, а хочешь целое найти, тогда ищи в пути.            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42875" y="214313"/>
            <a:ext cx="8643938" cy="904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kern="10" dirty="0">
                <a:ln w="9525">
                  <a:noFill/>
                  <a:round/>
                  <a:headEnd type="none" w="sm" len="sm"/>
                  <a:tailEnd type="none" w="sm" len="sm"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2 станция «</a:t>
            </a:r>
            <a:r>
              <a:rPr lang="ru-RU" sz="4000" b="1" kern="10" dirty="0" err="1">
                <a:ln w="9525">
                  <a:noFill/>
                  <a:round/>
                  <a:headEnd type="none" w="sm" len="sm"/>
                  <a:tailEnd type="none" w="sm" len="sm"/>
                </a:ln>
                <a:solidFill>
                  <a:srgbClr val="FF0000"/>
                </a:solidFill>
                <a:latin typeface="Times New Roman"/>
                <a:cs typeface="Times New Roman"/>
              </a:rPr>
              <a:t>Шарадная</a:t>
            </a:r>
            <a:r>
              <a:rPr lang="ru-RU" sz="4000" b="1" kern="10" dirty="0">
                <a:ln w="9525">
                  <a:noFill/>
                  <a:round/>
                  <a:headEnd type="none" w="sm" len="sm"/>
                  <a:tailEnd type="none" w="sm" len="sm"/>
                </a:ln>
                <a:solidFill>
                  <a:srgbClr val="FF0000"/>
                </a:solidFill>
                <a:latin typeface="Times New Roman"/>
                <a:cs typeface="Times New Roman"/>
              </a:rPr>
              <a:t>»</a:t>
            </a:r>
            <a:r>
              <a:rPr lang="ru-RU" sz="1400" b="1" kern="10" dirty="0">
                <a:ln w="9525">
                  <a:noFill/>
                  <a:round/>
                  <a:headEnd type="none" w="sm" len="sm"/>
                  <a:tailEnd type="none" w="sm" len="sm"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ru-RU" sz="4000" b="1" kern="10" dirty="0">
                <a:ln w="9525">
                  <a:noFill/>
                  <a:round/>
                  <a:headEnd type="none" w="sm" len="sm"/>
                  <a:tailEnd type="none" w="sm" len="sm"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4383088" y="3430588"/>
            <a:ext cx="3816350" cy="3213100"/>
            <a:chOff x="1746" y="2251"/>
            <a:chExt cx="2404" cy="1905"/>
          </a:xfrm>
        </p:grpSpPr>
        <p:sp>
          <p:nvSpPr>
            <p:cNvPr id="14344" name="WordArt 7"/>
            <p:cNvSpPr>
              <a:spLocks noChangeArrowheads="1" noChangeShapeType="1" noTextEdit="1"/>
            </p:cNvSpPr>
            <p:nvPr/>
          </p:nvSpPr>
          <p:spPr bwMode="auto">
            <a:xfrm>
              <a:off x="1746" y="3748"/>
              <a:ext cx="2404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scene3d>
                <a:camera prst="legacyObliqueTopLeft"/>
                <a:lightRig rig="legacyNormal3" dir="r"/>
              </a:scene3d>
              <a:sp3d extrusionH="201600" prstMaterial="legacyMatte">
                <a:extrusionClr>
                  <a:srgbClr val="0066CC"/>
                </a:extrusionClr>
              </a:sp3d>
            </a:bodyPr>
            <a:lstStyle/>
            <a:p>
              <a:pPr algn="ctr"/>
              <a:endParaRPr lang="ru-RU" sz="24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/>
                <a:cs typeface="Times New Roman"/>
              </a:endParaRPr>
            </a:p>
          </p:txBody>
        </p:sp>
        <p:pic>
          <p:nvPicPr>
            <p:cNvPr id="14345" name="Picture 8" descr="1 дорога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837" y="2251"/>
              <a:ext cx="2171" cy="13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2" name="Picture 10" descr="рог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63" y="4214813"/>
            <a:ext cx="1643062" cy="190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9" descr="копия ДО"/>
          <p:cNvPicPr>
            <a:picLocks noChangeAspect="1" noChangeArrowheads="1"/>
          </p:cNvPicPr>
          <p:nvPr/>
        </p:nvPicPr>
        <p:blipFill>
          <a:blip r:embed="rId4">
            <a:lum contrast="54000"/>
          </a:blip>
          <a:srcRect/>
          <a:stretch>
            <a:fillRect/>
          </a:stretch>
        </p:blipFill>
        <p:spPr bwMode="auto">
          <a:xfrm>
            <a:off x="500063" y="4214813"/>
            <a:ext cx="1431925" cy="188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 flipH="1">
            <a:off x="4500563" y="5461000"/>
            <a:ext cx="3286125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ДО - РОГА</a:t>
            </a: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313" y="357188"/>
            <a:ext cx="8715375" cy="6143625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ru-RU" sz="1800" b="1" dirty="0" smtClean="0">
                <a:solidFill>
                  <a:srgbClr val="002060"/>
                </a:solidFill>
                <a:latin typeface="Verdana" pitchFamily="34" charset="0"/>
              </a:rPr>
              <a:t> </a:t>
            </a:r>
            <a:r>
              <a:rPr lang="ru-RU" sz="4800" b="1" kern="10" dirty="0" smtClean="0">
                <a:ln w="9525">
                  <a:noFill/>
                  <a:round/>
                  <a:headEnd type="none" w="sm" len="sm"/>
                  <a:tailEnd type="none" w="sm" len="sm"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Шарады</a:t>
            </a:r>
          </a:p>
          <a:p>
            <a:pPr algn="just" eaLnBrk="1" hangingPunct="1">
              <a:buFontTx/>
              <a:buNone/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Verdana" pitchFamily="34" charset="0"/>
              </a:rPr>
              <a:t>    Между двумя местоимениями «Я»  название маленькой лошади особой породы становится названием государства?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6" name="Picture 12" descr="J033692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313" y="3286125"/>
            <a:ext cx="3559175" cy="240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5143500" y="3571875"/>
            <a:ext cx="40005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>
                <a:solidFill>
                  <a:srgbClr val="FF0000"/>
                </a:solidFill>
                <a:latin typeface="Verdana" pitchFamily="34" charset="0"/>
              </a:rPr>
              <a:t>Я-            -я</a:t>
            </a: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6286500" y="3571875"/>
            <a:ext cx="2071688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>
                <a:solidFill>
                  <a:srgbClr val="FF0000"/>
                </a:solidFill>
              </a:rPr>
              <a:t>пони</a:t>
            </a: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500"/>
            <a:ext cx="8229600" cy="428625"/>
          </a:xfrm>
        </p:spPr>
        <p:txBody>
          <a:bodyPr/>
          <a:lstStyle/>
          <a:p>
            <a:pPr eaLnBrk="1" hangingPunct="1">
              <a:defRPr/>
            </a:pPr>
            <a:r>
              <a:rPr lang="ru-RU" b="1" kern="10" dirty="0" smtClean="0">
                <a:ln w="9525">
                  <a:noFill/>
                  <a:round/>
                  <a:headEnd type="none" w="sm" len="sm"/>
                  <a:tailEnd type="none" w="sm" len="sm"/>
                </a:ln>
                <a:solidFill>
                  <a:schemeClr val="accent6">
                    <a:lumMod val="75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Шарады</a:t>
            </a:r>
            <a:br>
              <a:rPr lang="ru-RU" b="1" kern="10" dirty="0" smtClean="0">
                <a:ln w="9525">
                  <a:noFill/>
                  <a:round/>
                  <a:headEnd type="none" w="sm" len="sm"/>
                  <a:tailEnd type="none" w="sm" len="sm"/>
                </a:ln>
                <a:solidFill>
                  <a:schemeClr val="accent6">
                    <a:lumMod val="75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</a:b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88"/>
            <a:ext cx="8229600" cy="5197475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       Из трёх слогов легко сложусь: две ноты, третий слог – союз «но», а в целом я игрой зовусь.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" name="Picture 8" descr="Дружок и птич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63" y="3068638"/>
            <a:ext cx="3619500" cy="300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4714875" y="3167063"/>
            <a:ext cx="428625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ru-RU" sz="4400" b="1">
                <a:solidFill>
                  <a:srgbClr val="FF0000"/>
                </a:solidFill>
                <a:latin typeface="Verdana" pitchFamily="34" charset="0"/>
              </a:rPr>
              <a:t>До – ми - но</a:t>
            </a:r>
          </a:p>
        </p:txBody>
      </p:sp>
      <p:pic>
        <p:nvPicPr>
          <p:cNvPr id="16390" name="Picture 6" descr="C:\Program Files\Microsoft Office\MEDIA\OFFICE12\Lines\BD21313_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57700" y="6677025"/>
            <a:ext cx="4686300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7" descr="C:\Program Files\Microsoft Office\MEDIA\OFFICE12\Lines\BD21313_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0" y="0"/>
            <a:ext cx="4686300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8" descr="C:\Program Files\Microsoft Office\MEDIA\OFFICE12\Lines\BD21313_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963025" y="0"/>
            <a:ext cx="180975" cy="468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3" name="Picture 9" descr="C:\Program Files\Microsoft Office\MEDIA\OFFICE12\Lines\BD21313_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-7938"/>
            <a:ext cx="4186238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4" name="Picture 10" descr="C:\Program Files\Microsoft Office\MEDIA\OFFICE12\Lines\BD21313_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180975" cy="468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5" name="Picture 11" descr="C:\Program Files\Microsoft Office\MEDIA\OFFICE12\Lines\BD21313_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171700"/>
            <a:ext cx="180975" cy="468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6" name="Picture 12" descr="C:\Program Files\Microsoft Office\MEDIA\OFFICE12\Lines\BD21313_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963025" y="2171700"/>
            <a:ext cx="180975" cy="468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7" name="Picture 13" descr="C:\Program Files\Microsoft Office\MEDIA\OFFICE12\Lines\BD21313_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677025"/>
            <a:ext cx="4686300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8" name="Стрелка вниз 13"/>
          <p:cNvSpPr>
            <a:spLocks noChangeArrowheads="1"/>
          </p:cNvSpPr>
          <p:nvPr/>
        </p:nvSpPr>
        <p:spPr bwMode="auto">
          <a:xfrm rot="-5400000">
            <a:off x="8215313" y="5857875"/>
            <a:ext cx="484187" cy="620713"/>
          </a:xfrm>
          <a:prstGeom prst="downArrow">
            <a:avLst>
              <a:gd name="adj1" fmla="val 50000"/>
              <a:gd name="adj2" fmla="val 50003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sz="2000" b="1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-8858250" y="4876800"/>
            <a:ext cx="12280900" cy="1981200"/>
            <a:chOff x="-5693" y="2976"/>
            <a:chExt cx="7736" cy="1248"/>
          </a:xfrm>
        </p:grpSpPr>
        <p:grpSp>
          <p:nvGrpSpPr>
            <p:cNvPr id="17414" name="Group 5"/>
            <p:cNvGrpSpPr>
              <a:grpSpLocks/>
            </p:cNvGrpSpPr>
            <p:nvPr/>
          </p:nvGrpSpPr>
          <p:grpSpPr bwMode="auto">
            <a:xfrm>
              <a:off x="-1900" y="3226"/>
              <a:ext cx="1793" cy="998"/>
              <a:chOff x="3061" y="3022"/>
              <a:chExt cx="636" cy="409"/>
            </a:xfrm>
          </p:grpSpPr>
          <p:sp>
            <p:nvSpPr>
              <p:cNvPr id="17424" name="Oval 6"/>
              <p:cNvSpPr>
                <a:spLocks noChangeArrowheads="1"/>
              </p:cNvSpPr>
              <p:nvPr/>
            </p:nvSpPr>
            <p:spPr bwMode="auto">
              <a:xfrm>
                <a:off x="3470" y="3249"/>
                <a:ext cx="182" cy="18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425" name="Oval 7"/>
              <p:cNvSpPr>
                <a:spLocks noChangeArrowheads="1"/>
              </p:cNvSpPr>
              <p:nvPr/>
            </p:nvSpPr>
            <p:spPr bwMode="auto">
              <a:xfrm>
                <a:off x="3106" y="3249"/>
                <a:ext cx="182" cy="18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426" name="Rectangle 8"/>
              <p:cNvSpPr>
                <a:spLocks noChangeArrowheads="1"/>
              </p:cNvSpPr>
              <p:nvPr/>
            </p:nvSpPr>
            <p:spPr bwMode="auto">
              <a:xfrm>
                <a:off x="3061" y="3022"/>
                <a:ext cx="636" cy="318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ru-RU" sz="2800" b="1">
                    <a:solidFill>
                      <a:srgbClr val="FF0000"/>
                    </a:solidFill>
                    <a:latin typeface="Comic Sans MS" pitchFamily="66" charset="0"/>
                  </a:rPr>
                  <a:t>Станция </a:t>
                </a:r>
              </a:p>
              <a:p>
                <a:pPr algn="ctr"/>
                <a:r>
                  <a:rPr lang="ru-RU" sz="2800" b="1">
                    <a:solidFill>
                      <a:srgbClr val="FF0000"/>
                    </a:solidFill>
                    <a:latin typeface="Comic Sans MS" pitchFamily="66" charset="0"/>
                  </a:rPr>
                  <a:t>«Разминательная</a:t>
                </a:r>
                <a:r>
                  <a:rPr lang="ru-RU" sz="2800">
                    <a:solidFill>
                      <a:srgbClr val="FF0000"/>
                    </a:solidFill>
                    <a:latin typeface="Comic Sans MS" pitchFamily="66" charset="0"/>
                  </a:rPr>
                  <a:t>»</a:t>
                </a:r>
              </a:p>
            </p:txBody>
          </p:sp>
        </p:grpSp>
        <p:grpSp>
          <p:nvGrpSpPr>
            <p:cNvPr id="17415" name="Group 9"/>
            <p:cNvGrpSpPr>
              <a:grpSpLocks/>
            </p:cNvGrpSpPr>
            <p:nvPr/>
          </p:nvGrpSpPr>
          <p:grpSpPr bwMode="auto">
            <a:xfrm>
              <a:off x="-3810" y="3067"/>
              <a:ext cx="1792" cy="1157"/>
              <a:chOff x="-3697" y="3067"/>
              <a:chExt cx="1792" cy="1157"/>
            </a:xfrm>
          </p:grpSpPr>
          <p:sp>
            <p:nvSpPr>
              <p:cNvPr id="17421" name="Oval 10"/>
              <p:cNvSpPr>
                <a:spLocks noChangeArrowheads="1"/>
              </p:cNvSpPr>
              <p:nvPr/>
            </p:nvSpPr>
            <p:spPr bwMode="auto">
              <a:xfrm>
                <a:off x="-2545" y="3780"/>
                <a:ext cx="513" cy="4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422" name="Oval 11"/>
              <p:cNvSpPr>
                <a:spLocks noChangeArrowheads="1"/>
              </p:cNvSpPr>
              <p:nvPr/>
            </p:nvSpPr>
            <p:spPr bwMode="auto">
              <a:xfrm>
                <a:off x="-3570" y="3780"/>
                <a:ext cx="513" cy="4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423" name="Rectangle 12"/>
              <p:cNvSpPr>
                <a:spLocks noChangeArrowheads="1"/>
              </p:cNvSpPr>
              <p:nvPr/>
            </p:nvSpPr>
            <p:spPr bwMode="auto">
              <a:xfrm>
                <a:off x="-3697" y="3067"/>
                <a:ext cx="1792" cy="993"/>
              </a:xfrm>
              <a:prstGeom prst="rect">
                <a:avLst/>
              </a:prstGeom>
              <a:solidFill>
                <a:srgbClr val="2488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ru-RU" sz="3600" b="1">
                    <a:solidFill>
                      <a:srgbClr val="FF0000"/>
                    </a:solidFill>
                    <a:latin typeface="Comic Sans MS" pitchFamily="66" charset="0"/>
                  </a:rPr>
                  <a:t>Станция </a:t>
                </a:r>
              </a:p>
              <a:p>
                <a:pPr algn="ctr"/>
                <a:r>
                  <a:rPr lang="ru-RU" sz="3600" b="1">
                    <a:solidFill>
                      <a:srgbClr val="FF0000"/>
                    </a:solidFill>
                    <a:latin typeface="Comic Sans MS" pitchFamily="66" charset="0"/>
                  </a:rPr>
                  <a:t>«Шарадная»</a:t>
                </a:r>
              </a:p>
            </p:txBody>
          </p:sp>
        </p:grpSp>
        <p:grpSp>
          <p:nvGrpSpPr>
            <p:cNvPr id="17416" name="Group 13"/>
            <p:cNvGrpSpPr>
              <a:grpSpLocks/>
            </p:cNvGrpSpPr>
            <p:nvPr/>
          </p:nvGrpSpPr>
          <p:grpSpPr bwMode="auto">
            <a:xfrm>
              <a:off x="-5691" y="3226"/>
              <a:ext cx="1793" cy="998"/>
              <a:chOff x="884" y="3067"/>
              <a:chExt cx="636" cy="409"/>
            </a:xfrm>
          </p:grpSpPr>
          <p:sp>
            <p:nvSpPr>
              <p:cNvPr id="17418" name="Oval 14"/>
              <p:cNvSpPr>
                <a:spLocks noChangeArrowheads="1"/>
              </p:cNvSpPr>
              <p:nvPr/>
            </p:nvSpPr>
            <p:spPr bwMode="auto">
              <a:xfrm>
                <a:off x="1293" y="3294"/>
                <a:ext cx="182" cy="18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419" name="Oval 15"/>
              <p:cNvSpPr>
                <a:spLocks noChangeArrowheads="1"/>
              </p:cNvSpPr>
              <p:nvPr/>
            </p:nvSpPr>
            <p:spPr bwMode="auto">
              <a:xfrm>
                <a:off x="929" y="3294"/>
                <a:ext cx="182" cy="18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420" name="Rectangle 16"/>
              <p:cNvSpPr>
                <a:spLocks noChangeArrowheads="1"/>
              </p:cNvSpPr>
              <p:nvPr/>
            </p:nvSpPr>
            <p:spPr bwMode="auto">
              <a:xfrm>
                <a:off x="884" y="3067"/>
                <a:ext cx="636" cy="318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ru-RU" sz="3800">
                    <a:solidFill>
                      <a:schemeClr val="bg1"/>
                    </a:solidFill>
                    <a:latin typeface="Comic Sans MS" pitchFamily="66" charset="0"/>
                  </a:rPr>
                  <a:t>Станция </a:t>
                </a:r>
              </a:p>
              <a:p>
                <a:pPr algn="ctr"/>
                <a:r>
                  <a:rPr lang="ru-RU" sz="3800">
                    <a:solidFill>
                      <a:schemeClr val="bg1"/>
                    </a:solidFill>
                    <a:latin typeface="Comic Sans MS" pitchFamily="66" charset="0"/>
                  </a:rPr>
                  <a:t>«Загадочная»</a:t>
                </a:r>
              </a:p>
            </p:txBody>
          </p:sp>
        </p:grpSp>
        <p:pic>
          <p:nvPicPr>
            <p:cNvPr id="17417" name="Picture 17" descr="поезд-2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0" y="2976"/>
              <a:ext cx="2043" cy="1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6" name="Picture 21">
            <a:hlinkClick r:id="" action="ppaction://media"/>
          </p:cNvPr>
          <p:cNvPicPr>
            <a:picLocks noRot="1" noChangeAspect="1" noChangeArrowheads="1"/>
          </p:cNvPicPr>
          <p:nvPr>
            <a:wavAudioFile r:embed="rId1" name="J0074975.WAV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37">
            <a:hlinkClick r:id="" action="ppaction://media"/>
          </p:cNvPr>
          <p:cNvPicPr>
            <a:picLocks noRot="1" noChangeAspect="1" noChangeArrowheads="1"/>
          </p:cNvPicPr>
          <p:nvPr>
            <a:wavAudioFile r:embed="rId2" name="J0075023.WAV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8839200" y="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67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2.96296E-6 L 1.04722 -2.96296E-6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132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pPr>
              <a:defRPr/>
            </a:pP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станция «Загадочная»</a:t>
            </a:r>
            <a:b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загадки </a:t>
            </a:r>
          </a:p>
        </p:txBody>
      </p:sp>
      <p:sp>
        <p:nvSpPr>
          <p:cNvPr id="18435" name="Содержимое 2"/>
          <p:cNvSpPr>
            <a:spLocks noGrp="1"/>
          </p:cNvSpPr>
          <p:nvPr>
            <p:ph idx="1"/>
          </p:nvPr>
        </p:nvSpPr>
        <p:spPr>
          <a:xfrm>
            <a:off x="457200" y="1285875"/>
            <a:ext cx="8472488" cy="4840288"/>
          </a:xfrm>
        </p:spPr>
        <p:txBody>
          <a:bodyPr/>
          <a:lstStyle/>
          <a:p>
            <a:r>
              <a:rPr lang="ru-RU" sz="2400" smtClean="0"/>
              <a:t>Сердитый недотрога живет в глуши лесной </a:t>
            </a:r>
          </a:p>
          <a:p>
            <a:pPr>
              <a:buFontTx/>
              <a:buNone/>
            </a:pPr>
            <a:r>
              <a:rPr lang="ru-RU" sz="2400" smtClean="0"/>
              <a:t>    Иголок очень много, а нитки ни одной. </a:t>
            </a:r>
          </a:p>
          <a:p>
            <a:pPr>
              <a:buFontTx/>
              <a:buNone/>
            </a:pPr>
            <a:endParaRPr lang="ru-RU" sz="2400" smtClean="0"/>
          </a:p>
          <a:p>
            <a:r>
              <a:rPr lang="ru-RU" sz="2400" smtClean="0"/>
              <a:t>Сроду он ни ест, ни пьет, песни звонкие поет. </a:t>
            </a:r>
          </a:p>
          <a:p>
            <a:pPr>
              <a:buFontTx/>
              <a:buNone/>
            </a:pPr>
            <a:r>
              <a:rPr lang="ru-RU" sz="2400" smtClean="0"/>
              <a:t>    А с урока на урок подает свой голосок. </a:t>
            </a:r>
          </a:p>
          <a:p>
            <a:pPr>
              <a:buFontTx/>
              <a:buNone/>
            </a:pPr>
            <a:endParaRPr lang="ru-RU" sz="2400" smtClean="0"/>
          </a:p>
          <a:p>
            <a:r>
              <a:rPr lang="ru-RU" sz="2400" smtClean="0"/>
              <a:t>Шумит он в поле и в саду, а в дом не попадет,  </a:t>
            </a:r>
          </a:p>
          <a:p>
            <a:pPr>
              <a:buFontTx/>
              <a:buNone/>
            </a:pPr>
            <a:r>
              <a:rPr lang="ru-RU" sz="2400" smtClean="0"/>
              <a:t>    И никуда я не иду, покуда он идет. </a:t>
            </a:r>
          </a:p>
          <a:p>
            <a:endParaRPr lang="ru-RU" sz="2400" smtClean="0"/>
          </a:p>
          <a:p>
            <a:r>
              <a:rPr lang="ru-RU" sz="2400" smtClean="0"/>
              <a:t>Далеко мой стук слышится вокруг,</a:t>
            </a:r>
            <a:br>
              <a:rPr lang="ru-RU" sz="2400" smtClean="0"/>
            </a:br>
            <a:r>
              <a:rPr lang="ru-RU" sz="2400" smtClean="0"/>
              <a:t>Червякам я враг, а деревьям друг. </a:t>
            </a:r>
          </a:p>
          <a:p>
            <a:endParaRPr lang="ru-RU" sz="2400" smtClean="0"/>
          </a:p>
        </p:txBody>
      </p:sp>
      <p:pic>
        <p:nvPicPr>
          <p:cNvPr id="18436" name="Picture 6" descr="dis76[1]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875" y="0"/>
            <a:ext cx="1497013" cy="179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7" descr="8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72313" y="928688"/>
            <a:ext cx="2363787" cy="2363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Рисунок 5" descr="2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43688" y="4000500"/>
            <a:ext cx="298132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0" descr="h7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875" y="4929188"/>
            <a:ext cx="230505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«Угадай – ка!»</a:t>
            </a:r>
          </a:p>
        </p:txBody>
      </p:sp>
      <p:sp>
        <p:nvSpPr>
          <p:cNvPr id="19460" name="Содержимое 2"/>
          <p:cNvSpPr>
            <a:spLocks noGrp="1"/>
          </p:cNvSpPr>
          <p:nvPr>
            <p:ph idx="1"/>
          </p:nvPr>
        </p:nvSpPr>
        <p:spPr>
          <a:xfrm>
            <a:off x="539552" y="1268760"/>
            <a:ext cx="8153598" cy="4608512"/>
          </a:xfrm>
        </p:spPr>
        <p:txBody>
          <a:bodyPr/>
          <a:lstStyle/>
          <a:p>
            <a:pPr marL="457200" indent="-457200">
              <a:buFontTx/>
              <a:buAutoNum type="arabicParenR"/>
            </a:pPr>
            <a:r>
              <a:rPr lang="ru-RU" sz="2000" dirty="0" smtClean="0"/>
              <a:t>Эта часть речи может быть любым членом предложения, может изменятся по падежам, числам, но не по родам.</a:t>
            </a:r>
          </a:p>
          <a:p>
            <a:pPr marL="457200" indent="-457200">
              <a:buFontTx/>
              <a:buAutoNum type="arabicParenR"/>
            </a:pPr>
            <a:r>
              <a:rPr lang="ru-RU" sz="2000" dirty="0" smtClean="0"/>
              <a:t>Эта часть речи не обозначает ни предмет, ни число, ни действие; изменяется по числам, родам, падежам; может иметь степени сравнения.</a:t>
            </a:r>
          </a:p>
          <a:p>
            <a:pPr marL="457200" indent="-457200">
              <a:buFontTx/>
              <a:buAutoNum type="arabicParenR"/>
            </a:pPr>
            <a:r>
              <a:rPr lang="ru-RU" sz="2000" dirty="0" smtClean="0"/>
              <a:t>Эта часть речи ничего не называет, а только </a:t>
            </a:r>
          </a:p>
          <a:p>
            <a:pPr marL="0" indent="0">
              <a:buNone/>
            </a:pPr>
            <a:r>
              <a:rPr lang="ru-RU" sz="2000" dirty="0" smtClean="0"/>
              <a:t>       указывает.</a:t>
            </a:r>
          </a:p>
          <a:p>
            <a:pPr marL="457200" indent="-457200">
              <a:buAutoNum type="arabicParenR" startAt="4"/>
            </a:pPr>
            <a:r>
              <a:rPr lang="ru-RU" sz="2000" dirty="0" smtClean="0"/>
              <a:t>Эта часть речи имеет инфинитив, спряжение.</a:t>
            </a:r>
          </a:p>
          <a:p>
            <a:pPr marL="457200" indent="-457200">
              <a:buAutoNum type="arabicParenR" startAt="4"/>
            </a:pPr>
            <a:r>
              <a:rPr lang="ru-RU" sz="2000" dirty="0" smtClean="0"/>
              <a:t>Эта часть речи обозначает количество, </a:t>
            </a:r>
          </a:p>
          <a:p>
            <a:pPr marL="0" indent="0">
              <a:buNone/>
            </a:pPr>
            <a:r>
              <a:rPr lang="ru-RU" sz="2000" dirty="0" smtClean="0"/>
              <a:t>       порядок предметов при счёте. </a:t>
            </a:r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r>
              <a:rPr lang="ru-RU" sz="2000" dirty="0"/>
              <a:t> </a:t>
            </a:r>
            <a:r>
              <a:rPr lang="ru-RU" sz="2000" dirty="0" smtClean="0"/>
              <a:t>                                          </a:t>
            </a:r>
          </a:p>
        </p:txBody>
      </p:sp>
      <p:pic>
        <p:nvPicPr>
          <p:cNvPr id="19461" name="Picture 4" descr="кот и бабочки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6863" y="1714500"/>
            <a:ext cx="2497137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2" name="Стрелка вниз 5"/>
          <p:cNvSpPr>
            <a:spLocks noChangeArrowheads="1"/>
          </p:cNvSpPr>
          <p:nvPr/>
        </p:nvSpPr>
        <p:spPr bwMode="auto">
          <a:xfrm rot="-5400000">
            <a:off x="8140700" y="6003926"/>
            <a:ext cx="484187" cy="620712"/>
          </a:xfrm>
          <a:prstGeom prst="downArrow">
            <a:avLst>
              <a:gd name="adj1" fmla="val 50000"/>
              <a:gd name="adj2" fmla="val 50003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sz="2000" b="1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0" descr="h7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875" y="4929188"/>
            <a:ext cx="230505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smtClean="0">
                <a:solidFill>
                  <a:srgbClr val="FF0000"/>
                </a:solidFill>
              </a:rPr>
              <a:t>Пословицы поговорки</a:t>
            </a:r>
          </a:p>
        </p:txBody>
      </p:sp>
      <p:sp>
        <p:nvSpPr>
          <p:cNvPr id="19460" name="Содержимое 2"/>
          <p:cNvSpPr>
            <a:spLocks noGrp="1"/>
          </p:cNvSpPr>
          <p:nvPr>
            <p:ph idx="1"/>
          </p:nvPr>
        </p:nvSpPr>
        <p:spPr>
          <a:xfrm>
            <a:off x="457200" y="785813"/>
            <a:ext cx="8229600" cy="5340350"/>
          </a:xfrm>
        </p:spPr>
        <p:txBody>
          <a:bodyPr/>
          <a:lstStyle/>
          <a:p>
            <a:pPr>
              <a:buFontTx/>
              <a:buNone/>
            </a:pPr>
            <a:endParaRPr lang="ru-RU" sz="2000" smtClean="0"/>
          </a:p>
          <a:p>
            <a:r>
              <a:rPr lang="ru-RU" smtClean="0"/>
              <a:t>-  Уважаемые ребята, я сейчас буду зачитывать начало пословиц и поговорок, а вы заканчиваете.</a:t>
            </a:r>
          </a:p>
          <a:p>
            <a:r>
              <a:rPr lang="ru-RU" smtClean="0"/>
              <a:t>1. Ласточка день начинает, а соловей…   </a:t>
            </a:r>
            <a:br>
              <a:rPr lang="ru-RU" smtClean="0"/>
            </a:br>
            <a:r>
              <a:rPr lang="ru-RU" smtClean="0"/>
              <a:t>2. Труд кормит, а лень ….  </a:t>
            </a:r>
            <a:br>
              <a:rPr lang="ru-RU" smtClean="0"/>
            </a:br>
            <a:r>
              <a:rPr lang="ru-RU" smtClean="0"/>
              <a:t>3. Лето собирает, а зима….</a:t>
            </a:r>
            <a:br>
              <a:rPr lang="ru-RU" smtClean="0"/>
            </a:br>
            <a:r>
              <a:rPr lang="ru-RU" smtClean="0"/>
              <a:t>4. Мир строит, а война ….   </a:t>
            </a:r>
            <a:br>
              <a:rPr lang="ru-RU" smtClean="0"/>
            </a:br>
            <a:r>
              <a:rPr lang="ru-RU" smtClean="0"/>
              <a:t>5. Смелый побеждает, а трус …</a:t>
            </a:r>
            <a:br>
              <a:rPr lang="ru-RU" smtClean="0"/>
            </a:br>
            <a:r>
              <a:rPr lang="ru-RU" smtClean="0"/>
              <a:t>6. Человек от лени болеет, а от труда…</a:t>
            </a:r>
          </a:p>
          <a:p>
            <a:endParaRPr lang="ru-RU" sz="2000" smtClean="0"/>
          </a:p>
        </p:txBody>
      </p:sp>
      <p:pic>
        <p:nvPicPr>
          <p:cNvPr id="19461" name="Picture 4" descr="кот и бабочки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6863" y="1714500"/>
            <a:ext cx="2497137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2" name="Стрелка вниз 5"/>
          <p:cNvSpPr>
            <a:spLocks noChangeArrowheads="1"/>
          </p:cNvSpPr>
          <p:nvPr/>
        </p:nvSpPr>
        <p:spPr bwMode="auto">
          <a:xfrm rot="-5400000">
            <a:off x="8140700" y="6003926"/>
            <a:ext cx="484187" cy="620712"/>
          </a:xfrm>
          <a:prstGeom prst="downArrow">
            <a:avLst>
              <a:gd name="adj1" fmla="val 50000"/>
              <a:gd name="adj2" fmla="val 50003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sz="2000" b="1"/>
          </a:p>
        </p:txBody>
      </p:sp>
    </p:spTree>
    <p:extLst>
      <p:ext uri="{BB962C8B-B14F-4D97-AF65-F5344CB8AC3E}">
        <p14:creationId xmlns:p14="http://schemas.microsoft.com/office/powerpoint/2010/main" val="2362460386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-8858250" y="4876800"/>
            <a:ext cx="12280900" cy="1981200"/>
            <a:chOff x="-5693" y="2976"/>
            <a:chExt cx="7736" cy="1248"/>
          </a:xfrm>
        </p:grpSpPr>
        <p:grpSp>
          <p:nvGrpSpPr>
            <p:cNvPr id="20486" name="Group 5"/>
            <p:cNvGrpSpPr>
              <a:grpSpLocks/>
            </p:cNvGrpSpPr>
            <p:nvPr/>
          </p:nvGrpSpPr>
          <p:grpSpPr bwMode="auto">
            <a:xfrm>
              <a:off x="-1900" y="3226"/>
              <a:ext cx="1793" cy="998"/>
              <a:chOff x="3061" y="3022"/>
              <a:chExt cx="636" cy="409"/>
            </a:xfrm>
          </p:grpSpPr>
          <p:sp>
            <p:nvSpPr>
              <p:cNvPr id="20496" name="Oval 6"/>
              <p:cNvSpPr>
                <a:spLocks noChangeArrowheads="1"/>
              </p:cNvSpPr>
              <p:nvPr/>
            </p:nvSpPr>
            <p:spPr bwMode="auto">
              <a:xfrm>
                <a:off x="3470" y="3249"/>
                <a:ext cx="182" cy="18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497" name="Oval 7"/>
              <p:cNvSpPr>
                <a:spLocks noChangeArrowheads="1"/>
              </p:cNvSpPr>
              <p:nvPr/>
            </p:nvSpPr>
            <p:spPr bwMode="auto">
              <a:xfrm>
                <a:off x="3106" y="3249"/>
                <a:ext cx="182" cy="18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498" name="Rectangle 8"/>
              <p:cNvSpPr>
                <a:spLocks noChangeArrowheads="1"/>
              </p:cNvSpPr>
              <p:nvPr/>
            </p:nvSpPr>
            <p:spPr bwMode="auto">
              <a:xfrm>
                <a:off x="3061" y="3022"/>
                <a:ext cx="636" cy="318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ru-RU" sz="2800" b="1">
                    <a:solidFill>
                      <a:srgbClr val="FF0000"/>
                    </a:solidFill>
                    <a:latin typeface="Comic Sans MS" pitchFamily="66" charset="0"/>
                  </a:rPr>
                  <a:t>Станция </a:t>
                </a:r>
              </a:p>
              <a:p>
                <a:pPr algn="ctr"/>
                <a:r>
                  <a:rPr lang="ru-RU" sz="2800" b="1">
                    <a:solidFill>
                      <a:srgbClr val="FF0000"/>
                    </a:solidFill>
                    <a:latin typeface="Comic Sans MS" pitchFamily="66" charset="0"/>
                  </a:rPr>
                  <a:t>«Сказочная</a:t>
                </a:r>
                <a:r>
                  <a:rPr lang="ru-RU" sz="2800">
                    <a:solidFill>
                      <a:srgbClr val="FF0000"/>
                    </a:solidFill>
                    <a:latin typeface="Comic Sans MS" pitchFamily="66" charset="0"/>
                  </a:rPr>
                  <a:t>»</a:t>
                </a:r>
              </a:p>
            </p:txBody>
          </p:sp>
        </p:grpSp>
        <p:grpSp>
          <p:nvGrpSpPr>
            <p:cNvPr id="20487" name="Group 9"/>
            <p:cNvGrpSpPr>
              <a:grpSpLocks/>
            </p:cNvGrpSpPr>
            <p:nvPr/>
          </p:nvGrpSpPr>
          <p:grpSpPr bwMode="auto">
            <a:xfrm>
              <a:off x="-3810" y="3067"/>
              <a:ext cx="1792" cy="1157"/>
              <a:chOff x="-3697" y="3067"/>
              <a:chExt cx="1792" cy="1157"/>
            </a:xfrm>
          </p:grpSpPr>
          <p:sp>
            <p:nvSpPr>
              <p:cNvPr id="20493" name="Oval 10"/>
              <p:cNvSpPr>
                <a:spLocks noChangeArrowheads="1"/>
              </p:cNvSpPr>
              <p:nvPr/>
            </p:nvSpPr>
            <p:spPr bwMode="auto">
              <a:xfrm>
                <a:off x="-2545" y="3780"/>
                <a:ext cx="513" cy="4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494" name="Oval 11"/>
              <p:cNvSpPr>
                <a:spLocks noChangeArrowheads="1"/>
              </p:cNvSpPr>
              <p:nvPr/>
            </p:nvSpPr>
            <p:spPr bwMode="auto">
              <a:xfrm>
                <a:off x="-3570" y="3780"/>
                <a:ext cx="513" cy="4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495" name="Rectangle 12"/>
              <p:cNvSpPr>
                <a:spLocks noChangeArrowheads="1"/>
              </p:cNvSpPr>
              <p:nvPr/>
            </p:nvSpPr>
            <p:spPr bwMode="auto">
              <a:xfrm>
                <a:off x="-3697" y="3067"/>
                <a:ext cx="1792" cy="993"/>
              </a:xfrm>
              <a:prstGeom prst="rect">
                <a:avLst/>
              </a:prstGeom>
              <a:solidFill>
                <a:srgbClr val="2488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ru-RU" sz="3600" b="1">
                    <a:solidFill>
                      <a:srgbClr val="FF0000"/>
                    </a:solidFill>
                    <a:latin typeface="Comic Sans MS" pitchFamily="66" charset="0"/>
                  </a:rPr>
                  <a:t>Станция </a:t>
                </a:r>
              </a:p>
              <a:p>
                <a:pPr algn="ctr"/>
                <a:r>
                  <a:rPr lang="ru-RU" sz="3600" b="1">
                    <a:solidFill>
                      <a:srgbClr val="FF0000"/>
                    </a:solidFill>
                    <a:latin typeface="Comic Sans MS" pitchFamily="66" charset="0"/>
                  </a:rPr>
                  <a:t>«Шарадная»</a:t>
                </a:r>
              </a:p>
            </p:txBody>
          </p:sp>
        </p:grpSp>
        <p:grpSp>
          <p:nvGrpSpPr>
            <p:cNvPr id="20488" name="Group 13"/>
            <p:cNvGrpSpPr>
              <a:grpSpLocks/>
            </p:cNvGrpSpPr>
            <p:nvPr/>
          </p:nvGrpSpPr>
          <p:grpSpPr bwMode="auto">
            <a:xfrm>
              <a:off x="-5691" y="3226"/>
              <a:ext cx="1793" cy="998"/>
              <a:chOff x="884" y="3067"/>
              <a:chExt cx="636" cy="409"/>
            </a:xfrm>
          </p:grpSpPr>
          <p:sp>
            <p:nvSpPr>
              <p:cNvPr id="20490" name="Oval 14"/>
              <p:cNvSpPr>
                <a:spLocks noChangeArrowheads="1"/>
              </p:cNvSpPr>
              <p:nvPr/>
            </p:nvSpPr>
            <p:spPr bwMode="auto">
              <a:xfrm>
                <a:off x="1293" y="3294"/>
                <a:ext cx="182" cy="18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491" name="Oval 15"/>
              <p:cNvSpPr>
                <a:spLocks noChangeArrowheads="1"/>
              </p:cNvSpPr>
              <p:nvPr/>
            </p:nvSpPr>
            <p:spPr bwMode="auto">
              <a:xfrm>
                <a:off x="929" y="3294"/>
                <a:ext cx="182" cy="18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492" name="Rectangle 16"/>
              <p:cNvSpPr>
                <a:spLocks noChangeArrowheads="1"/>
              </p:cNvSpPr>
              <p:nvPr/>
            </p:nvSpPr>
            <p:spPr bwMode="auto">
              <a:xfrm>
                <a:off x="884" y="3067"/>
                <a:ext cx="636" cy="318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ru-RU" sz="3800">
                    <a:solidFill>
                      <a:schemeClr val="bg1"/>
                    </a:solidFill>
                    <a:latin typeface="Comic Sans MS" pitchFamily="66" charset="0"/>
                  </a:rPr>
                  <a:t>Станция </a:t>
                </a:r>
              </a:p>
              <a:p>
                <a:pPr algn="ctr"/>
                <a:r>
                  <a:rPr lang="ru-RU" sz="3800">
                    <a:solidFill>
                      <a:schemeClr val="bg1"/>
                    </a:solidFill>
                    <a:latin typeface="Comic Sans MS" pitchFamily="66" charset="0"/>
                  </a:rPr>
                  <a:t>«Загадочная»</a:t>
                </a:r>
              </a:p>
            </p:txBody>
          </p:sp>
        </p:grpSp>
        <p:pic>
          <p:nvPicPr>
            <p:cNvPr id="20489" name="Picture 17" descr="поезд-2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0" y="2976"/>
              <a:ext cx="2043" cy="1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6" name="Picture 21">
            <a:hlinkClick r:id="" action="ppaction://media"/>
          </p:cNvPr>
          <p:cNvPicPr>
            <a:picLocks noRot="1" noChangeAspect="1" noChangeArrowheads="1"/>
          </p:cNvPicPr>
          <p:nvPr>
            <a:wavAudioFile r:embed="rId1" name="J0074975.WAV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37">
            <a:hlinkClick r:id="" action="ppaction://media"/>
          </p:cNvPr>
          <p:cNvPicPr>
            <a:picLocks noRot="1" noChangeAspect="1" noChangeArrowheads="1"/>
          </p:cNvPicPr>
          <p:nvPr>
            <a:wavAudioFile r:embed="rId2" name="J0075023.WAV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8839200" y="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67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2257 0.00138 L 0.32465 0.00138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132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6" descr="C:\Users\методический кабинет\Desktop\анима\анимация1\цветы\ц3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643438"/>
            <a:ext cx="1643063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25"/>
          </a:xfrm>
        </p:spPr>
        <p:txBody>
          <a:bodyPr/>
          <a:lstStyle/>
          <a:p>
            <a:r>
              <a:rPr lang="ru-RU" b="1" i="1" smtClean="0">
                <a:solidFill>
                  <a:srgbClr val="FF0000"/>
                </a:solidFill>
              </a:rPr>
              <a:t>4 станция «Сказочная»</a:t>
            </a:r>
            <a:br>
              <a:rPr lang="ru-RU" b="1" i="1" smtClean="0">
                <a:solidFill>
                  <a:srgbClr val="FF0000"/>
                </a:solidFill>
              </a:rPr>
            </a:br>
            <a:r>
              <a:rPr lang="ru-RU" sz="3200" smtClean="0">
                <a:solidFill>
                  <a:schemeClr val="tx1"/>
                </a:solidFill>
              </a:rPr>
              <a:t>Угадайте из какой сказки эти реплики? 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7697062"/>
              </p:ext>
            </p:extLst>
          </p:nvPr>
        </p:nvGraphicFramePr>
        <p:xfrm>
          <a:off x="457200" y="1000125"/>
          <a:ext cx="8229600" cy="3978678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2653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 команда 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 команда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1162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1.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И так только она поцеловала лепестки, там внутри в бутоне что-то щёлкнуло и цветок распустился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3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1.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Иные осколки были вставлены в очки: но стоило людям надеть эти очки, как приходила беда. 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3CB"/>
                    </a:solidFill>
                  </a:tcPr>
                </a:tc>
              </a:tr>
              <a:tr h="5490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. У крестьянина три сына: старший умный был детина, средний сын и так и сяк, а третий и вовсе был дурак.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1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2.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Царь велел себя раздеть, два раза перекрестился, бух в котел – и там сварился. 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1E7"/>
                    </a:solidFill>
                  </a:tcPr>
                </a:tc>
              </a:tr>
              <a:tr h="5490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. Караулили сестры, караулили да и увидели как к ней сокол в окно залетел.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3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3 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.Свет мой, зеркальце, скажи, да всю правду доложи. 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3CB"/>
                    </a:solidFill>
                  </a:tcPr>
                </a:tc>
              </a:tr>
              <a:tr h="5490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1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1E7"/>
                    </a:solidFill>
                  </a:tcPr>
                </a:tc>
              </a:tr>
            </a:tbl>
          </a:graphicData>
        </a:graphic>
      </p:graphicFrame>
      <p:pic>
        <p:nvPicPr>
          <p:cNvPr id="21528" name="Picture 4" descr="а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43813" y="4678363"/>
            <a:ext cx="1500187" cy="217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9" name="Picture 36" descr="Волк на бревне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0" y="5000625"/>
            <a:ext cx="200025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30" name="Picture 2" descr="C:\Users\методический кабинет\Desktop\анима\анимация1\звери\зв12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71688" y="5357813"/>
            <a:ext cx="1071562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772816"/>
            <a:ext cx="7450087" cy="4608512"/>
          </a:xfrm>
        </p:spPr>
        <p:txBody>
          <a:bodyPr/>
          <a:lstStyle/>
          <a:p>
            <a:r>
              <a:rPr lang="ru-RU" dirty="0" smtClean="0"/>
              <a:t>1) ПОВТОРИТЬ…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2) РАЗВИВАТЬ…</a:t>
            </a:r>
            <a:br>
              <a:rPr lang="ru-RU" dirty="0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>3)воспитывать…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1844824"/>
            <a:ext cx="8496944" cy="4320480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0802920"/>
      </p:ext>
    </p:extLst>
  </p:cSld>
  <p:clrMapOvr>
    <a:masterClrMapping/>
  </p:clrMapOvr>
  <p:transition spd="slow">
    <p:wheel spokes="8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Рисунок 8" descr="28.gif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285750" y="5357813"/>
            <a:ext cx="1868488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smtClean="0">
                <a:solidFill>
                  <a:srgbClr val="FF0000"/>
                </a:solidFill>
              </a:rPr>
              <a:t>«Сказочная»</a:t>
            </a:r>
          </a:p>
        </p:txBody>
      </p:sp>
      <p:sp>
        <p:nvSpPr>
          <p:cNvPr id="22532" name="Содержимое 2"/>
          <p:cNvSpPr>
            <a:spLocks noGrp="1"/>
          </p:cNvSpPr>
          <p:nvPr>
            <p:ph idx="1"/>
          </p:nvPr>
        </p:nvSpPr>
        <p:spPr>
          <a:xfrm>
            <a:off x="285750" y="1214438"/>
            <a:ext cx="8643938" cy="4911725"/>
          </a:xfrm>
        </p:spPr>
        <p:txBody>
          <a:bodyPr/>
          <a:lstStyle/>
          <a:p>
            <a:pPr>
              <a:buFontTx/>
              <a:buNone/>
            </a:pPr>
            <a:r>
              <a:rPr lang="ru-RU" sz="2000" b="1" smtClean="0"/>
              <a:t> </a:t>
            </a:r>
            <a:r>
              <a:rPr lang="ru-RU" sz="2800" b="1" smtClean="0"/>
              <a:t>Найди ошибки. </a:t>
            </a:r>
          </a:p>
          <a:p>
            <a:r>
              <a:rPr lang="ru-RU" sz="2800" b="1" smtClean="0"/>
              <a:t>- Закинул старик</a:t>
            </a:r>
            <a:r>
              <a:rPr lang="ru-RU" sz="2800" b="1" u="sng" smtClean="0"/>
              <a:t> </a:t>
            </a:r>
            <a:r>
              <a:rPr lang="ru-RU" sz="2800" b="1" u="sng" smtClean="0">
                <a:solidFill>
                  <a:srgbClr val="FF0000"/>
                </a:solidFill>
              </a:rPr>
              <a:t>удочку</a:t>
            </a:r>
            <a:r>
              <a:rPr lang="ru-RU" sz="2800" b="1" smtClean="0"/>
              <a:t> в море.</a:t>
            </a:r>
          </a:p>
          <a:p>
            <a:r>
              <a:rPr lang="ru-RU" sz="2800" b="1" smtClean="0"/>
              <a:t>- У лукоморья</a:t>
            </a:r>
            <a:r>
              <a:rPr lang="ru-RU" sz="2800" b="1" u="sng" smtClean="0"/>
              <a:t> </a:t>
            </a:r>
            <a:r>
              <a:rPr lang="ru-RU" sz="2800" b="1" u="sng" smtClean="0">
                <a:solidFill>
                  <a:srgbClr val="FF0000"/>
                </a:solidFill>
              </a:rPr>
              <a:t>клён</a:t>
            </a:r>
            <a:r>
              <a:rPr lang="ru-RU" sz="2800" b="1" smtClean="0">
                <a:solidFill>
                  <a:srgbClr val="FF0000"/>
                </a:solidFill>
              </a:rPr>
              <a:t> </a:t>
            </a:r>
            <a:r>
              <a:rPr lang="ru-RU" sz="2800" b="1" smtClean="0"/>
              <a:t>зелёный.</a:t>
            </a:r>
          </a:p>
          <a:p>
            <a:r>
              <a:rPr lang="ru-RU" sz="2800" b="1" smtClean="0"/>
              <a:t>- Я ль на свете всех </a:t>
            </a:r>
            <a:r>
              <a:rPr lang="ru-RU" sz="2800" b="1" u="sng" smtClean="0">
                <a:solidFill>
                  <a:srgbClr val="FF0000"/>
                </a:solidFill>
              </a:rPr>
              <a:t>умнее</a:t>
            </a:r>
            <a:r>
              <a:rPr lang="ru-RU" sz="2800" b="1" smtClean="0">
                <a:solidFill>
                  <a:srgbClr val="FF0000"/>
                </a:solidFill>
              </a:rPr>
              <a:t>,</a:t>
            </a:r>
          </a:p>
          <a:p>
            <a:pPr>
              <a:buFontTx/>
              <a:buNone/>
            </a:pPr>
            <a:r>
              <a:rPr lang="ru-RU" sz="2800" b="1" smtClean="0"/>
              <a:t>      Всех румяней и белее?</a:t>
            </a:r>
          </a:p>
          <a:p>
            <a:r>
              <a:rPr lang="ru-RU" sz="2800" b="1" smtClean="0"/>
              <a:t>- Ветер! Ветер! Ты могуч,</a:t>
            </a:r>
          </a:p>
          <a:p>
            <a:pPr>
              <a:buFontTx/>
              <a:buNone/>
            </a:pPr>
            <a:r>
              <a:rPr lang="ru-RU" sz="2800" b="1" smtClean="0"/>
              <a:t>     Ты гоняешь стаи </a:t>
            </a:r>
            <a:r>
              <a:rPr lang="ru-RU" sz="2800" b="1" u="sng" smtClean="0">
                <a:solidFill>
                  <a:srgbClr val="FF0000"/>
                </a:solidFill>
              </a:rPr>
              <a:t>птиц.</a:t>
            </a:r>
            <a:endParaRPr lang="ru-RU" sz="2800" b="1" smtClean="0">
              <a:solidFill>
                <a:srgbClr val="FF0000"/>
              </a:solidFill>
            </a:endParaRPr>
          </a:p>
          <a:p>
            <a:r>
              <a:rPr lang="ru-RU" sz="2800" b="1" smtClean="0"/>
              <a:t>- Избушка там, на </a:t>
            </a:r>
            <a:r>
              <a:rPr lang="ru-RU" sz="2800" b="1" u="sng" smtClean="0">
                <a:solidFill>
                  <a:srgbClr val="FF0000"/>
                </a:solidFill>
              </a:rPr>
              <a:t>тонких</a:t>
            </a:r>
            <a:r>
              <a:rPr lang="ru-RU" sz="2800" b="1" smtClean="0">
                <a:solidFill>
                  <a:srgbClr val="FF0000"/>
                </a:solidFill>
              </a:rPr>
              <a:t> </a:t>
            </a:r>
            <a:r>
              <a:rPr lang="ru-RU" sz="2800" b="1" smtClean="0"/>
              <a:t>ножках.</a:t>
            </a:r>
          </a:p>
          <a:p>
            <a:r>
              <a:rPr lang="ru-RU" sz="2800" b="1" smtClean="0"/>
              <a:t>- Стал он кликать золотую</a:t>
            </a:r>
            <a:r>
              <a:rPr lang="ru-RU" sz="2800" b="1" u="sng" smtClean="0"/>
              <a:t> </a:t>
            </a:r>
            <a:r>
              <a:rPr lang="ru-RU" sz="2800" b="1" u="sng" smtClean="0">
                <a:solidFill>
                  <a:srgbClr val="FF0000"/>
                </a:solidFill>
              </a:rPr>
              <a:t>щуку</a:t>
            </a:r>
            <a:r>
              <a:rPr lang="ru-RU" sz="2800" b="1" smtClean="0">
                <a:solidFill>
                  <a:srgbClr val="FF0000"/>
                </a:solidFill>
              </a:rPr>
              <a:t>. </a:t>
            </a:r>
          </a:p>
          <a:p>
            <a:pPr>
              <a:buFontTx/>
              <a:buNone/>
            </a:pPr>
            <a:endParaRPr lang="ru-RU" sz="2800" b="1" smtClean="0">
              <a:solidFill>
                <a:srgbClr val="FF0000"/>
              </a:solidFill>
            </a:endParaRPr>
          </a:p>
          <a:p>
            <a:endParaRPr lang="ru-RU" sz="2000" b="1" smtClean="0"/>
          </a:p>
        </p:txBody>
      </p:sp>
      <p:pic>
        <p:nvPicPr>
          <p:cNvPr id="22533" name="Picture 4" descr="CRTN00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25" y="428625"/>
            <a:ext cx="1439863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5" descr="CTANI0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86688" y="3071813"/>
            <a:ext cx="1139825" cy="104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2" descr="C:\Users\методический кабинет\Desktop\анима\анимация1\звери\зв12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43375" y="5429250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Picture 15" descr="026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29313" y="4143375"/>
            <a:ext cx="2857500" cy="248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7" name="Picture 22" descr="dragon_l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-1071563"/>
            <a:ext cx="3500438" cy="281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8" name="Picture 20" descr="171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929313" y="2571750"/>
            <a:ext cx="1471612" cy="204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e8b094b7950d327c31c53f3be710d585[1]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3" y="1025525"/>
            <a:ext cx="3927475" cy="58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smtClean="0">
                <a:solidFill>
                  <a:srgbClr val="FF0000"/>
                </a:solidFill>
              </a:rPr>
              <a:t>«Сказочная»</a:t>
            </a:r>
            <a:endParaRPr lang="ru-RU" smtClean="0"/>
          </a:p>
        </p:txBody>
      </p:sp>
      <p:sp>
        <p:nvSpPr>
          <p:cNvPr id="2355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- Перед вами зашифрованные слова. Вам необходимо разгадать имена сказочных героев.</a:t>
            </a:r>
          </a:p>
          <a:p>
            <a:r>
              <a:rPr lang="ru-RU" smtClean="0"/>
              <a:t>1. имокачюоДв</a:t>
            </a:r>
          </a:p>
          <a:p>
            <a:r>
              <a:rPr lang="ru-RU" smtClean="0"/>
              <a:t>2. инкаМторстоК </a:t>
            </a:r>
          </a:p>
          <a:p>
            <a:r>
              <a:rPr lang="ru-RU" smtClean="0"/>
              <a:t>3. кялкопШа</a:t>
            </a:r>
          </a:p>
          <a:p>
            <a:r>
              <a:rPr lang="ru-RU" smtClean="0"/>
              <a:t>4. никечП</a:t>
            </a:r>
          </a:p>
          <a:p>
            <a:r>
              <a:rPr lang="ru-RU" smtClean="0"/>
              <a:t>5. срКаная окчаШпа</a:t>
            </a:r>
          </a:p>
          <a:p>
            <a:endParaRPr lang="ru-RU" smtClean="0"/>
          </a:p>
        </p:txBody>
      </p:sp>
      <p:pic>
        <p:nvPicPr>
          <p:cNvPr id="5" name="Picture 12" descr="C:\Users\методический кабинет\Desktop\анима\анимация1\цветы\ц2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" y="0"/>
            <a:ext cx="1835150" cy="183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11" descr="chud026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04100" y="0"/>
            <a:ext cx="17399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9" name="Стрелка вниз 6"/>
          <p:cNvSpPr>
            <a:spLocks noChangeArrowheads="1"/>
          </p:cNvSpPr>
          <p:nvPr/>
        </p:nvSpPr>
        <p:spPr bwMode="auto">
          <a:xfrm rot="-5400000">
            <a:off x="8212138" y="6075362"/>
            <a:ext cx="484188" cy="620713"/>
          </a:xfrm>
          <a:prstGeom prst="downArrow">
            <a:avLst>
              <a:gd name="adj1" fmla="val 50000"/>
              <a:gd name="adj2" fmla="val 50003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sz="2000" b="1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-8855075" y="4876800"/>
            <a:ext cx="12277725" cy="1982788"/>
            <a:chOff x="-5691" y="2976"/>
            <a:chExt cx="7734" cy="1249"/>
          </a:xfrm>
        </p:grpSpPr>
        <p:grpSp>
          <p:nvGrpSpPr>
            <p:cNvPr id="24582" name="Group 5"/>
            <p:cNvGrpSpPr>
              <a:grpSpLocks/>
            </p:cNvGrpSpPr>
            <p:nvPr/>
          </p:nvGrpSpPr>
          <p:grpSpPr bwMode="auto">
            <a:xfrm>
              <a:off x="-1900" y="3226"/>
              <a:ext cx="1793" cy="998"/>
              <a:chOff x="3061" y="3022"/>
              <a:chExt cx="636" cy="409"/>
            </a:xfrm>
          </p:grpSpPr>
          <p:sp>
            <p:nvSpPr>
              <p:cNvPr id="24592" name="Oval 6"/>
              <p:cNvSpPr>
                <a:spLocks noChangeArrowheads="1"/>
              </p:cNvSpPr>
              <p:nvPr/>
            </p:nvSpPr>
            <p:spPr bwMode="auto">
              <a:xfrm>
                <a:off x="3470" y="3249"/>
                <a:ext cx="182" cy="18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4593" name="Oval 7"/>
              <p:cNvSpPr>
                <a:spLocks noChangeArrowheads="1"/>
              </p:cNvSpPr>
              <p:nvPr/>
            </p:nvSpPr>
            <p:spPr bwMode="auto">
              <a:xfrm>
                <a:off x="3106" y="3249"/>
                <a:ext cx="182" cy="18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4594" name="Rectangle 8"/>
              <p:cNvSpPr>
                <a:spLocks noChangeArrowheads="1"/>
              </p:cNvSpPr>
              <p:nvPr/>
            </p:nvSpPr>
            <p:spPr bwMode="auto">
              <a:xfrm>
                <a:off x="3061" y="3022"/>
                <a:ext cx="636" cy="318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ru-RU" sz="2800" b="1">
                    <a:solidFill>
                      <a:srgbClr val="FF0000"/>
                    </a:solidFill>
                    <a:latin typeface="Comic Sans MS" pitchFamily="66" charset="0"/>
                  </a:rPr>
                  <a:t>Станция </a:t>
                </a:r>
              </a:p>
              <a:p>
                <a:pPr algn="ctr"/>
                <a:r>
                  <a:rPr lang="ru-RU" sz="2800" b="1">
                    <a:solidFill>
                      <a:srgbClr val="FF0000"/>
                    </a:solidFill>
                    <a:latin typeface="Comic Sans MS" pitchFamily="66" charset="0"/>
                  </a:rPr>
                  <a:t>«Сказочная</a:t>
                </a:r>
                <a:r>
                  <a:rPr lang="ru-RU" sz="2800">
                    <a:solidFill>
                      <a:srgbClr val="FF0000"/>
                    </a:solidFill>
                    <a:latin typeface="Comic Sans MS" pitchFamily="66" charset="0"/>
                  </a:rPr>
                  <a:t>»</a:t>
                </a:r>
              </a:p>
            </p:txBody>
          </p:sp>
        </p:grpSp>
        <p:grpSp>
          <p:nvGrpSpPr>
            <p:cNvPr id="24583" name="Group 9"/>
            <p:cNvGrpSpPr>
              <a:grpSpLocks/>
            </p:cNvGrpSpPr>
            <p:nvPr/>
          </p:nvGrpSpPr>
          <p:grpSpPr bwMode="auto">
            <a:xfrm>
              <a:off x="-3810" y="3067"/>
              <a:ext cx="1792" cy="1157"/>
              <a:chOff x="-3697" y="3067"/>
              <a:chExt cx="1792" cy="1157"/>
            </a:xfrm>
          </p:grpSpPr>
          <p:sp>
            <p:nvSpPr>
              <p:cNvPr id="24589" name="Oval 10"/>
              <p:cNvSpPr>
                <a:spLocks noChangeArrowheads="1"/>
              </p:cNvSpPr>
              <p:nvPr/>
            </p:nvSpPr>
            <p:spPr bwMode="auto">
              <a:xfrm>
                <a:off x="-2545" y="3780"/>
                <a:ext cx="513" cy="4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4590" name="Oval 11"/>
              <p:cNvSpPr>
                <a:spLocks noChangeArrowheads="1"/>
              </p:cNvSpPr>
              <p:nvPr/>
            </p:nvSpPr>
            <p:spPr bwMode="auto">
              <a:xfrm>
                <a:off x="-3570" y="3780"/>
                <a:ext cx="513" cy="4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4591" name="Rectangle 12"/>
              <p:cNvSpPr>
                <a:spLocks noChangeArrowheads="1"/>
              </p:cNvSpPr>
              <p:nvPr/>
            </p:nvSpPr>
            <p:spPr bwMode="auto">
              <a:xfrm>
                <a:off x="-3697" y="3067"/>
                <a:ext cx="1792" cy="993"/>
              </a:xfrm>
              <a:prstGeom prst="rect">
                <a:avLst/>
              </a:prstGeom>
              <a:solidFill>
                <a:srgbClr val="2488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ru-RU" sz="3600" b="1">
                    <a:solidFill>
                      <a:srgbClr val="FF0000"/>
                    </a:solidFill>
                    <a:latin typeface="Comic Sans MS" pitchFamily="66" charset="0"/>
                  </a:rPr>
                  <a:t>Станция </a:t>
                </a:r>
              </a:p>
              <a:p>
                <a:pPr algn="ctr"/>
                <a:r>
                  <a:rPr lang="ru-RU" sz="3600" b="1">
                    <a:solidFill>
                      <a:srgbClr val="FF0000"/>
                    </a:solidFill>
                    <a:latin typeface="Comic Sans MS" pitchFamily="66" charset="0"/>
                  </a:rPr>
                  <a:t>«Путаница»</a:t>
                </a:r>
              </a:p>
            </p:txBody>
          </p:sp>
        </p:grpSp>
        <p:grpSp>
          <p:nvGrpSpPr>
            <p:cNvPr id="24584" name="Group 13"/>
            <p:cNvGrpSpPr>
              <a:grpSpLocks/>
            </p:cNvGrpSpPr>
            <p:nvPr/>
          </p:nvGrpSpPr>
          <p:grpSpPr bwMode="auto">
            <a:xfrm>
              <a:off x="-5691" y="3100"/>
              <a:ext cx="1793" cy="1125"/>
              <a:chOff x="884" y="3015"/>
              <a:chExt cx="636" cy="461"/>
            </a:xfrm>
          </p:grpSpPr>
          <p:sp>
            <p:nvSpPr>
              <p:cNvPr id="24586" name="Oval 14"/>
              <p:cNvSpPr>
                <a:spLocks noChangeArrowheads="1"/>
              </p:cNvSpPr>
              <p:nvPr/>
            </p:nvSpPr>
            <p:spPr bwMode="auto">
              <a:xfrm>
                <a:off x="1293" y="3294"/>
                <a:ext cx="182" cy="18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4587" name="Oval 15"/>
              <p:cNvSpPr>
                <a:spLocks noChangeArrowheads="1"/>
              </p:cNvSpPr>
              <p:nvPr/>
            </p:nvSpPr>
            <p:spPr bwMode="auto">
              <a:xfrm>
                <a:off x="929" y="3294"/>
                <a:ext cx="182" cy="18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4588" name="Rectangle 16"/>
              <p:cNvSpPr>
                <a:spLocks noChangeArrowheads="1"/>
              </p:cNvSpPr>
              <p:nvPr/>
            </p:nvSpPr>
            <p:spPr bwMode="auto">
              <a:xfrm>
                <a:off x="884" y="3015"/>
                <a:ext cx="636" cy="370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ru-RU" sz="3800">
                    <a:solidFill>
                      <a:schemeClr val="bg1"/>
                    </a:solidFill>
                    <a:latin typeface="Comic Sans MS" pitchFamily="66" charset="0"/>
                  </a:rPr>
                  <a:t>Станция </a:t>
                </a:r>
              </a:p>
              <a:p>
                <a:pPr algn="ctr"/>
                <a:r>
                  <a:rPr lang="ru-RU" sz="3800">
                    <a:solidFill>
                      <a:schemeClr val="bg1"/>
                    </a:solidFill>
                    <a:latin typeface="Comic Sans MS" pitchFamily="66" charset="0"/>
                  </a:rPr>
                  <a:t>«Блиц-опросная»</a:t>
                </a:r>
              </a:p>
            </p:txBody>
          </p:sp>
        </p:grpSp>
        <p:pic>
          <p:nvPicPr>
            <p:cNvPr id="24585" name="Picture 17" descr="поезд-2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0" y="2976"/>
              <a:ext cx="2043" cy="1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6" name="Picture 21">
            <a:hlinkClick r:id="" action="ppaction://media"/>
          </p:cNvPr>
          <p:cNvPicPr>
            <a:picLocks noRot="1" noChangeAspect="1" noChangeArrowheads="1"/>
          </p:cNvPicPr>
          <p:nvPr>
            <a:wavAudioFile r:embed="rId1" name="J0074975.WAV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37">
            <a:hlinkClick r:id="" action="ppaction://media"/>
          </p:cNvPr>
          <p:cNvPicPr>
            <a:picLocks noRot="1" noChangeAspect="1" noChangeArrowheads="1"/>
          </p:cNvPicPr>
          <p:nvPr>
            <a:wavAudioFile r:embed="rId2" name="J0075023.WAV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8839200" y="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67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6059 0.00138 L 0.68663 0.00138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132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5" descr="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10350" y="3429000"/>
            <a:ext cx="253365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5" descr="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8" y="-214313"/>
            <a:ext cx="2533650" cy="3571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Rectangle 2"/>
          <p:cNvSpPr>
            <a:spLocks noChangeArrowheads="1"/>
          </p:cNvSpPr>
          <p:nvPr/>
        </p:nvSpPr>
        <p:spPr bwMode="auto">
          <a:xfrm>
            <a:off x="5572125" y="0"/>
            <a:ext cx="3411538" cy="701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000">
                <a:cs typeface="Times New Roman" pitchFamily="18" charset="0"/>
              </a:rPr>
              <a:t>   Все строки стихотворения разделены на 2 части.     Первые слова каждой строчки написаны слева, а продолжение - справа на отдельных полосках. </a:t>
            </a:r>
            <a:endParaRPr lang="en-US" sz="2000"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2000">
                <a:cs typeface="Times New Roman" pitchFamily="18" charset="0"/>
              </a:rPr>
              <a:t>   Полоски эти перепутаны,   получается бессмыслица.    Задача игроков - разложить полоски правильно, чтобы каждая оказалась на своем месте по смыслу написанного </a:t>
            </a:r>
            <a:r>
              <a:rPr lang="ru-RU" sz="2000">
                <a:latin typeface="Calibri" pitchFamily="34" charset="0"/>
                <a:cs typeface="Times New Roman" pitchFamily="18" charset="0"/>
              </a:rPr>
              <a:t>“</a:t>
            </a:r>
            <a:r>
              <a:rPr lang="ru-RU" sz="2000" i="1">
                <a:cs typeface="Times New Roman" pitchFamily="18" charset="0"/>
              </a:rPr>
              <a:t>Кто</a:t>
            </a:r>
            <a:r>
              <a:rPr lang="ru-RU" sz="2000">
                <a:cs typeface="Times New Roman" pitchFamily="18" charset="0"/>
              </a:rPr>
              <a:t> быстрее</a:t>
            </a:r>
            <a:r>
              <a:rPr lang="ru-RU" sz="2000">
                <a:latin typeface="Calibri" pitchFamily="34" charset="0"/>
                <a:cs typeface="Times New Roman" pitchFamily="18" charset="0"/>
              </a:rPr>
              <a:t>”</a:t>
            </a:r>
            <a:r>
              <a:rPr lang="ru-RU" sz="2000">
                <a:cs typeface="Times New Roman" pitchFamily="18" charset="0"/>
              </a:rPr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6286500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 Станция  «Путаница» 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0" y="642938"/>
          <a:ext cx="5643570" cy="5548676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2256579"/>
                <a:gridCol w="3386991"/>
              </a:tblGrid>
              <a:tr h="423525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  <a:defRPr/>
                      </a:pPr>
                      <a:r>
                        <a:rPr lang="ru-RU" sz="2400" b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CC0000"/>
                          </a:solidFill>
                          <a:cs typeface="Times New Roman" pitchFamily="18" charset="0"/>
                        </a:rPr>
                        <a:t>Злой кабан</a:t>
                      </a:r>
                    </a:p>
                    <a:p>
                      <a:pPr marL="457200" indent="-457200">
                        <a:buFont typeface="+mj-lt"/>
                        <a:buAutoNum type="arabicPeriod"/>
                        <a:defRPr/>
                      </a:pPr>
                      <a:r>
                        <a:rPr lang="ru-RU" sz="2400" b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CC0000"/>
                          </a:solidFill>
                          <a:cs typeface="Times New Roman" pitchFamily="18" charset="0"/>
                        </a:rPr>
                        <a:t>Пароход</a:t>
                      </a:r>
                    </a:p>
                    <a:p>
                      <a:pPr marL="457200" indent="-457200">
                        <a:buFont typeface="+mj-lt"/>
                        <a:buAutoNum type="arabicPeriod"/>
                        <a:defRPr/>
                      </a:pPr>
                      <a:r>
                        <a:rPr lang="ru-RU" sz="2400" b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CC0000"/>
                          </a:solidFill>
                          <a:cs typeface="Times New Roman" pitchFamily="18" charset="0"/>
                        </a:rPr>
                        <a:t>Соловей</a:t>
                      </a:r>
                    </a:p>
                    <a:p>
                      <a:pPr marL="457200" indent="-457200">
                        <a:buFont typeface="+mj-lt"/>
                        <a:buAutoNum type="arabicPeriod"/>
                        <a:defRPr/>
                      </a:pPr>
                      <a:r>
                        <a:rPr lang="ru-RU" sz="2400" b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CC0000"/>
                          </a:solidFill>
                          <a:cs typeface="Times New Roman" pitchFamily="18" charset="0"/>
                        </a:rPr>
                        <a:t>Дикобраз</a:t>
                      </a:r>
                    </a:p>
                    <a:p>
                      <a:pPr marL="457200" indent="-457200">
                        <a:buFont typeface="+mj-lt"/>
                        <a:buAutoNum type="arabicPeriod"/>
                        <a:defRPr/>
                      </a:pPr>
                      <a:r>
                        <a:rPr lang="ru-RU" sz="2400" b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CC0000"/>
                          </a:solidFill>
                          <a:cs typeface="Times New Roman" pitchFamily="18" charset="0"/>
                        </a:rPr>
                        <a:t>Кошка</a:t>
                      </a:r>
                    </a:p>
                    <a:p>
                      <a:pPr marL="457200" indent="-457200">
                        <a:buFont typeface="+mj-lt"/>
                        <a:buAutoNum type="arabicPeriod"/>
                        <a:defRPr/>
                      </a:pPr>
                      <a:r>
                        <a:rPr lang="ru-RU" sz="2400" b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CC0000"/>
                          </a:solidFill>
                          <a:cs typeface="Times New Roman" pitchFamily="18" charset="0"/>
                        </a:rPr>
                        <a:t>Маша</a:t>
                      </a:r>
                    </a:p>
                    <a:p>
                      <a:pPr marL="457200" indent="-457200">
                        <a:buFont typeface="+mj-lt"/>
                        <a:buNone/>
                        <a:defRPr/>
                      </a:pPr>
                      <a:endParaRPr lang="ru-RU" sz="2400" b="0" dirty="0" smtClean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CC0000"/>
                        </a:solidFill>
                        <a:cs typeface="Times New Roman" pitchFamily="18" charset="0"/>
                      </a:endParaRPr>
                    </a:p>
                    <a:p>
                      <a:pPr marL="457200" indent="-457200">
                        <a:buFont typeface="+mj-lt"/>
                        <a:buNone/>
                        <a:defRPr/>
                      </a:pPr>
                      <a:endParaRPr lang="ru-RU" sz="2400" b="0" dirty="0" smtClean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CC0000"/>
                        </a:solidFill>
                        <a:cs typeface="Times New Roman" pitchFamily="18" charset="0"/>
                      </a:endParaRPr>
                    </a:p>
                    <a:p>
                      <a:pPr marL="457200" indent="-457200">
                        <a:buFont typeface="+mj-lt"/>
                        <a:buAutoNum type="arabicPeriod"/>
                        <a:defRPr/>
                      </a:pPr>
                      <a:r>
                        <a:rPr lang="ru-RU" sz="2400" b="1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000099"/>
                          </a:solidFill>
                          <a:cs typeface="Times New Roman" pitchFamily="18" charset="0"/>
                        </a:rPr>
                        <a:t>Ёж</a:t>
                      </a:r>
                    </a:p>
                    <a:p>
                      <a:pPr marL="457200" indent="-457200">
                        <a:buFont typeface="+mj-lt"/>
                        <a:buAutoNum type="arabicPeriod"/>
                        <a:defRPr/>
                      </a:pPr>
                      <a:r>
                        <a:rPr lang="ru-RU" sz="2400" b="1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000099"/>
                          </a:solidFill>
                          <a:cs typeface="Times New Roman" pitchFamily="18" charset="0"/>
                        </a:rPr>
                        <a:t>Чиж</a:t>
                      </a:r>
                    </a:p>
                    <a:p>
                      <a:pPr marL="457200" indent="-457200">
                        <a:buFont typeface="+mj-lt"/>
                        <a:buAutoNum type="arabicPeriod"/>
                        <a:defRPr/>
                      </a:pPr>
                      <a:r>
                        <a:rPr lang="ru-RU" sz="2400" b="1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000099"/>
                          </a:solidFill>
                          <a:cs typeface="Times New Roman" pitchFamily="18" charset="0"/>
                        </a:rPr>
                        <a:t>Рак</a:t>
                      </a:r>
                    </a:p>
                    <a:p>
                      <a:pPr marL="457200" indent="-457200">
                        <a:buFont typeface="+mj-lt"/>
                        <a:buAutoNum type="arabicPeriod"/>
                        <a:defRPr/>
                      </a:pPr>
                      <a:r>
                        <a:rPr lang="ru-RU" sz="2400" b="1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000099"/>
                          </a:solidFill>
                          <a:cs typeface="Times New Roman" pitchFamily="18" charset="0"/>
                        </a:rPr>
                        <a:t>Стол</a:t>
                      </a:r>
                    </a:p>
                    <a:p>
                      <a:pPr marL="457200" indent="-457200">
                        <a:buFont typeface="+mj-lt"/>
                        <a:buAutoNum type="arabicPeriod"/>
                        <a:defRPr/>
                      </a:pPr>
                      <a:r>
                        <a:rPr lang="ru-RU" sz="2400" b="1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000099"/>
                          </a:solidFill>
                          <a:cs typeface="Times New Roman" pitchFamily="18" charset="0"/>
                        </a:rPr>
                        <a:t>Чайник</a:t>
                      </a:r>
                    </a:p>
                    <a:p>
                      <a:pPr marL="457200" indent="-457200">
                        <a:buFont typeface="+mj-lt"/>
                        <a:buAutoNum type="arabicPeriod"/>
                        <a:defRPr/>
                      </a:pPr>
                      <a:r>
                        <a:rPr lang="ru-RU" sz="2400" b="1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000099"/>
                          </a:solidFill>
                          <a:cs typeface="Times New Roman" pitchFamily="18" charset="0"/>
                        </a:rPr>
                        <a:t>Мальчик</a:t>
                      </a:r>
                    </a:p>
                    <a:p>
                      <a:pPr marL="457200" indent="-457200">
                        <a:buFont typeface="+mj-lt"/>
                        <a:buAutoNum type="arabicPeriod"/>
                      </a:pPr>
                      <a:endParaRPr lang="ru-RU" sz="2400" dirty="0"/>
                    </a:p>
                  </a:txBody>
                  <a:tcPr marL="31138" marR="31138" marT="31138" marB="31138"/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  <a:defRPr/>
                      </a:pPr>
                      <a:r>
                        <a:rPr lang="ru-RU" sz="2400" b="0" dirty="0" smtClean="0">
                          <a:ln w="12700">
                            <a:solidFill>
                              <a:schemeClr val="tx2">
                                <a:satMod val="155000"/>
                              </a:schemeClr>
                            </a:solidFill>
                            <a:prstDash val="solid"/>
                          </a:ln>
                          <a:solidFill>
                            <a:srgbClr val="FF0000"/>
                          </a:solidFill>
                          <a:cs typeface="Times New Roman" pitchFamily="18" charset="0"/>
                        </a:rPr>
                        <a:t>сидел на ветке</a:t>
                      </a:r>
                    </a:p>
                    <a:p>
                      <a:pPr marL="457200" indent="-457200">
                        <a:buFont typeface="+mj-lt"/>
                        <a:buAutoNum type="arabicPeriod"/>
                        <a:defRPr/>
                      </a:pPr>
                      <a:r>
                        <a:rPr lang="ru-RU" sz="2400" b="0" dirty="0" smtClean="0">
                          <a:ln w="12700">
                            <a:solidFill>
                              <a:schemeClr val="tx2">
                                <a:satMod val="155000"/>
                              </a:schemeClr>
                            </a:solidFill>
                            <a:prstDash val="solid"/>
                          </a:ln>
                          <a:solidFill>
                            <a:srgbClr val="FF0000"/>
                          </a:solidFill>
                          <a:cs typeface="Times New Roman" pitchFamily="18" charset="0"/>
                        </a:rPr>
                        <a:t>томился в клетке</a:t>
                      </a:r>
                    </a:p>
                    <a:p>
                      <a:pPr marL="457200" indent="-457200">
                        <a:buFont typeface="+mj-lt"/>
                        <a:buAutoNum type="arabicPeriod"/>
                        <a:defRPr/>
                      </a:pPr>
                      <a:r>
                        <a:rPr lang="ru-RU" sz="2400" b="0" dirty="0" smtClean="0">
                          <a:ln w="12700">
                            <a:solidFill>
                              <a:schemeClr val="tx2">
                                <a:satMod val="155000"/>
                              </a:schemeClr>
                            </a:solidFill>
                            <a:prstDash val="solid"/>
                          </a:ln>
                          <a:solidFill>
                            <a:srgbClr val="FF0000"/>
                          </a:solidFill>
                          <a:cs typeface="Times New Roman" pitchFamily="18" charset="0"/>
                        </a:rPr>
                        <a:t>точил клыки</a:t>
                      </a:r>
                    </a:p>
                    <a:p>
                      <a:pPr marL="457200" indent="-457200">
                        <a:buFont typeface="+mj-lt"/>
                        <a:buAutoNum type="arabicPeriod"/>
                        <a:defRPr/>
                      </a:pPr>
                      <a:r>
                        <a:rPr lang="ru-RU" sz="2400" b="0" dirty="0" smtClean="0">
                          <a:ln w="12700">
                            <a:solidFill>
                              <a:schemeClr val="tx2">
                                <a:satMod val="155000"/>
                              </a:schemeClr>
                            </a:solidFill>
                            <a:prstDash val="solid"/>
                          </a:ln>
                          <a:solidFill>
                            <a:srgbClr val="FF0000"/>
                          </a:solidFill>
                          <a:cs typeface="Times New Roman" pitchFamily="18" charset="0"/>
                        </a:rPr>
                        <a:t>давал гудки</a:t>
                      </a:r>
                    </a:p>
                    <a:p>
                      <a:pPr marL="457200" indent="-457200">
                        <a:buFont typeface="+mj-lt"/>
                        <a:buAutoNum type="arabicPeriod"/>
                        <a:defRPr/>
                      </a:pPr>
                      <a:r>
                        <a:rPr lang="ru-RU" sz="2400" b="0" dirty="0" smtClean="0">
                          <a:ln w="12700">
                            <a:solidFill>
                              <a:schemeClr val="tx2">
                                <a:satMod val="155000"/>
                              </a:schemeClr>
                            </a:solidFill>
                            <a:prstDash val="solid"/>
                          </a:ln>
                          <a:solidFill>
                            <a:srgbClr val="FF0000"/>
                          </a:solidFill>
                          <a:cs typeface="Times New Roman" pitchFamily="18" charset="0"/>
                        </a:rPr>
                        <a:t>физику учила</a:t>
                      </a:r>
                    </a:p>
                    <a:p>
                      <a:pPr marL="457200" indent="-457200">
                        <a:buFont typeface="+mj-lt"/>
                        <a:buAutoNum type="arabicPeriod"/>
                        <a:defRPr/>
                      </a:pPr>
                      <a:r>
                        <a:rPr lang="ru-RU" sz="2400" b="0" dirty="0" smtClean="0">
                          <a:ln w="12700">
                            <a:solidFill>
                              <a:schemeClr val="tx2">
                                <a:satMod val="155000"/>
                              </a:schemeClr>
                            </a:solidFill>
                            <a:prstDash val="solid"/>
                          </a:ln>
                          <a:solidFill>
                            <a:srgbClr val="FF0000"/>
                          </a:solidFill>
                          <a:cs typeface="Times New Roman" pitchFamily="18" charset="0"/>
                        </a:rPr>
                        <a:t>хвостик свой ловила</a:t>
                      </a:r>
                    </a:p>
                    <a:p>
                      <a:pPr marL="457200" indent="-457200">
                        <a:buFont typeface="+mj-lt"/>
                        <a:buNone/>
                        <a:defRPr/>
                      </a:pPr>
                      <a:endParaRPr lang="ru-RU" sz="2400" b="0" dirty="0" smtClean="0">
                        <a:ln w="12700">
                          <a:solidFill>
                            <a:schemeClr val="tx2">
                              <a:satMod val="155000"/>
                            </a:schemeClr>
                          </a:solidFill>
                          <a:prstDash val="solid"/>
                        </a:ln>
                        <a:solidFill>
                          <a:srgbClr val="FF0000"/>
                        </a:solidFill>
                        <a:cs typeface="Times New Roman" pitchFamily="18" charset="0"/>
                      </a:endParaRPr>
                    </a:p>
                    <a:p>
                      <a:pPr marL="457200" indent="-457200">
                        <a:buFont typeface="+mj-lt"/>
                        <a:buAutoNum type="arabicPeriod"/>
                        <a:defRPr/>
                      </a:pPr>
                      <a:r>
                        <a:rPr lang="ru-RU" sz="2400" b="0" dirty="0" smtClean="0">
                          <a:ln w="12700">
                            <a:solidFill>
                              <a:schemeClr val="tx2">
                                <a:satMod val="155000"/>
                              </a:schemeClr>
                            </a:solidFill>
                            <a:prstDash val="solid"/>
                          </a:ln>
                          <a:solidFill>
                            <a:srgbClr val="002060"/>
                          </a:solidFill>
                          <a:cs typeface="Times New Roman" pitchFamily="18" charset="0"/>
                        </a:rPr>
                        <a:t>накрыт к обеду был</a:t>
                      </a:r>
                    </a:p>
                    <a:p>
                      <a:pPr marL="457200" indent="-457200">
                        <a:buFont typeface="+mj-lt"/>
                        <a:buAutoNum type="arabicPeriod"/>
                        <a:defRPr/>
                      </a:pPr>
                      <a:r>
                        <a:rPr lang="ru-RU" sz="2400" b="0" dirty="0" smtClean="0">
                          <a:ln w="12700">
                            <a:solidFill>
                              <a:schemeClr val="tx2">
                                <a:satMod val="155000"/>
                              </a:schemeClr>
                            </a:solidFill>
                            <a:prstDash val="solid"/>
                          </a:ln>
                          <a:solidFill>
                            <a:srgbClr val="002060"/>
                          </a:solidFill>
                          <a:cs typeface="Times New Roman" pitchFamily="18" charset="0"/>
                        </a:rPr>
                        <a:t>усами шевелил</a:t>
                      </a:r>
                    </a:p>
                    <a:p>
                      <a:pPr marL="457200" indent="-457200">
                        <a:buFont typeface="+mj-lt"/>
                        <a:buAutoNum type="arabicPeriod"/>
                        <a:defRPr/>
                      </a:pPr>
                      <a:r>
                        <a:rPr lang="ru-RU" sz="2400" b="0" dirty="0" smtClean="0">
                          <a:ln w="12700">
                            <a:solidFill>
                              <a:schemeClr val="tx2">
                                <a:satMod val="155000"/>
                              </a:schemeClr>
                            </a:solidFill>
                            <a:prstDash val="solid"/>
                          </a:ln>
                          <a:solidFill>
                            <a:srgbClr val="002060"/>
                          </a:solidFill>
                          <a:cs typeface="Times New Roman" pitchFamily="18" charset="0"/>
                        </a:rPr>
                        <a:t>летал под облаками</a:t>
                      </a:r>
                    </a:p>
                    <a:p>
                      <a:pPr marL="457200" indent="-457200">
                        <a:buFont typeface="+mj-lt"/>
                        <a:buAutoNum type="arabicPeriod"/>
                        <a:defRPr/>
                      </a:pPr>
                      <a:r>
                        <a:rPr lang="ru-RU" sz="2400" b="0" dirty="0" smtClean="0">
                          <a:ln w="12700">
                            <a:solidFill>
                              <a:schemeClr val="tx2">
                                <a:satMod val="155000"/>
                              </a:schemeClr>
                            </a:solidFill>
                            <a:prstDash val="solid"/>
                          </a:ln>
                          <a:solidFill>
                            <a:srgbClr val="002060"/>
                          </a:solidFill>
                          <a:cs typeface="Times New Roman" pitchFamily="18" charset="0"/>
                        </a:rPr>
                        <a:t>гонялся за мышами </a:t>
                      </a:r>
                    </a:p>
                    <a:p>
                      <a:pPr marL="457200" indent="-457200">
                        <a:buFont typeface="+mj-lt"/>
                        <a:buAutoNum type="arabicPeriod"/>
                        <a:defRPr/>
                      </a:pPr>
                      <a:r>
                        <a:rPr lang="ru-RU" sz="2400" b="0" dirty="0" smtClean="0">
                          <a:ln w="12700">
                            <a:solidFill>
                              <a:schemeClr val="tx2">
                                <a:satMod val="155000"/>
                              </a:schemeClr>
                            </a:solidFill>
                            <a:prstDash val="solid"/>
                          </a:ln>
                          <a:solidFill>
                            <a:srgbClr val="002060"/>
                          </a:solidFill>
                          <a:cs typeface="Times New Roman" pitchFamily="18" charset="0"/>
                        </a:rPr>
                        <a:t>прыгал во дворе</a:t>
                      </a:r>
                    </a:p>
                    <a:p>
                      <a:pPr marL="457200" indent="-457200">
                        <a:buFont typeface="+mj-lt"/>
                        <a:buAutoNum type="arabicPeriod"/>
                        <a:defRPr/>
                      </a:pPr>
                      <a:r>
                        <a:rPr lang="ru-RU" sz="2400" b="0" dirty="0" smtClean="0">
                          <a:ln w="12700">
                            <a:solidFill>
                              <a:schemeClr val="tx2">
                                <a:satMod val="155000"/>
                              </a:schemeClr>
                            </a:solidFill>
                            <a:prstDash val="solid"/>
                          </a:ln>
                          <a:solidFill>
                            <a:srgbClr val="002060"/>
                          </a:solidFill>
                          <a:cs typeface="Times New Roman" pitchFamily="18" charset="0"/>
                        </a:rPr>
                        <a:t>булькал на костре</a:t>
                      </a:r>
                    </a:p>
                    <a:p>
                      <a:pPr marL="457200" indent="-457200">
                        <a:buFont typeface="+mj-lt"/>
                        <a:buAutoNum type="arabicPeriod"/>
                      </a:pPr>
                      <a:endParaRPr lang="ru-RU" sz="2400" dirty="0"/>
                    </a:p>
                  </a:txBody>
                  <a:tcPr marL="31138" marR="31138" marT="31138" marB="31138"/>
                </a:tc>
              </a:tr>
            </a:tbl>
          </a:graphicData>
        </a:graphic>
      </p:graphicFrame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8" descr="peo-backflip_dude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88" y="2357438"/>
            <a:ext cx="2665412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Содержимое 2"/>
          <p:cNvSpPr>
            <a:spLocks noGrp="1"/>
          </p:cNvSpPr>
          <p:nvPr>
            <p:ph idx="1"/>
          </p:nvPr>
        </p:nvSpPr>
        <p:spPr>
          <a:xfrm>
            <a:off x="457200" y="214313"/>
            <a:ext cx="8229600" cy="6429375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Злой кабан точил клыки </a:t>
            </a:r>
          </a:p>
          <a:p>
            <a:pPr algn="ctr">
              <a:buFontTx/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Пароход давал гудки</a:t>
            </a:r>
          </a:p>
          <a:p>
            <a:pPr algn="ctr">
              <a:buFontTx/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Соловей сидел на ветке</a:t>
            </a:r>
          </a:p>
          <a:p>
            <a:pPr algn="ctr">
              <a:buFontTx/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Дикобраз томился в клетке</a:t>
            </a:r>
          </a:p>
          <a:p>
            <a:pPr algn="ctr">
              <a:buFontTx/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Кошка хвостик свой  ловила</a:t>
            </a:r>
          </a:p>
          <a:p>
            <a:pPr algn="ctr">
              <a:buFontTx/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Маша физику учила</a:t>
            </a:r>
          </a:p>
          <a:p>
            <a:pPr algn="ctr">
              <a:buFontTx/>
              <a:buNone/>
            </a:pPr>
            <a:endParaRPr lang="ru-RU" sz="2400" b="1" dirty="0" smtClean="0">
              <a:solidFill>
                <a:srgbClr val="FF0000"/>
              </a:solidFill>
            </a:endParaRPr>
          </a:p>
          <a:p>
            <a:pPr algn="ctr">
              <a:buFontTx/>
              <a:buNone/>
            </a:pPr>
            <a:r>
              <a:rPr lang="ru-RU" sz="2400" b="1" smtClean="0">
                <a:solidFill>
                  <a:srgbClr val="002060"/>
                </a:solidFill>
              </a:rPr>
              <a:t>Ёж </a:t>
            </a:r>
            <a:r>
              <a:rPr lang="ru-RU" sz="2400" b="1" dirty="0" smtClean="0">
                <a:solidFill>
                  <a:srgbClr val="002060"/>
                </a:solidFill>
              </a:rPr>
              <a:t>гонялся за мышами </a:t>
            </a:r>
          </a:p>
          <a:p>
            <a:pPr algn="ctr">
              <a:buFontTx/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Чиж летал под облаками</a:t>
            </a:r>
          </a:p>
          <a:p>
            <a:pPr algn="ctr">
              <a:buFontTx/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Рак усами шевелил</a:t>
            </a:r>
          </a:p>
          <a:p>
            <a:pPr algn="ctr">
              <a:buFontTx/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Стол накрыт к обеду был</a:t>
            </a:r>
          </a:p>
          <a:p>
            <a:pPr algn="ctr">
              <a:buFontTx/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Чайник булькал на костре</a:t>
            </a:r>
          </a:p>
          <a:p>
            <a:pPr algn="ctr">
              <a:buFontTx/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Мальчик прыгал во дворе</a:t>
            </a:r>
          </a:p>
          <a:p>
            <a:pPr algn="ctr" eaLnBrk="1" hangingPunct="1">
              <a:buFontTx/>
              <a:buNone/>
            </a:pPr>
            <a:endParaRPr lang="ru-RU" sz="2400" b="1" dirty="0" smtClean="0">
              <a:solidFill>
                <a:srgbClr val="002060"/>
              </a:solidFill>
            </a:endParaRPr>
          </a:p>
          <a:p>
            <a:pPr algn="ctr" eaLnBrk="1" hangingPunct="1">
              <a:buFontTx/>
              <a:buNone/>
            </a:pPr>
            <a:endParaRPr lang="ru-RU" sz="2400" dirty="0" smtClean="0"/>
          </a:p>
          <a:p>
            <a:pPr algn="ctr" eaLnBrk="1" hangingPunct="1">
              <a:buFontTx/>
              <a:buNone/>
            </a:pPr>
            <a:endParaRPr lang="ru-RU" sz="2400" dirty="0" smtClean="0"/>
          </a:p>
        </p:txBody>
      </p:sp>
      <p:pic>
        <p:nvPicPr>
          <p:cNvPr id="26628" name="Picture 39" descr="C:\Documents and Settings\NForce\Мои документы\Мои рисунки\птичка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813" y="1500188"/>
            <a:ext cx="1704975" cy="183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38" descr="C:\Documents and Settings\NForce\Мои документы\Мои рисунки\кабан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8" y="428625"/>
            <a:ext cx="1828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0" descr="C:\Documents and Settings\NForce\Мои документы\Мои рисунки\на коньках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7250" y="4929188"/>
            <a:ext cx="1173163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7" descr="baby134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15125" y="357188"/>
            <a:ext cx="1785938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2" name="Picture 9" descr="8m5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8625" y="3286125"/>
            <a:ext cx="1673225" cy="145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3" name="Picture 8" descr="buratino1_color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643688" y="5072063"/>
            <a:ext cx="2286000" cy="131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4" name="AutoShape 2"/>
          <p:cNvSpPr>
            <a:spLocks noChangeAspect="1" noChangeArrowheads="1"/>
          </p:cNvSpPr>
          <p:nvPr/>
        </p:nvSpPr>
        <p:spPr bwMode="auto">
          <a:xfrm>
            <a:off x="6877050" y="2492375"/>
            <a:ext cx="1571625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6635" name="Picture 55" descr="собака пишет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239000" y="2143125"/>
            <a:ext cx="1905000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6" name="Picture 9" descr="C:\Users\методический кабинет\Desktop\анима\Анимации\Море\11.gif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358063" y="3357563"/>
            <a:ext cx="157162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7" name="Стрелка вниз 12"/>
          <p:cNvSpPr>
            <a:spLocks noChangeArrowheads="1"/>
          </p:cNvSpPr>
          <p:nvPr/>
        </p:nvSpPr>
        <p:spPr bwMode="auto">
          <a:xfrm rot="-5400000">
            <a:off x="8069263" y="6305550"/>
            <a:ext cx="484187" cy="620713"/>
          </a:xfrm>
          <a:prstGeom prst="downArrow">
            <a:avLst>
              <a:gd name="adj1" fmla="val 50000"/>
              <a:gd name="adj2" fmla="val 50003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sz="2000" b="1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-8855075" y="4876800"/>
            <a:ext cx="12277725" cy="1981200"/>
            <a:chOff x="-5691" y="2976"/>
            <a:chExt cx="7734" cy="1248"/>
          </a:xfrm>
        </p:grpSpPr>
        <p:grpSp>
          <p:nvGrpSpPr>
            <p:cNvPr id="27654" name="Group 5"/>
            <p:cNvGrpSpPr>
              <a:grpSpLocks/>
            </p:cNvGrpSpPr>
            <p:nvPr/>
          </p:nvGrpSpPr>
          <p:grpSpPr bwMode="auto">
            <a:xfrm>
              <a:off x="-1900" y="3226"/>
              <a:ext cx="1793" cy="998"/>
              <a:chOff x="3061" y="3022"/>
              <a:chExt cx="636" cy="409"/>
            </a:xfrm>
          </p:grpSpPr>
          <p:sp>
            <p:nvSpPr>
              <p:cNvPr id="27664" name="Oval 6"/>
              <p:cNvSpPr>
                <a:spLocks noChangeArrowheads="1"/>
              </p:cNvSpPr>
              <p:nvPr/>
            </p:nvSpPr>
            <p:spPr bwMode="auto">
              <a:xfrm>
                <a:off x="3470" y="3249"/>
                <a:ext cx="182" cy="18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665" name="Oval 7"/>
              <p:cNvSpPr>
                <a:spLocks noChangeArrowheads="1"/>
              </p:cNvSpPr>
              <p:nvPr/>
            </p:nvSpPr>
            <p:spPr bwMode="auto">
              <a:xfrm>
                <a:off x="3106" y="3249"/>
                <a:ext cx="182" cy="18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666" name="Rectangle 8"/>
              <p:cNvSpPr>
                <a:spLocks noChangeArrowheads="1"/>
              </p:cNvSpPr>
              <p:nvPr/>
            </p:nvSpPr>
            <p:spPr bwMode="auto">
              <a:xfrm>
                <a:off x="3061" y="3022"/>
                <a:ext cx="636" cy="318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ru-RU" sz="2800" b="1">
                    <a:solidFill>
                      <a:srgbClr val="FF0000"/>
                    </a:solidFill>
                    <a:latin typeface="Comic Sans MS" pitchFamily="66" charset="0"/>
                  </a:rPr>
                  <a:t>Станция </a:t>
                </a:r>
              </a:p>
              <a:p>
                <a:pPr algn="ctr"/>
                <a:r>
                  <a:rPr lang="ru-RU" sz="2800" b="1">
                    <a:solidFill>
                      <a:srgbClr val="FF0000"/>
                    </a:solidFill>
                    <a:latin typeface="Comic Sans MS" pitchFamily="66" charset="0"/>
                  </a:rPr>
                  <a:t>«Сказочная</a:t>
                </a:r>
                <a:r>
                  <a:rPr lang="ru-RU" sz="2800">
                    <a:solidFill>
                      <a:srgbClr val="FF0000"/>
                    </a:solidFill>
                    <a:latin typeface="Comic Sans MS" pitchFamily="66" charset="0"/>
                  </a:rPr>
                  <a:t>»</a:t>
                </a:r>
              </a:p>
            </p:txBody>
          </p:sp>
        </p:grpSp>
        <p:grpSp>
          <p:nvGrpSpPr>
            <p:cNvPr id="27655" name="Group 9"/>
            <p:cNvGrpSpPr>
              <a:grpSpLocks/>
            </p:cNvGrpSpPr>
            <p:nvPr/>
          </p:nvGrpSpPr>
          <p:grpSpPr bwMode="auto">
            <a:xfrm>
              <a:off x="-3810" y="3067"/>
              <a:ext cx="1792" cy="1157"/>
              <a:chOff x="-3697" y="3067"/>
              <a:chExt cx="1792" cy="1157"/>
            </a:xfrm>
          </p:grpSpPr>
          <p:sp>
            <p:nvSpPr>
              <p:cNvPr id="27661" name="Oval 10"/>
              <p:cNvSpPr>
                <a:spLocks noChangeArrowheads="1"/>
              </p:cNvSpPr>
              <p:nvPr/>
            </p:nvSpPr>
            <p:spPr bwMode="auto">
              <a:xfrm>
                <a:off x="-2545" y="3780"/>
                <a:ext cx="513" cy="4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662" name="Oval 11"/>
              <p:cNvSpPr>
                <a:spLocks noChangeArrowheads="1"/>
              </p:cNvSpPr>
              <p:nvPr/>
            </p:nvSpPr>
            <p:spPr bwMode="auto">
              <a:xfrm>
                <a:off x="-3570" y="3780"/>
                <a:ext cx="513" cy="4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663" name="Rectangle 12"/>
              <p:cNvSpPr>
                <a:spLocks noChangeArrowheads="1"/>
              </p:cNvSpPr>
              <p:nvPr/>
            </p:nvSpPr>
            <p:spPr bwMode="auto">
              <a:xfrm>
                <a:off x="-3697" y="3067"/>
                <a:ext cx="1792" cy="993"/>
              </a:xfrm>
              <a:prstGeom prst="rect">
                <a:avLst/>
              </a:prstGeom>
              <a:solidFill>
                <a:srgbClr val="2488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ru-RU" sz="3600" b="1">
                    <a:solidFill>
                      <a:srgbClr val="FF0000"/>
                    </a:solidFill>
                    <a:latin typeface="Comic Sans MS" pitchFamily="66" charset="0"/>
                  </a:rPr>
                  <a:t>Станция </a:t>
                </a:r>
              </a:p>
              <a:p>
                <a:pPr algn="ctr"/>
                <a:r>
                  <a:rPr lang="ru-RU" sz="3600" b="1">
                    <a:solidFill>
                      <a:srgbClr val="FF0000"/>
                    </a:solidFill>
                    <a:latin typeface="Comic Sans MS" pitchFamily="66" charset="0"/>
                  </a:rPr>
                  <a:t>«Шарадная»</a:t>
                </a:r>
              </a:p>
            </p:txBody>
          </p:sp>
        </p:grpSp>
        <p:grpSp>
          <p:nvGrpSpPr>
            <p:cNvPr id="27656" name="Group 13"/>
            <p:cNvGrpSpPr>
              <a:grpSpLocks/>
            </p:cNvGrpSpPr>
            <p:nvPr/>
          </p:nvGrpSpPr>
          <p:grpSpPr bwMode="auto">
            <a:xfrm>
              <a:off x="-5691" y="3008"/>
              <a:ext cx="1793" cy="1215"/>
              <a:chOff x="884" y="2978"/>
              <a:chExt cx="636" cy="498"/>
            </a:xfrm>
          </p:grpSpPr>
          <p:sp>
            <p:nvSpPr>
              <p:cNvPr id="27658" name="Oval 14"/>
              <p:cNvSpPr>
                <a:spLocks noChangeArrowheads="1"/>
              </p:cNvSpPr>
              <p:nvPr/>
            </p:nvSpPr>
            <p:spPr bwMode="auto">
              <a:xfrm>
                <a:off x="1293" y="3294"/>
                <a:ext cx="182" cy="18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659" name="Oval 15"/>
              <p:cNvSpPr>
                <a:spLocks noChangeArrowheads="1"/>
              </p:cNvSpPr>
              <p:nvPr/>
            </p:nvSpPr>
            <p:spPr bwMode="auto">
              <a:xfrm>
                <a:off x="929" y="3294"/>
                <a:ext cx="182" cy="18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660" name="Rectangle 16"/>
              <p:cNvSpPr>
                <a:spLocks noChangeArrowheads="1"/>
              </p:cNvSpPr>
              <p:nvPr/>
            </p:nvSpPr>
            <p:spPr bwMode="auto">
              <a:xfrm>
                <a:off x="884" y="2978"/>
                <a:ext cx="636" cy="407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ru-RU" sz="3800">
                    <a:solidFill>
                      <a:schemeClr val="bg1"/>
                    </a:solidFill>
                    <a:latin typeface="Comic Sans MS" pitchFamily="66" charset="0"/>
                  </a:rPr>
                  <a:t>Станция </a:t>
                </a:r>
              </a:p>
              <a:p>
                <a:pPr algn="ctr"/>
                <a:r>
                  <a:rPr lang="ru-RU" sz="3800">
                    <a:solidFill>
                      <a:schemeClr val="bg1"/>
                    </a:solidFill>
                    <a:latin typeface="Comic Sans MS" pitchFamily="66" charset="0"/>
                  </a:rPr>
                  <a:t>«Блиц-</a:t>
                </a:r>
              </a:p>
              <a:p>
                <a:pPr algn="ctr"/>
                <a:r>
                  <a:rPr lang="ru-RU" sz="3800">
                    <a:solidFill>
                      <a:schemeClr val="bg1"/>
                    </a:solidFill>
                    <a:latin typeface="Comic Sans MS" pitchFamily="66" charset="0"/>
                  </a:rPr>
                  <a:t>опросная»</a:t>
                </a:r>
              </a:p>
            </p:txBody>
          </p:sp>
        </p:grpSp>
        <p:pic>
          <p:nvPicPr>
            <p:cNvPr id="27657" name="Picture 17" descr="поезд-2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0" y="2976"/>
              <a:ext cx="2043" cy="1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6" name="Picture 21">
            <a:hlinkClick r:id="" action="ppaction://media"/>
          </p:cNvPr>
          <p:cNvPicPr>
            <a:picLocks noRot="1" noChangeAspect="1" noChangeArrowheads="1"/>
          </p:cNvPicPr>
          <p:nvPr>
            <a:wavAudioFile r:embed="rId1" name="J0074975.WAV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37">
            <a:hlinkClick r:id="" action="ppaction://media"/>
          </p:cNvPr>
          <p:cNvPicPr>
            <a:picLocks noRot="1" noChangeAspect="1" noChangeArrowheads="1"/>
          </p:cNvPicPr>
          <p:nvPr>
            <a:wavAudioFile r:embed="rId2" name="J0075023.WAV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8839200" y="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67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472 0.00138 L 0.9941 -0.00903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900" y="-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132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50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 станция  «</a:t>
            </a:r>
            <a:r>
              <a:rPr lang="ru-RU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Блиц-опросная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</a:t>
            </a:r>
            <a:b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«Литература + грамматика».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675" name="Содержимое 2"/>
          <p:cNvSpPr>
            <a:spLocks noGrp="1"/>
          </p:cNvSpPr>
          <p:nvPr>
            <p:ph idx="1"/>
          </p:nvPr>
        </p:nvSpPr>
        <p:spPr>
          <a:xfrm>
            <a:off x="214313" y="785813"/>
            <a:ext cx="8750175" cy="5955555"/>
          </a:xfrm>
        </p:spPr>
        <p:txBody>
          <a:bodyPr/>
          <a:lstStyle/>
          <a:p>
            <a:pPr>
              <a:buFontTx/>
              <a:buAutoNum type="arabicPeriod"/>
            </a:pPr>
            <a:r>
              <a:rPr lang="ru-RU" sz="1600" dirty="0" smtClean="0"/>
              <a:t>Что  обозначает  прилагательное? </a:t>
            </a:r>
          </a:p>
          <a:p>
            <a:pPr>
              <a:buFontTx/>
              <a:buAutoNum type="arabicPeriod"/>
            </a:pPr>
            <a:r>
              <a:rPr lang="ru-RU" sz="1600" dirty="0" smtClean="0"/>
              <a:t>Кто  написал  «</a:t>
            </a:r>
            <a:r>
              <a:rPr lang="ru-RU" sz="1600" dirty="0" err="1" smtClean="0"/>
              <a:t>Мойдодыр</a:t>
            </a:r>
            <a:r>
              <a:rPr lang="ru-RU" sz="1600" dirty="0" smtClean="0"/>
              <a:t>»?</a:t>
            </a:r>
          </a:p>
          <a:p>
            <a:pPr>
              <a:buFontTx/>
              <a:buAutoNum type="arabicPeriod"/>
            </a:pPr>
            <a:r>
              <a:rPr lang="ru-RU" sz="1600" dirty="0" smtClean="0"/>
              <a:t>Какие  части  слова  являются  словообразовательными? </a:t>
            </a:r>
          </a:p>
          <a:p>
            <a:pPr>
              <a:buFontTx/>
              <a:buAutoNum type="arabicPeriod"/>
            </a:pPr>
            <a:r>
              <a:rPr lang="ru-RU" sz="1600" dirty="0" smtClean="0"/>
              <a:t>Какой раздел науки о языке изучает правила произношения слов?</a:t>
            </a:r>
          </a:p>
          <a:p>
            <a:pPr>
              <a:buFontTx/>
              <a:buAutoNum type="arabicPeriod"/>
            </a:pPr>
            <a:r>
              <a:rPr lang="ru-RU" sz="1600" dirty="0" smtClean="0"/>
              <a:t>Кому посвятил Пушкин эти строчки: «Подруга дней моих суровых»</a:t>
            </a:r>
          </a:p>
          <a:p>
            <a:pPr>
              <a:buFontTx/>
              <a:buAutoNum type="arabicPeriod"/>
            </a:pPr>
            <a:r>
              <a:rPr lang="ru-RU" sz="1600" dirty="0" smtClean="0"/>
              <a:t>Сколько  склонений  у  существительных ?</a:t>
            </a:r>
          </a:p>
          <a:p>
            <a:pPr>
              <a:buFontTx/>
              <a:buAutoNum type="arabicPeriod"/>
            </a:pPr>
            <a:r>
              <a:rPr lang="ru-RU" sz="1600" dirty="0" smtClean="0"/>
              <a:t>Кто   автор  строк: «Белеет  парус  одинокий»?</a:t>
            </a:r>
          </a:p>
          <a:p>
            <a:pPr>
              <a:buFontTx/>
              <a:buAutoNum type="arabicPeriod"/>
            </a:pPr>
            <a:r>
              <a:rPr lang="ru-RU" sz="1600" dirty="0" smtClean="0"/>
              <a:t>Какой фонетический процесс происходит в словах  ГВОЗДЬ, ТРУБКА?</a:t>
            </a:r>
          </a:p>
          <a:p>
            <a:pPr>
              <a:buFontTx/>
              <a:buAutoNum type="arabicPeriod"/>
            </a:pPr>
            <a:r>
              <a:rPr lang="ru-RU" sz="1600" dirty="0" smtClean="0"/>
              <a:t>Мальчик, заблудившийся в тайге и сумевший выбраться  из неё? </a:t>
            </a:r>
          </a:p>
          <a:p>
            <a:pPr>
              <a:buFontTx/>
              <a:buAutoNum type="arabicPeriod"/>
            </a:pPr>
            <a:r>
              <a:rPr lang="ru-RU" sz="1600" dirty="0" smtClean="0"/>
              <a:t>Замените  иностранное слово  АНТРАКТ  русским  словом. </a:t>
            </a:r>
          </a:p>
          <a:p>
            <a:pPr>
              <a:buFontTx/>
              <a:buAutoNum type="arabicPeriod"/>
            </a:pPr>
            <a:r>
              <a:rPr lang="ru-RU" sz="1600" dirty="0" smtClean="0"/>
              <a:t>Кто  автор  сказа  «Малахитовая  шкатулка»?</a:t>
            </a:r>
          </a:p>
        </p:txBody>
      </p:sp>
      <p:pic>
        <p:nvPicPr>
          <p:cNvPr id="28676" name="Picture 19" descr="AG00317_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18263" y="2428875"/>
            <a:ext cx="2725737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10" descr="C:\Users\методический кабинет\Desktop\анима\анимашки\птицы\18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3688" y="857250"/>
            <a:ext cx="2103437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8" name="Стрелка вниз 5"/>
          <p:cNvSpPr>
            <a:spLocks noChangeArrowheads="1"/>
          </p:cNvSpPr>
          <p:nvPr/>
        </p:nvSpPr>
        <p:spPr bwMode="auto">
          <a:xfrm rot="-5400000">
            <a:off x="8212138" y="6075362"/>
            <a:ext cx="484188" cy="620713"/>
          </a:xfrm>
          <a:prstGeom prst="downArrow">
            <a:avLst>
              <a:gd name="adj1" fmla="val 50000"/>
              <a:gd name="adj2" fmla="val 50003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sz="2000" b="1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50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 станция  «</a:t>
            </a:r>
            <a:r>
              <a:rPr lang="ru-RU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Блиц-опросная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</a:t>
            </a:r>
            <a:b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«Литература + грамматика».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675" name="Содержимое 2"/>
          <p:cNvSpPr>
            <a:spLocks noGrp="1"/>
          </p:cNvSpPr>
          <p:nvPr>
            <p:ph idx="1"/>
          </p:nvPr>
        </p:nvSpPr>
        <p:spPr>
          <a:xfrm>
            <a:off x="214313" y="785813"/>
            <a:ext cx="8786812" cy="5572125"/>
          </a:xfrm>
        </p:spPr>
        <p:txBody>
          <a:bodyPr/>
          <a:lstStyle/>
          <a:p>
            <a:pPr>
              <a:buFontTx/>
              <a:buAutoNum type="arabicPeriod"/>
            </a:pPr>
            <a:r>
              <a:rPr lang="ru-RU" sz="1600" dirty="0" smtClean="0"/>
              <a:t>Как  звали  Пушкина? </a:t>
            </a:r>
          </a:p>
          <a:p>
            <a:pPr>
              <a:buFontTx/>
              <a:buAutoNum type="arabicPeriod"/>
            </a:pPr>
            <a:r>
              <a:rPr lang="ru-RU" sz="1600" dirty="0" smtClean="0"/>
              <a:t>Какая  часть  слова  указывает  на  форму  слова?</a:t>
            </a:r>
          </a:p>
          <a:p>
            <a:pPr>
              <a:buFontTx/>
              <a:buAutoNum type="arabicPeriod"/>
            </a:pPr>
            <a:r>
              <a:rPr lang="ru-RU" sz="1600" dirty="0" smtClean="0"/>
              <a:t>Излюбленный  жанр  Крылова?</a:t>
            </a:r>
          </a:p>
          <a:p>
            <a:pPr>
              <a:buFontTx/>
              <a:buAutoNum type="arabicPeriod"/>
            </a:pPr>
            <a:r>
              <a:rPr lang="ru-RU" sz="1600" dirty="0" smtClean="0"/>
              <a:t>Какой раздел науки  о языке изучает правила написания слов?</a:t>
            </a:r>
          </a:p>
          <a:p>
            <a:pPr>
              <a:buFontTx/>
              <a:buAutoNum type="arabicPeriod"/>
            </a:pPr>
            <a:r>
              <a:rPr lang="ru-RU" sz="1600" dirty="0" smtClean="0"/>
              <a:t>Кто  автор  строк: «Унылая  пора, очей  очарованье..»?</a:t>
            </a:r>
          </a:p>
          <a:p>
            <a:pPr>
              <a:buFontTx/>
              <a:buAutoNum type="arabicPeriod"/>
            </a:pPr>
            <a:r>
              <a:rPr lang="ru-RU" sz="1600" dirty="0" smtClean="0"/>
              <a:t>Сколько  спряжений   у  глагола?</a:t>
            </a:r>
          </a:p>
          <a:p>
            <a:pPr>
              <a:buFontTx/>
              <a:buAutoNum type="arabicPeriod"/>
            </a:pPr>
            <a:r>
              <a:rPr lang="ru-RU" sz="1600" dirty="0" smtClean="0"/>
              <a:t>Кто  был  хозяином  Муму?</a:t>
            </a:r>
          </a:p>
          <a:p>
            <a:pPr>
              <a:buFontTx/>
              <a:buAutoNum type="arabicPeriod"/>
            </a:pPr>
            <a:r>
              <a:rPr lang="ru-RU" sz="1600" dirty="0" smtClean="0"/>
              <a:t>Какие  буквы  могут  обозначать  два  звука?</a:t>
            </a:r>
          </a:p>
          <a:p>
            <a:pPr>
              <a:buFontTx/>
              <a:buAutoNum type="arabicPeriod"/>
            </a:pPr>
            <a:r>
              <a:rPr lang="ru-RU" sz="1600" dirty="0" smtClean="0"/>
              <a:t>Сколько  животных  играет  в  квартете  Крылова?</a:t>
            </a:r>
          </a:p>
          <a:p>
            <a:pPr>
              <a:buFontTx/>
              <a:buAutoNum type="arabicPeriod"/>
            </a:pPr>
            <a:r>
              <a:rPr lang="ru-RU" sz="1600" dirty="0" smtClean="0"/>
              <a:t>Замените  иностранное  слово  АВЕНЮ  русским  словом.</a:t>
            </a:r>
          </a:p>
          <a:p>
            <a:pPr>
              <a:buFontTx/>
              <a:buAutoNum type="arabicPeriod"/>
            </a:pPr>
            <a:r>
              <a:rPr lang="ru-RU" sz="1600" dirty="0" smtClean="0"/>
              <a:t>Кто  автор  сказки  «Тёплый  хлеб»?</a:t>
            </a:r>
          </a:p>
          <a:p>
            <a:pPr marL="0" indent="0">
              <a:buNone/>
            </a:pPr>
            <a:endParaRPr lang="ru-RU" sz="1600" dirty="0" smtClean="0"/>
          </a:p>
        </p:txBody>
      </p:sp>
      <p:pic>
        <p:nvPicPr>
          <p:cNvPr id="28676" name="Picture 19" descr="AG00317_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18263" y="2428875"/>
            <a:ext cx="2725737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10" descr="C:\Users\методический кабинет\Desktop\анима\анимашки\птицы\18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3688" y="857250"/>
            <a:ext cx="2103437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8" name="Стрелка вниз 5"/>
          <p:cNvSpPr>
            <a:spLocks noChangeArrowheads="1"/>
          </p:cNvSpPr>
          <p:nvPr/>
        </p:nvSpPr>
        <p:spPr bwMode="auto">
          <a:xfrm rot="-5400000">
            <a:off x="8212138" y="6075362"/>
            <a:ext cx="484188" cy="620713"/>
          </a:xfrm>
          <a:prstGeom prst="downArrow">
            <a:avLst>
              <a:gd name="adj1" fmla="val 50000"/>
              <a:gd name="adj2" fmla="val 50003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sz="2000" b="1"/>
          </a:p>
        </p:txBody>
      </p:sp>
    </p:spTree>
    <p:extLst>
      <p:ext uri="{BB962C8B-B14F-4D97-AF65-F5344CB8AC3E}">
        <p14:creationId xmlns:p14="http://schemas.microsoft.com/office/powerpoint/2010/main" val="1042516456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-8855075" y="4876800"/>
            <a:ext cx="12277725" cy="1981200"/>
            <a:chOff x="-5691" y="2976"/>
            <a:chExt cx="7734" cy="1248"/>
          </a:xfrm>
        </p:grpSpPr>
        <p:grpSp>
          <p:nvGrpSpPr>
            <p:cNvPr id="29702" name="Group 5"/>
            <p:cNvGrpSpPr>
              <a:grpSpLocks/>
            </p:cNvGrpSpPr>
            <p:nvPr/>
          </p:nvGrpSpPr>
          <p:grpSpPr bwMode="auto">
            <a:xfrm>
              <a:off x="-2048" y="3008"/>
              <a:ext cx="1940" cy="1215"/>
              <a:chOff x="3008" y="2933"/>
              <a:chExt cx="688" cy="498"/>
            </a:xfrm>
          </p:grpSpPr>
          <p:sp>
            <p:nvSpPr>
              <p:cNvPr id="29712" name="Oval 6"/>
              <p:cNvSpPr>
                <a:spLocks noChangeArrowheads="1"/>
              </p:cNvSpPr>
              <p:nvPr/>
            </p:nvSpPr>
            <p:spPr bwMode="auto">
              <a:xfrm>
                <a:off x="3470" y="3249"/>
                <a:ext cx="182" cy="18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9713" name="Oval 7"/>
              <p:cNvSpPr>
                <a:spLocks noChangeArrowheads="1"/>
              </p:cNvSpPr>
              <p:nvPr/>
            </p:nvSpPr>
            <p:spPr bwMode="auto">
              <a:xfrm>
                <a:off x="3106" y="3249"/>
                <a:ext cx="182" cy="18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9714" name="Rectangle 8"/>
              <p:cNvSpPr>
                <a:spLocks noChangeArrowheads="1"/>
              </p:cNvSpPr>
              <p:nvPr/>
            </p:nvSpPr>
            <p:spPr bwMode="auto">
              <a:xfrm>
                <a:off x="3008" y="2933"/>
                <a:ext cx="688" cy="387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ru-RU" sz="2800" b="1">
                    <a:solidFill>
                      <a:srgbClr val="FF0000"/>
                    </a:solidFill>
                    <a:latin typeface="Comic Sans MS" pitchFamily="66" charset="0"/>
                  </a:rPr>
                  <a:t>Станция </a:t>
                </a:r>
              </a:p>
              <a:p>
                <a:pPr algn="ctr"/>
                <a:r>
                  <a:rPr lang="ru-RU" sz="2800" b="1">
                    <a:solidFill>
                      <a:srgbClr val="FF0000"/>
                    </a:solidFill>
                    <a:latin typeface="Comic Sans MS" pitchFamily="66" charset="0"/>
                  </a:rPr>
                  <a:t>«Веселая </a:t>
                </a:r>
              </a:p>
              <a:p>
                <a:pPr algn="ctr"/>
                <a:r>
                  <a:rPr lang="ru-RU" sz="2800" b="1">
                    <a:solidFill>
                      <a:srgbClr val="FF0000"/>
                    </a:solidFill>
                    <a:latin typeface="Comic Sans MS" pitchFamily="66" charset="0"/>
                  </a:rPr>
                  <a:t>переменка</a:t>
                </a:r>
                <a:r>
                  <a:rPr lang="ru-RU" sz="2800">
                    <a:solidFill>
                      <a:srgbClr val="FF0000"/>
                    </a:solidFill>
                    <a:latin typeface="Comic Sans MS" pitchFamily="66" charset="0"/>
                  </a:rPr>
                  <a:t>»</a:t>
                </a:r>
              </a:p>
            </p:txBody>
          </p:sp>
        </p:grpSp>
        <p:grpSp>
          <p:nvGrpSpPr>
            <p:cNvPr id="29703" name="Group 9"/>
            <p:cNvGrpSpPr>
              <a:grpSpLocks/>
            </p:cNvGrpSpPr>
            <p:nvPr/>
          </p:nvGrpSpPr>
          <p:grpSpPr bwMode="auto">
            <a:xfrm>
              <a:off x="-3810" y="3067"/>
              <a:ext cx="1717" cy="1157"/>
              <a:chOff x="-3697" y="3067"/>
              <a:chExt cx="1717" cy="1157"/>
            </a:xfrm>
          </p:grpSpPr>
          <p:sp>
            <p:nvSpPr>
              <p:cNvPr id="29709" name="Oval 10"/>
              <p:cNvSpPr>
                <a:spLocks noChangeArrowheads="1"/>
              </p:cNvSpPr>
              <p:nvPr/>
            </p:nvSpPr>
            <p:spPr bwMode="auto">
              <a:xfrm>
                <a:off x="-2545" y="3780"/>
                <a:ext cx="513" cy="4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9710" name="Oval 11"/>
              <p:cNvSpPr>
                <a:spLocks noChangeArrowheads="1"/>
              </p:cNvSpPr>
              <p:nvPr/>
            </p:nvSpPr>
            <p:spPr bwMode="auto">
              <a:xfrm>
                <a:off x="-3570" y="3780"/>
                <a:ext cx="513" cy="4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9711" name="Rectangle 12"/>
              <p:cNvSpPr>
                <a:spLocks noChangeArrowheads="1"/>
              </p:cNvSpPr>
              <p:nvPr/>
            </p:nvSpPr>
            <p:spPr bwMode="auto">
              <a:xfrm>
                <a:off x="-3697" y="3067"/>
                <a:ext cx="1717" cy="993"/>
              </a:xfrm>
              <a:prstGeom prst="rect">
                <a:avLst/>
              </a:prstGeom>
              <a:solidFill>
                <a:srgbClr val="2488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ru-RU" sz="3600" b="1">
                    <a:solidFill>
                      <a:srgbClr val="FF0000"/>
                    </a:solidFill>
                    <a:latin typeface="Comic Sans MS" pitchFamily="66" charset="0"/>
                  </a:rPr>
                  <a:t>Станция </a:t>
                </a:r>
              </a:p>
              <a:p>
                <a:pPr algn="ctr"/>
                <a:r>
                  <a:rPr lang="ru-RU" sz="3600" b="1">
                    <a:solidFill>
                      <a:srgbClr val="FF0000"/>
                    </a:solidFill>
                    <a:latin typeface="Comic Sans MS" pitchFamily="66" charset="0"/>
                  </a:rPr>
                  <a:t>«Переветрыши»</a:t>
                </a:r>
              </a:p>
            </p:txBody>
          </p:sp>
        </p:grpSp>
        <p:grpSp>
          <p:nvGrpSpPr>
            <p:cNvPr id="29704" name="Group 13"/>
            <p:cNvGrpSpPr>
              <a:grpSpLocks/>
            </p:cNvGrpSpPr>
            <p:nvPr/>
          </p:nvGrpSpPr>
          <p:grpSpPr bwMode="auto">
            <a:xfrm>
              <a:off x="-5691" y="3226"/>
              <a:ext cx="1793" cy="998"/>
              <a:chOff x="884" y="3067"/>
              <a:chExt cx="636" cy="409"/>
            </a:xfrm>
          </p:grpSpPr>
          <p:sp>
            <p:nvSpPr>
              <p:cNvPr id="29706" name="Oval 14"/>
              <p:cNvSpPr>
                <a:spLocks noChangeArrowheads="1"/>
              </p:cNvSpPr>
              <p:nvPr/>
            </p:nvSpPr>
            <p:spPr bwMode="auto">
              <a:xfrm>
                <a:off x="1293" y="3294"/>
                <a:ext cx="182" cy="18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9707" name="Oval 15"/>
              <p:cNvSpPr>
                <a:spLocks noChangeArrowheads="1"/>
              </p:cNvSpPr>
              <p:nvPr/>
            </p:nvSpPr>
            <p:spPr bwMode="auto">
              <a:xfrm>
                <a:off x="929" y="3294"/>
                <a:ext cx="182" cy="18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9708" name="Rectangle 16"/>
              <p:cNvSpPr>
                <a:spLocks noChangeArrowheads="1"/>
              </p:cNvSpPr>
              <p:nvPr/>
            </p:nvSpPr>
            <p:spPr bwMode="auto">
              <a:xfrm>
                <a:off x="884" y="3067"/>
                <a:ext cx="636" cy="318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ru-RU" sz="3800">
                    <a:solidFill>
                      <a:schemeClr val="bg1"/>
                    </a:solidFill>
                    <a:latin typeface="Comic Sans MS" pitchFamily="66" charset="0"/>
                  </a:rPr>
                  <a:t>Станция </a:t>
                </a:r>
              </a:p>
              <a:p>
                <a:pPr algn="ctr"/>
                <a:r>
                  <a:rPr lang="ru-RU" sz="3800">
                    <a:solidFill>
                      <a:schemeClr val="bg1"/>
                    </a:solidFill>
                    <a:latin typeface="Comic Sans MS" pitchFamily="66" charset="0"/>
                  </a:rPr>
                  <a:t>«Ребусная»</a:t>
                </a:r>
              </a:p>
            </p:txBody>
          </p:sp>
        </p:grpSp>
        <p:pic>
          <p:nvPicPr>
            <p:cNvPr id="29705" name="Picture 17" descr="поезд-2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0" y="2976"/>
              <a:ext cx="2043" cy="1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6" name="Picture 21">
            <a:hlinkClick r:id="" action="ppaction://media"/>
          </p:cNvPr>
          <p:cNvPicPr>
            <a:picLocks noRot="1" noChangeAspect="1" noChangeArrowheads="1"/>
          </p:cNvPicPr>
          <p:nvPr>
            <a:wavAudioFile r:embed="rId1" name="J0074975.WAV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37">
            <a:hlinkClick r:id="" action="ppaction://media"/>
          </p:cNvPr>
          <p:cNvPicPr>
            <a:picLocks noRot="1" noChangeAspect="1" noChangeArrowheads="1"/>
          </p:cNvPicPr>
          <p:nvPr>
            <a:wavAudioFile r:embed="rId2" name="J0075023.WAV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8839200" y="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67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2257 0.00138 L 0.32465 0.00138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132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072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5" name="Прямоугольник 4"/>
          <p:cNvSpPr/>
          <p:nvPr/>
        </p:nvSpPr>
        <p:spPr bwMode="auto">
          <a:xfrm>
            <a:off x="785813" y="5429250"/>
            <a:ext cx="3500437" cy="914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ru-RU" sz="200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25" name="Picture 4" descr="ea5a9fecff149301df653b0f6f21184e[1]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29438" y="214313"/>
            <a:ext cx="2000250" cy="175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ELPHRG01.wav">
            <a:hlinkClick r:id="" action="ppaction://media"/>
          </p:cNvPr>
          <p:cNvPicPr>
            <a:picLocks noRot="1" noChangeAspect="1"/>
          </p:cNvPicPr>
          <p:nvPr>
            <a:wavAudioFile r:embed="rId1" name="ELPHRG01.wav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j0214098.wav">
            <a:hlinkClick r:id="" action="ppaction://media"/>
          </p:cNvPr>
          <p:cNvPicPr>
            <a:picLocks noRot="1" noChangeAspect="1"/>
          </p:cNvPicPr>
          <p:nvPr>
            <a:wavAudioFile r:embed="rId2" name="j0214098.wav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9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74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 descr="43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05750" y="0"/>
            <a:ext cx="1238250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5" descr="2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5" y="3000375"/>
            <a:ext cx="2698750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Содержимое 2"/>
          <p:cNvSpPr>
            <a:spLocks noGrp="1"/>
          </p:cNvSpPr>
          <p:nvPr>
            <p:ph idx="1"/>
          </p:nvPr>
        </p:nvSpPr>
        <p:spPr>
          <a:xfrm>
            <a:off x="214313" y="142875"/>
            <a:ext cx="8786812" cy="6357938"/>
          </a:xfrm>
        </p:spPr>
        <p:txBody>
          <a:bodyPr/>
          <a:lstStyle/>
          <a:p>
            <a:pPr eaLnBrk="1" hangingPunct="1">
              <a:buFontTx/>
              <a:buNone/>
            </a:pPr>
            <a:endParaRPr lang="ru-RU" sz="2000" b="1" dirty="0" smtClean="0"/>
          </a:p>
          <a:p>
            <a:pPr eaLnBrk="1" hangingPunct="1">
              <a:buFontTx/>
              <a:buNone/>
            </a:pPr>
            <a:r>
              <a:rPr lang="ru-RU" sz="2000" b="1" dirty="0" smtClean="0"/>
              <a:t>Цели урока: </a:t>
            </a:r>
          </a:p>
          <a:p>
            <a:pPr eaLnBrk="1" hangingPunct="1"/>
            <a:r>
              <a:rPr lang="ru-RU" sz="2000" dirty="0" smtClean="0"/>
              <a:t>Повторить знания, приобретенные на уроках русского языка и литературы.</a:t>
            </a:r>
          </a:p>
          <a:p>
            <a:pPr eaLnBrk="1" hangingPunct="1"/>
            <a:r>
              <a:rPr lang="ru-RU" sz="2000" dirty="0" smtClean="0"/>
              <a:t>Развивать творческие способности, сообразительность, находчивость, логическое мышление;  развивать русскую речь. </a:t>
            </a:r>
          </a:p>
          <a:p>
            <a:pPr eaLnBrk="1" hangingPunct="1"/>
            <a:r>
              <a:rPr lang="ru-RU" sz="2000" dirty="0" smtClean="0"/>
              <a:t>воспитывать чувства товарищества, взаимоуважения; толерантного отношения друг к другу. </a:t>
            </a: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-8855075" y="4876800"/>
            <a:ext cx="12277725" cy="1981200"/>
            <a:chOff x="-5691" y="2976"/>
            <a:chExt cx="7734" cy="1248"/>
          </a:xfrm>
        </p:grpSpPr>
        <p:grpSp>
          <p:nvGrpSpPr>
            <p:cNvPr id="31750" name="Group 5"/>
            <p:cNvGrpSpPr>
              <a:grpSpLocks/>
            </p:cNvGrpSpPr>
            <p:nvPr/>
          </p:nvGrpSpPr>
          <p:grpSpPr bwMode="auto">
            <a:xfrm>
              <a:off x="-2048" y="3008"/>
              <a:ext cx="1940" cy="1215"/>
              <a:chOff x="3008" y="2933"/>
              <a:chExt cx="688" cy="498"/>
            </a:xfrm>
          </p:grpSpPr>
          <p:sp>
            <p:nvSpPr>
              <p:cNvPr id="31760" name="Oval 6"/>
              <p:cNvSpPr>
                <a:spLocks noChangeArrowheads="1"/>
              </p:cNvSpPr>
              <p:nvPr/>
            </p:nvSpPr>
            <p:spPr bwMode="auto">
              <a:xfrm>
                <a:off x="3470" y="3249"/>
                <a:ext cx="182" cy="18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761" name="Oval 7"/>
              <p:cNvSpPr>
                <a:spLocks noChangeArrowheads="1"/>
              </p:cNvSpPr>
              <p:nvPr/>
            </p:nvSpPr>
            <p:spPr bwMode="auto">
              <a:xfrm>
                <a:off x="3106" y="3249"/>
                <a:ext cx="182" cy="18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762" name="Rectangle 8"/>
              <p:cNvSpPr>
                <a:spLocks noChangeArrowheads="1"/>
              </p:cNvSpPr>
              <p:nvPr/>
            </p:nvSpPr>
            <p:spPr bwMode="auto">
              <a:xfrm>
                <a:off x="3008" y="2933"/>
                <a:ext cx="688" cy="387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ru-RU" sz="2800" b="1">
                    <a:solidFill>
                      <a:srgbClr val="FF0000"/>
                    </a:solidFill>
                    <a:latin typeface="Comic Sans MS" pitchFamily="66" charset="0"/>
                  </a:rPr>
                  <a:t>Станция </a:t>
                </a:r>
              </a:p>
              <a:p>
                <a:pPr algn="ctr"/>
                <a:r>
                  <a:rPr lang="ru-RU" sz="2800" b="1">
                    <a:solidFill>
                      <a:srgbClr val="FF0000"/>
                    </a:solidFill>
                    <a:latin typeface="Comic Sans MS" pitchFamily="66" charset="0"/>
                  </a:rPr>
                  <a:t>«Веселая </a:t>
                </a:r>
              </a:p>
              <a:p>
                <a:pPr algn="ctr"/>
                <a:r>
                  <a:rPr lang="ru-RU" sz="2800" b="1">
                    <a:solidFill>
                      <a:srgbClr val="FF0000"/>
                    </a:solidFill>
                    <a:latin typeface="Comic Sans MS" pitchFamily="66" charset="0"/>
                  </a:rPr>
                  <a:t>переменка</a:t>
                </a:r>
                <a:r>
                  <a:rPr lang="ru-RU" sz="2800">
                    <a:solidFill>
                      <a:srgbClr val="FF0000"/>
                    </a:solidFill>
                    <a:latin typeface="Comic Sans MS" pitchFamily="66" charset="0"/>
                  </a:rPr>
                  <a:t>»</a:t>
                </a:r>
              </a:p>
            </p:txBody>
          </p:sp>
        </p:grpSp>
        <p:grpSp>
          <p:nvGrpSpPr>
            <p:cNvPr id="31751" name="Group 9"/>
            <p:cNvGrpSpPr>
              <a:grpSpLocks/>
            </p:cNvGrpSpPr>
            <p:nvPr/>
          </p:nvGrpSpPr>
          <p:grpSpPr bwMode="auto">
            <a:xfrm>
              <a:off x="-3810" y="3067"/>
              <a:ext cx="1717" cy="1157"/>
              <a:chOff x="-3697" y="3067"/>
              <a:chExt cx="1717" cy="1157"/>
            </a:xfrm>
          </p:grpSpPr>
          <p:sp>
            <p:nvSpPr>
              <p:cNvPr id="31757" name="Oval 10"/>
              <p:cNvSpPr>
                <a:spLocks noChangeArrowheads="1"/>
              </p:cNvSpPr>
              <p:nvPr/>
            </p:nvSpPr>
            <p:spPr bwMode="auto">
              <a:xfrm>
                <a:off x="-2545" y="3780"/>
                <a:ext cx="513" cy="4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758" name="Oval 11"/>
              <p:cNvSpPr>
                <a:spLocks noChangeArrowheads="1"/>
              </p:cNvSpPr>
              <p:nvPr/>
            </p:nvSpPr>
            <p:spPr bwMode="auto">
              <a:xfrm>
                <a:off x="-3570" y="3780"/>
                <a:ext cx="513" cy="4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759" name="Rectangle 12"/>
              <p:cNvSpPr>
                <a:spLocks noChangeArrowheads="1"/>
              </p:cNvSpPr>
              <p:nvPr/>
            </p:nvSpPr>
            <p:spPr bwMode="auto">
              <a:xfrm>
                <a:off x="-3697" y="3067"/>
                <a:ext cx="1717" cy="993"/>
              </a:xfrm>
              <a:prstGeom prst="rect">
                <a:avLst/>
              </a:prstGeom>
              <a:solidFill>
                <a:srgbClr val="2488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ru-RU" sz="3600" b="1">
                    <a:solidFill>
                      <a:srgbClr val="FF0000"/>
                    </a:solidFill>
                    <a:latin typeface="Comic Sans MS" pitchFamily="66" charset="0"/>
                  </a:rPr>
                  <a:t>Станция </a:t>
                </a:r>
              </a:p>
              <a:p>
                <a:pPr algn="ctr"/>
                <a:r>
                  <a:rPr lang="ru-RU" sz="3600" b="1">
                    <a:solidFill>
                      <a:srgbClr val="FF0000"/>
                    </a:solidFill>
                    <a:latin typeface="Comic Sans MS" pitchFamily="66" charset="0"/>
                  </a:rPr>
                  <a:t>«Перевертыши»</a:t>
                </a:r>
              </a:p>
            </p:txBody>
          </p:sp>
        </p:grpSp>
        <p:grpSp>
          <p:nvGrpSpPr>
            <p:cNvPr id="31752" name="Group 13"/>
            <p:cNvGrpSpPr>
              <a:grpSpLocks/>
            </p:cNvGrpSpPr>
            <p:nvPr/>
          </p:nvGrpSpPr>
          <p:grpSpPr bwMode="auto">
            <a:xfrm>
              <a:off x="-5691" y="3226"/>
              <a:ext cx="1793" cy="998"/>
              <a:chOff x="884" y="3067"/>
              <a:chExt cx="636" cy="409"/>
            </a:xfrm>
          </p:grpSpPr>
          <p:sp>
            <p:nvSpPr>
              <p:cNvPr id="31754" name="Oval 14"/>
              <p:cNvSpPr>
                <a:spLocks noChangeArrowheads="1"/>
              </p:cNvSpPr>
              <p:nvPr/>
            </p:nvSpPr>
            <p:spPr bwMode="auto">
              <a:xfrm>
                <a:off x="1293" y="3294"/>
                <a:ext cx="182" cy="18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755" name="Oval 15"/>
              <p:cNvSpPr>
                <a:spLocks noChangeArrowheads="1"/>
              </p:cNvSpPr>
              <p:nvPr/>
            </p:nvSpPr>
            <p:spPr bwMode="auto">
              <a:xfrm>
                <a:off x="929" y="3294"/>
                <a:ext cx="182" cy="18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756" name="Rectangle 16"/>
              <p:cNvSpPr>
                <a:spLocks noChangeArrowheads="1"/>
              </p:cNvSpPr>
              <p:nvPr/>
            </p:nvSpPr>
            <p:spPr bwMode="auto">
              <a:xfrm>
                <a:off x="884" y="3067"/>
                <a:ext cx="636" cy="318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ru-RU" sz="3800">
                    <a:solidFill>
                      <a:schemeClr val="bg1"/>
                    </a:solidFill>
                    <a:latin typeface="Comic Sans MS" pitchFamily="66" charset="0"/>
                  </a:rPr>
                  <a:t>Станция </a:t>
                </a:r>
              </a:p>
              <a:p>
                <a:pPr algn="ctr"/>
                <a:r>
                  <a:rPr lang="ru-RU" sz="3800">
                    <a:solidFill>
                      <a:schemeClr val="bg1"/>
                    </a:solidFill>
                    <a:latin typeface="Comic Sans MS" pitchFamily="66" charset="0"/>
                  </a:rPr>
                  <a:t>«Ребусная»</a:t>
                </a:r>
              </a:p>
            </p:txBody>
          </p:sp>
        </p:grpSp>
        <p:pic>
          <p:nvPicPr>
            <p:cNvPr id="31753" name="Picture 17" descr="поезд-2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0" y="2976"/>
              <a:ext cx="2043" cy="1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6" name="Picture 21">
            <a:hlinkClick r:id="" action="ppaction://media"/>
          </p:cNvPr>
          <p:cNvPicPr>
            <a:picLocks noRot="1" noChangeAspect="1" noChangeArrowheads="1"/>
          </p:cNvPicPr>
          <p:nvPr>
            <a:wavAudioFile r:embed="rId1" name="J0074975.WAV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37">
            <a:hlinkClick r:id="" action="ppaction://media"/>
          </p:cNvPr>
          <p:cNvPicPr>
            <a:picLocks noRot="1" noChangeAspect="1" noChangeArrowheads="1"/>
          </p:cNvPicPr>
          <p:nvPr>
            <a:wavAudioFile r:embed="rId2" name="J0075023.WAV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8839200" y="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67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526 0.00138 L 0.69462 0.00138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132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 станция «ПЕРЕВЁРТЫШИ»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002060"/>
                </a:solidFill>
              </a:rPr>
              <a:t>В названии сказки все слова перевёрнуты.</a:t>
            </a:r>
          </a:p>
          <a:p>
            <a:pPr eaLnBrk="1" hangingPunct="1"/>
            <a:r>
              <a:rPr lang="ru-RU" smtClean="0">
                <a:solidFill>
                  <a:srgbClr val="002060"/>
                </a:solidFill>
              </a:rPr>
              <a:t> Нужно каждое слово заменить на противоположное по значению и назвать сказку.</a:t>
            </a:r>
          </a:p>
        </p:txBody>
      </p:sp>
      <p:pic>
        <p:nvPicPr>
          <p:cNvPr id="32772" name="Picture 5" descr="0q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4191000"/>
            <a:ext cx="2362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25" descr="AG00001_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813" y="5286375"/>
            <a:ext cx="9239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Picture 25" descr="AG00001_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25" y="5357813"/>
            <a:ext cx="9239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5" name="Picture 25" descr="AG00001_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72375" y="5357813"/>
            <a:ext cx="9239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6" name="Picture 25" descr="AG00001_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01000" y="4214813"/>
            <a:ext cx="9239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7" name="Picture 25" descr="AG00001_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3933825"/>
            <a:ext cx="9239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8" name="Picture 25" descr="AG00001_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88" y="4643438"/>
            <a:ext cx="9239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9" name="Picture 25" descr="AG00001_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4357688"/>
            <a:ext cx="9239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80" name="Picture 25" descr="AG00001_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15188" y="4214813"/>
            <a:ext cx="9239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81" name="Picture 25" descr="AG00001_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75" y="4286250"/>
            <a:ext cx="9239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09600" y="762000"/>
            <a:ext cx="7772400" cy="1470025"/>
          </a:xfrm>
        </p:spPr>
        <p:txBody>
          <a:bodyPr/>
          <a:lstStyle/>
          <a:p>
            <a:pPr eaLnBrk="1" hangingPunct="1">
              <a:defRPr/>
            </a:pPr>
            <a:r>
              <a:rPr lang="ru-RU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Грязнуля</a:t>
            </a:r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500438"/>
            <a:ext cx="6400800" cy="1500187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C00000"/>
                </a:solidFill>
              </a:rPr>
              <a:t>Мойдодыр </a:t>
            </a:r>
          </a:p>
        </p:txBody>
      </p:sp>
      <p:pic>
        <p:nvPicPr>
          <p:cNvPr id="55302" name="Picture 6" descr="12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752600"/>
            <a:ext cx="2032000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2" descr="волны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571750"/>
            <a:ext cx="8786813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anima107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0375" y="4786313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9" descr="A_5bdolph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28688" y="4594225"/>
            <a:ext cx="2286000" cy="226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anima014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14875" y="5286375"/>
            <a:ext cx="2343150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0" descr="anima005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00875" y="5357813"/>
            <a:ext cx="19050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9" descr="s2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72188" y="500063"/>
            <a:ext cx="3071812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 descr="ANIMA~4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643688" y="3714750"/>
            <a:ext cx="1905000" cy="150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5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5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838200" y="1066800"/>
            <a:ext cx="7772400" cy="1470025"/>
          </a:xfrm>
        </p:spPr>
        <p:txBody>
          <a:bodyPr/>
          <a:lstStyle/>
          <a:p>
            <a:pPr eaLnBrk="1" hangingPunct="1">
              <a:defRPr/>
            </a:pPr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Федино счастье </a:t>
            </a:r>
          </a:p>
        </p:txBody>
      </p:sp>
      <p:sp>
        <p:nvSpPr>
          <p:cNvPr id="57349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C00000"/>
                </a:solidFill>
              </a:rPr>
              <a:t>Федорино горе </a:t>
            </a:r>
          </a:p>
        </p:txBody>
      </p:sp>
      <p:pic>
        <p:nvPicPr>
          <p:cNvPr id="57350" name="Picture 6" descr="11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2743200"/>
            <a:ext cx="1992313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23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63" y="2714625"/>
            <a:ext cx="2000250" cy="35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73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2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7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7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7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7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57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7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8" grpId="0"/>
      <p:bldP spid="57349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838200" y="428625"/>
            <a:ext cx="7772400" cy="1500188"/>
          </a:xfrm>
        </p:spPr>
        <p:txBody>
          <a:bodyPr/>
          <a:lstStyle/>
          <a:p>
            <a:pPr eaLnBrk="1" hangingPunct="1">
              <a:defRPr/>
            </a:pPr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Чернушка  и семь великанов </a:t>
            </a:r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4071938"/>
            <a:ext cx="6400800" cy="857250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C00000"/>
                </a:solidFill>
              </a:rPr>
              <a:t>Белоснежка и семь гномов </a:t>
            </a:r>
          </a:p>
        </p:txBody>
      </p:sp>
      <p:pic>
        <p:nvPicPr>
          <p:cNvPr id="59398" name="Picture 6" descr="DJ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1357313"/>
            <a:ext cx="42672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4" descr="milash3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63" y="1143000"/>
            <a:ext cx="2214562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MENS007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75" y="5257800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MENS007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4813" y="5257800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MENS007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3" y="5000625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 descr="MENS007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0375" y="4929188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" descr="MENS007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25" y="5143500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" descr="MENS007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50" y="4929188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6" descr="MENS007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85750" y="4929188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93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1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9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9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70" decel="100000"/>
                                        <p:tgtEl>
                                          <p:spTgt spid="59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770" decel="100000"/>
                                        <p:tgtEl>
                                          <p:spTgt spid="59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9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6" dur="770" fill="hold"/>
                                        <p:tgtEl>
                                          <p:spTgt spid="59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9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8" dur="770" fill="hold"/>
                                        <p:tgtEl>
                                          <p:spTgt spid="59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9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838200"/>
            <a:ext cx="7772400" cy="1470025"/>
          </a:xfrm>
        </p:spPr>
        <p:txBody>
          <a:bodyPr/>
          <a:lstStyle/>
          <a:p>
            <a:pPr eaLnBrk="1" hangingPunct="1">
              <a:defRPr/>
            </a:pPr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Деревянный замок 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4495800"/>
            <a:ext cx="5562600" cy="1752600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C00000"/>
                </a:solidFill>
              </a:rPr>
              <a:t>Золотой ключик </a:t>
            </a:r>
          </a:p>
        </p:txBody>
      </p:sp>
      <p:pic>
        <p:nvPicPr>
          <p:cNvPr id="61445" name="Picture 5" descr="gohome-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2438400"/>
            <a:ext cx="2209800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App0002"/>
          <p:cNvPicPr>
            <a:picLocks noChangeAspect="1" noChangeArrowheads="1"/>
          </p:cNvPicPr>
          <p:nvPr/>
        </p:nvPicPr>
        <p:blipFill>
          <a:blip r:embed="rId3"/>
          <a:srcRect l="4655" r="4677"/>
          <a:stretch>
            <a:fillRect/>
          </a:stretch>
        </p:blipFill>
        <p:spPr bwMode="auto">
          <a:xfrm>
            <a:off x="5857875" y="2643188"/>
            <a:ext cx="3143250" cy="313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4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2" grpId="0"/>
      <p:bldP spid="6144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1" descr="ani_08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5" y="1785938"/>
            <a:ext cx="903288" cy="226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ani_09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1928813"/>
            <a:ext cx="1687513" cy="223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3" descr="ani_1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25" y="4500563"/>
            <a:ext cx="1204913" cy="211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70" name="Picture 6" descr="11G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" y="1828800"/>
            <a:ext cx="27432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09600" y="428625"/>
            <a:ext cx="7772400" cy="1727200"/>
          </a:xfrm>
        </p:spPr>
        <p:txBody>
          <a:bodyPr/>
          <a:lstStyle/>
          <a:p>
            <a:pPr eaLnBrk="1" hangingPunct="1"/>
            <a:r>
              <a:rPr lang="ru-RU" b="1" i="1" smtClean="0">
                <a:solidFill>
                  <a:srgbClr val="002060"/>
                </a:solidFill>
              </a:rPr>
              <a:t>Бодрствующее  чудовище </a:t>
            </a:r>
          </a:p>
        </p:txBody>
      </p:sp>
      <p:sp>
        <p:nvSpPr>
          <p:cNvPr id="62469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FF6600"/>
                </a:solidFill>
              </a:rPr>
              <a:t>           </a:t>
            </a:r>
            <a:r>
              <a:rPr lang="ru-RU" smtClean="0">
                <a:solidFill>
                  <a:srgbClr val="C00000"/>
                </a:solidFill>
              </a:rPr>
              <a:t>Спящая красавица</a:t>
            </a:r>
          </a:p>
        </p:txBody>
      </p:sp>
      <p:sp>
        <p:nvSpPr>
          <p:cNvPr id="37896" name="Rectangle 7"/>
          <p:cNvSpPr>
            <a:spLocks noChangeArrowheads="1"/>
          </p:cNvSpPr>
          <p:nvPr/>
        </p:nvSpPr>
        <p:spPr bwMode="auto">
          <a:xfrm>
            <a:off x="3784600" y="4470400"/>
            <a:ext cx="1841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endParaRPr lang="ru-RU" sz="320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24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2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9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2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2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24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24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milash63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6478588" y="2857500"/>
            <a:ext cx="2665412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09600" y="762000"/>
            <a:ext cx="7772400" cy="1470025"/>
          </a:xfrm>
        </p:spPr>
        <p:txBody>
          <a:bodyPr/>
          <a:lstStyle/>
          <a:p>
            <a:pPr eaLnBrk="1" hangingPunct="1">
              <a:defRPr/>
            </a:pPr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Девочка на арбузе </a:t>
            </a:r>
          </a:p>
        </p:txBody>
      </p:sp>
      <p:sp>
        <p:nvSpPr>
          <p:cNvPr id="6451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571750" y="3857625"/>
            <a:ext cx="3500438" cy="895350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C00000"/>
                </a:solidFill>
              </a:rPr>
              <a:t>Принцесса на горошине </a:t>
            </a:r>
          </a:p>
        </p:txBody>
      </p:sp>
      <p:pic>
        <p:nvPicPr>
          <p:cNvPr id="38917" name="Picture 6" descr="C:\Program Files\Microsoft Office\MEDIA\CAGCAT10\j0305493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2143125"/>
            <a:ext cx="2571750" cy="211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7" descr="C:\Program Files\Microsoft Office\MEDIA\OFFICE12\Bullets\BD10299_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75" y="5786438"/>
            <a:ext cx="414338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7" descr="C:\Program Files\Microsoft Office\MEDIA\OFFICE12\Bullets\BD10299_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38" y="5500688"/>
            <a:ext cx="271462" cy="27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7" descr="C:\Program Files\Microsoft Office\MEDIA\OFFICE12\Bullets\BD10299_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5857875"/>
            <a:ext cx="48577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7" descr="C:\Program Files\Microsoft Office\MEDIA\OFFICE12\Bullets\BD10299_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3" y="6215063"/>
            <a:ext cx="48577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4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09600" y="609600"/>
            <a:ext cx="7772400" cy="1470025"/>
          </a:xfrm>
        </p:spPr>
        <p:txBody>
          <a:bodyPr/>
          <a:lstStyle/>
          <a:p>
            <a:pPr eaLnBrk="1" hangingPunct="1"/>
            <a:r>
              <a:rPr lang="ru-RU" b="1" i="1" smtClean="0">
                <a:solidFill>
                  <a:srgbClr val="002060"/>
                </a:solidFill>
              </a:rPr>
              <a:t>Тридцать худых</a:t>
            </a:r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928813" y="3857625"/>
            <a:ext cx="6400800" cy="828675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C00000"/>
                </a:solidFill>
              </a:rPr>
              <a:t>Три  толстяка </a:t>
            </a:r>
          </a:p>
        </p:txBody>
      </p:sp>
      <p:pic>
        <p:nvPicPr>
          <p:cNvPr id="66566" name="Picture 6" descr="25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2743200"/>
            <a:ext cx="5715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7" name="Picture 7" descr="25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2743200"/>
            <a:ext cx="5715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8" name="Picture 8" descr="25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2743200"/>
            <a:ext cx="5715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9" name="Picture 9" descr="25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2800" y="2743200"/>
            <a:ext cx="5715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70" name="Picture 10" descr="25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14800" y="2743200"/>
            <a:ext cx="5715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71" name="Picture 11" descr="25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2743200"/>
            <a:ext cx="5715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72" name="Picture 12" descr="25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8800" y="2743200"/>
            <a:ext cx="5715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73" name="Picture 13" descr="25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7000" y="2743200"/>
            <a:ext cx="5715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74" name="Picture 14" descr="25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9000" y="2743200"/>
            <a:ext cx="5715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75" name="Picture 15" descr="25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77200" y="2743200"/>
            <a:ext cx="5715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51" descr="C:\Documents and Settings\NForce\Мои документы\Мои рисунки\мишка на коньках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4714875"/>
            <a:ext cx="3048000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51" descr="C:\Documents and Settings\NForce\Мои документы\Мои рисунки\мишка на коньках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38" y="4714875"/>
            <a:ext cx="3048000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51" descr="C:\Documents and Settings\NForce\Мои документы\Мои рисунки\мишка на коньках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75" y="4714875"/>
            <a:ext cx="3071813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6" descr="25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" y="2714625"/>
            <a:ext cx="5715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5" descr="25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15250" y="3214688"/>
            <a:ext cx="5715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5" descr="25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3286125"/>
            <a:ext cx="5715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5" descr="25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63" y="3214688"/>
            <a:ext cx="5715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5" descr="25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3" y="3286125"/>
            <a:ext cx="5715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15" descr="25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3357563"/>
            <a:ext cx="5715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15" descr="25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8" y="3214688"/>
            <a:ext cx="5715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15" descr="25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13" y="3357563"/>
            <a:ext cx="5715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15" descr="25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3286125"/>
            <a:ext cx="5715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15" descr="25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63" y="3357563"/>
            <a:ext cx="5715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65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65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65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65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65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65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65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65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65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65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65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65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65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65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65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65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65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65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65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65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66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66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4" grpId="0"/>
      <p:bldP spid="66565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762000" y="609600"/>
            <a:ext cx="7772400" cy="1470025"/>
          </a:xfrm>
        </p:spPr>
        <p:txBody>
          <a:bodyPr/>
          <a:lstStyle/>
          <a:p>
            <a:pPr eaLnBrk="1" hangingPunct="1"/>
            <a:r>
              <a:rPr lang="ru-RU" b="1" i="1" smtClean="0">
                <a:solidFill>
                  <a:srgbClr val="002060"/>
                </a:solidFill>
              </a:rPr>
              <a:t>Девочка с башню  </a:t>
            </a:r>
          </a:p>
        </p:txBody>
      </p:sp>
      <p:sp>
        <p:nvSpPr>
          <p:cNvPr id="70661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C00000"/>
                </a:solidFill>
              </a:rPr>
              <a:t>Мальчик с пальчик </a:t>
            </a:r>
          </a:p>
        </p:txBody>
      </p:sp>
      <p:pic>
        <p:nvPicPr>
          <p:cNvPr id="70662" name="Picture 6" descr="10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066800"/>
            <a:ext cx="2074863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baby2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3688" y="3429000"/>
            <a:ext cx="2281237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06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2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0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0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0" grpId="0"/>
      <p:bldP spid="7066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57158" y="1428736"/>
            <a:ext cx="6286544" cy="1052088"/>
          </a:xfrm>
          <a:prstGeom prst="rect">
            <a:avLst/>
          </a:prstGeom>
        </p:spPr>
        <p:txBody>
          <a:bodyPr spcFirstLastPara="1">
            <a:prstTxWarp prst="textArchUp">
              <a:avLst/>
            </a:prstTxWarp>
            <a:spAutoFit/>
          </a:bodyPr>
          <a:lstStyle/>
          <a:p>
            <a:pPr algn="ctr">
              <a:defRPr/>
            </a:pPr>
            <a:r>
              <a:rPr lang="ru-RU" sz="6600" kern="1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/>
                <a:cs typeface="Arial" pitchFamily="34" charset="0"/>
              </a:rPr>
              <a:t>Королевство </a:t>
            </a:r>
          </a:p>
          <a:p>
            <a:pPr algn="ctr">
              <a:defRPr/>
            </a:pPr>
            <a:r>
              <a:rPr lang="ru-RU" sz="6600" kern="1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/>
                <a:cs typeface="Arial" pitchFamily="34" charset="0"/>
              </a:rPr>
              <a:t>«Русский язык »</a:t>
            </a: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09600" y="533400"/>
            <a:ext cx="7772400" cy="1470025"/>
          </a:xfrm>
        </p:spPr>
        <p:txBody>
          <a:bodyPr/>
          <a:lstStyle/>
          <a:p>
            <a:pPr eaLnBrk="1" hangingPunct="1"/>
            <a:r>
              <a:rPr lang="ru-RU" b="1" i="1" smtClean="0">
                <a:solidFill>
                  <a:srgbClr val="002060"/>
                </a:solidFill>
              </a:rPr>
              <a:t>Кубик </a:t>
            </a:r>
          </a:p>
        </p:txBody>
      </p:sp>
      <p:sp>
        <p:nvSpPr>
          <p:cNvPr id="74757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C00000"/>
                </a:solidFill>
              </a:rPr>
              <a:t>Колобок </a:t>
            </a:r>
          </a:p>
        </p:txBody>
      </p:sp>
      <p:sp>
        <p:nvSpPr>
          <p:cNvPr id="74758" name="Rectangle 6"/>
          <p:cNvSpPr>
            <a:spLocks noChangeArrowheads="1"/>
          </p:cNvSpPr>
          <p:nvPr/>
        </p:nvSpPr>
        <p:spPr bwMode="auto">
          <a:xfrm>
            <a:off x="533400" y="2971800"/>
            <a:ext cx="1981200" cy="1828800"/>
          </a:xfrm>
          <a:prstGeom prst="rect">
            <a:avLst/>
          </a:prstGeom>
          <a:solidFill>
            <a:srgbClr val="99FF99"/>
          </a:solidFill>
          <a:ln w="9525">
            <a:miter lim="800000"/>
            <a:headEnd/>
            <a:tailEnd/>
          </a:ln>
          <a:scene3d>
            <a:camera prst="legacyPerspectiveFront">
              <a:rot lat="1500000" lon="1500000" rev="0"/>
            </a:camera>
            <a:lightRig rig="legacyFlat2" dir="b"/>
          </a:scene3d>
          <a:sp3d extrusionH="1801800" prstMaterial="legacyMatte">
            <a:bevelT w="13500" h="13500" prst="angle"/>
            <a:bevelB w="13500" h="13500" prst="angle"/>
            <a:extrusionClr>
              <a:srgbClr val="99FF99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pic>
        <p:nvPicPr>
          <p:cNvPr id="8" name="Picture 43" descr="C:\Users\методический кабинет\Desktop\анима\анимашки\лашарики\2..gif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87925" y="1714500"/>
            <a:ext cx="3609975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0" name="Стрелка вниз 5"/>
          <p:cNvSpPr>
            <a:spLocks noChangeArrowheads="1"/>
          </p:cNvSpPr>
          <p:nvPr/>
        </p:nvSpPr>
        <p:spPr bwMode="auto">
          <a:xfrm rot="-5400000">
            <a:off x="8215313" y="5857875"/>
            <a:ext cx="484187" cy="620713"/>
          </a:xfrm>
          <a:prstGeom prst="downArrow">
            <a:avLst>
              <a:gd name="adj1" fmla="val 50000"/>
              <a:gd name="adj2" fmla="val 50003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sz="2000" b="1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47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4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4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4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47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47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900"/>
                            </p:stCondLst>
                            <p:childTnLst>
                              <p:par>
                                <p:cTn id="16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47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47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47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47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6" grpId="0"/>
      <p:bldP spid="74757" grpId="0" build="p"/>
      <p:bldP spid="74758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-8855075" y="4876800"/>
            <a:ext cx="12277725" cy="1981200"/>
            <a:chOff x="-5691" y="2976"/>
            <a:chExt cx="7734" cy="1248"/>
          </a:xfrm>
        </p:grpSpPr>
        <p:grpSp>
          <p:nvGrpSpPr>
            <p:cNvPr id="43014" name="Group 5"/>
            <p:cNvGrpSpPr>
              <a:grpSpLocks/>
            </p:cNvGrpSpPr>
            <p:nvPr/>
          </p:nvGrpSpPr>
          <p:grpSpPr bwMode="auto">
            <a:xfrm>
              <a:off x="-2048" y="3008"/>
              <a:ext cx="1940" cy="1215"/>
              <a:chOff x="3008" y="2933"/>
              <a:chExt cx="688" cy="498"/>
            </a:xfrm>
          </p:grpSpPr>
          <p:sp>
            <p:nvSpPr>
              <p:cNvPr id="43024" name="Oval 6"/>
              <p:cNvSpPr>
                <a:spLocks noChangeArrowheads="1"/>
              </p:cNvSpPr>
              <p:nvPr/>
            </p:nvSpPr>
            <p:spPr bwMode="auto">
              <a:xfrm>
                <a:off x="3470" y="3249"/>
                <a:ext cx="182" cy="18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3025" name="Oval 7"/>
              <p:cNvSpPr>
                <a:spLocks noChangeArrowheads="1"/>
              </p:cNvSpPr>
              <p:nvPr/>
            </p:nvSpPr>
            <p:spPr bwMode="auto">
              <a:xfrm>
                <a:off x="3106" y="3249"/>
                <a:ext cx="182" cy="18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3026" name="Rectangle 8"/>
              <p:cNvSpPr>
                <a:spLocks noChangeArrowheads="1"/>
              </p:cNvSpPr>
              <p:nvPr/>
            </p:nvSpPr>
            <p:spPr bwMode="auto">
              <a:xfrm>
                <a:off x="3008" y="2933"/>
                <a:ext cx="688" cy="387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ru-RU" sz="2800" b="1">
                    <a:solidFill>
                      <a:srgbClr val="FF0000"/>
                    </a:solidFill>
                    <a:latin typeface="Comic Sans MS" pitchFamily="66" charset="0"/>
                  </a:rPr>
                  <a:t>Станция </a:t>
                </a:r>
              </a:p>
              <a:p>
                <a:pPr algn="ctr"/>
                <a:r>
                  <a:rPr lang="ru-RU" sz="2800" b="1">
                    <a:solidFill>
                      <a:srgbClr val="FF0000"/>
                    </a:solidFill>
                    <a:latin typeface="Comic Sans MS" pitchFamily="66" charset="0"/>
                  </a:rPr>
                  <a:t>«Веселая </a:t>
                </a:r>
              </a:p>
              <a:p>
                <a:pPr algn="ctr"/>
                <a:r>
                  <a:rPr lang="ru-RU" sz="2800" b="1">
                    <a:solidFill>
                      <a:srgbClr val="FF0000"/>
                    </a:solidFill>
                    <a:latin typeface="Comic Sans MS" pitchFamily="66" charset="0"/>
                  </a:rPr>
                  <a:t>переменка</a:t>
                </a:r>
                <a:r>
                  <a:rPr lang="ru-RU" sz="2800">
                    <a:solidFill>
                      <a:srgbClr val="FF0000"/>
                    </a:solidFill>
                    <a:latin typeface="Comic Sans MS" pitchFamily="66" charset="0"/>
                  </a:rPr>
                  <a:t>»</a:t>
                </a:r>
              </a:p>
            </p:txBody>
          </p:sp>
        </p:grpSp>
        <p:grpSp>
          <p:nvGrpSpPr>
            <p:cNvPr id="43015" name="Group 9"/>
            <p:cNvGrpSpPr>
              <a:grpSpLocks/>
            </p:cNvGrpSpPr>
            <p:nvPr/>
          </p:nvGrpSpPr>
          <p:grpSpPr bwMode="auto">
            <a:xfrm>
              <a:off x="-3810" y="3067"/>
              <a:ext cx="1717" cy="1157"/>
              <a:chOff x="-3697" y="3067"/>
              <a:chExt cx="1717" cy="1157"/>
            </a:xfrm>
          </p:grpSpPr>
          <p:sp>
            <p:nvSpPr>
              <p:cNvPr id="43021" name="Oval 10"/>
              <p:cNvSpPr>
                <a:spLocks noChangeArrowheads="1"/>
              </p:cNvSpPr>
              <p:nvPr/>
            </p:nvSpPr>
            <p:spPr bwMode="auto">
              <a:xfrm>
                <a:off x="-2545" y="3780"/>
                <a:ext cx="513" cy="4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3022" name="Oval 11"/>
              <p:cNvSpPr>
                <a:spLocks noChangeArrowheads="1"/>
              </p:cNvSpPr>
              <p:nvPr/>
            </p:nvSpPr>
            <p:spPr bwMode="auto">
              <a:xfrm>
                <a:off x="-3570" y="3780"/>
                <a:ext cx="513" cy="4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3023" name="Rectangle 12"/>
              <p:cNvSpPr>
                <a:spLocks noChangeArrowheads="1"/>
              </p:cNvSpPr>
              <p:nvPr/>
            </p:nvSpPr>
            <p:spPr bwMode="auto">
              <a:xfrm>
                <a:off x="-3697" y="3067"/>
                <a:ext cx="1717" cy="993"/>
              </a:xfrm>
              <a:prstGeom prst="rect">
                <a:avLst/>
              </a:prstGeom>
              <a:solidFill>
                <a:srgbClr val="2488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ru-RU" sz="3600" b="1">
                    <a:solidFill>
                      <a:srgbClr val="FF0000"/>
                    </a:solidFill>
                    <a:latin typeface="Comic Sans MS" pitchFamily="66" charset="0"/>
                  </a:rPr>
                  <a:t>Станция </a:t>
                </a:r>
              </a:p>
              <a:p>
                <a:pPr algn="ctr"/>
                <a:r>
                  <a:rPr lang="ru-RU" sz="3600" b="1">
                    <a:solidFill>
                      <a:srgbClr val="FF0000"/>
                    </a:solidFill>
                    <a:latin typeface="Comic Sans MS" pitchFamily="66" charset="0"/>
                  </a:rPr>
                  <a:t>«Переветрыши»</a:t>
                </a:r>
              </a:p>
            </p:txBody>
          </p:sp>
        </p:grpSp>
        <p:grpSp>
          <p:nvGrpSpPr>
            <p:cNvPr id="43016" name="Group 13"/>
            <p:cNvGrpSpPr>
              <a:grpSpLocks/>
            </p:cNvGrpSpPr>
            <p:nvPr/>
          </p:nvGrpSpPr>
          <p:grpSpPr bwMode="auto">
            <a:xfrm>
              <a:off x="-5691" y="3226"/>
              <a:ext cx="1793" cy="998"/>
              <a:chOff x="884" y="3067"/>
              <a:chExt cx="636" cy="409"/>
            </a:xfrm>
          </p:grpSpPr>
          <p:sp>
            <p:nvSpPr>
              <p:cNvPr id="43018" name="Oval 14"/>
              <p:cNvSpPr>
                <a:spLocks noChangeArrowheads="1"/>
              </p:cNvSpPr>
              <p:nvPr/>
            </p:nvSpPr>
            <p:spPr bwMode="auto">
              <a:xfrm>
                <a:off x="1293" y="3294"/>
                <a:ext cx="182" cy="18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3019" name="Oval 15"/>
              <p:cNvSpPr>
                <a:spLocks noChangeArrowheads="1"/>
              </p:cNvSpPr>
              <p:nvPr/>
            </p:nvSpPr>
            <p:spPr bwMode="auto">
              <a:xfrm>
                <a:off x="929" y="3294"/>
                <a:ext cx="182" cy="18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3020" name="Rectangle 16"/>
              <p:cNvSpPr>
                <a:spLocks noChangeArrowheads="1"/>
              </p:cNvSpPr>
              <p:nvPr/>
            </p:nvSpPr>
            <p:spPr bwMode="auto">
              <a:xfrm>
                <a:off x="884" y="3067"/>
                <a:ext cx="636" cy="318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ru-RU" sz="3800">
                    <a:solidFill>
                      <a:schemeClr val="bg1"/>
                    </a:solidFill>
                    <a:latin typeface="Comic Sans MS" pitchFamily="66" charset="0"/>
                  </a:rPr>
                  <a:t>Станция </a:t>
                </a:r>
              </a:p>
              <a:p>
                <a:pPr algn="ctr"/>
                <a:r>
                  <a:rPr lang="ru-RU" sz="3800">
                    <a:solidFill>
                      <a:schemeClr val="bg1"/>
                    </a:solidFill>
                    <a:latin typeface="Comic Sans MS" pitchFamily="66" charset="0"/>
                  </a:rPr>
                  <a:t>«Ребусная»</a:t>
                </a:r>
              </a:p>
            </p:txBody>
          </p:sp>
        </p:grpSp>
        <p:pic>
          <p:nvPicPr>
            <p:cNvPr id="43017" name="Picture 17" descr="поезд-2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0" y="2976"/>
              <a:ext cx="2043" cy="1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6" name="Picture 21">
            <a:hlinkClick r:id="" action="ppaction://media"/>
          </p:cNvPr>
          <p:cNvPicPr>
            <a:picLocks noRot="1" noChangeAspect="1" noChangeArrowheads="1"/>
          </p:cNvPicPr>
          <p:nvPr>
            <a:wavAudioFile r:embed="rId1" name="J0074975.WAV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37">
            <a:hlinkClick r:id="" action="ppaction://media"/>
          </p:cNvPr>
          <p:cNvPicPr>
            <a:picLocks noRot="1" noChangeAspect="1" noChangeArrowheads="1"/>
          </p:cNvPicPr>
          <p:nvPr>
            <a:wavAudioFile r:embed="rId2" name="J0075023.WAV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8839200" y="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67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526 0.00138 L 1.08056 -0.00903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00" y="-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132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 станция «Ребусная»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b="1" i="1" smtClean="0">
                <a:solidFill>
                  <a:srgbClr val="002060"/>
                </a:solidFill>
              </a:rPr>
              <a:t>Отгадайте ребусы </a:t>
            </a:r>
          </a:p>
        </p:txBody>
      </p:sp>
      <p:pic>
        <p:nvPicPr>
          <p:cNvPr id="44036" name="Picture 4" descr="book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25" y="1857375"/>
            <a:ext cx="2971800" cy="273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7" name="Picture 13" descr="Info_0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59450" y="4243388"/>
            <a:ext cx="3384550" cy="2614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8" name="Picture 4" descr="сова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" y="3214688"/>
            <a:ext cx="2392363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WordArt 2"/>
          <p:cNvSpPr>
            <a:spLocks noChangeArrowheads="1" noChangeShapeType="1" noTextEdit="1"/>
          </p:cNvSpPr>
          <p:nvPr/>
        </p:nvSpPr>
        <p:spPr bwMode="auto">
          <a:xfrm>
            <a:off x="357158" y="357188"/>
            <a:ext cx="8572560" cy="5786437"/>
          </a:xfrm>
          <a:prstGeom prst="rect">
            <a:avLst/>
          </a:prstGeom>
          <a:noFill/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ru-RU" sz="9600" b="1" kern="1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/>
                <a:cs typeface="Arial" pitchFamily="34" charset="0"/>
              </a:rPr>
              <a:t>ООО</a:t>
            </a:r>
            <a:endParaRPr lang="ru-RU" sz="9600" b="1" kern="10" spc="-480" dirty="0">
              <a:ln w="22225">
                <a:solidFill>
                  <a:sysClr val="windowText" lastClr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Monotype Corsiva"/>
              <a:cs typeface="Arial" pitchFamily="34" charset="0"/>
            </a:endParaRPr>
          </a:p>
        </p:txBody>
      </p:sp>
      <p:sp>
        <p:nvSpPr>
          <p:cNvPr id="35844" name="WordArt 4"/>
          <p:cNvSpPr>
            <a:spLocks noChangeArrowheads="1" noChangeShapeType="1" noTextEdit="1"/>
          </p:cNvSpPr>
          <p:nvPr/>
        </p:nvSpPr>
        <p:spPr bwMode="auto">
          <a:xfrm>
            <a:off x="3857625" y="4786313"/>
            <a:ext cx="2952750" cy="22320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endParaRPr lang="ru-RU" sz="6600" b="1" kern="10" spc="-660">
              <a:ln w="1905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Bookman Old Style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4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WordArt 4"/>
          <p:cNvSpPr>
            <a:spLocks noChangeArrowheads="1" noChangeShapeType="1" noTextEdit="1"/>
          </p:cNvSpPr>
          <p:nvPr/>
        </p:nvSpPr>
        <p:spPr bwMode="auto">
          <a:xfrm>
            <a:off x="1447800" y="304800"/>
            <a:ext cx="6002338" cy="6096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ru-RU" sz="3600" b="1" kern="1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Impact"/>
                <a:cs typeface="Arial" pitchFamily="34" charset="0"/>
              </a:rPr>
              <a:t>о</a:t>
            </a:r>
          </a:p>
        </p:txBody>
      </p:sp>
      <p:sp>
        <p:nvSpPr>
          <p:cNvPr id="25603" name="WordArt 5"/>
          <p:cNvSpPr>
            <a:spLocks noChangeArrowheads="1" noChangeShapeType="1" noTextEdit="1"/>
          </p:cNvSpPr>
          <p:nvPr/>
        </p:nvSpPr>
        <p:spPr bwMode="auto">
          <a:xfrm>
            <a:off x="3276600" y="1828800"/>
            <a:ext cx="2133600" cy="40767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>
              <a:defRPr/>
            </a:pPr>
            <a:r>
              <a:rPr lang="ru-RU" sz="3600" b="1" kern="1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Impact"/>
                <a:cs typeface="Arial" pitchFamily="34" charset="0"/>
              </a:rPr>
              <a:t>да</a:t>
            </a:r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Impact"/>
              <a:cs typeface="Arial" pitchFamily="34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WordArt 4"/>
          <p:cNvSpPr>
            <a:spLocks noChangeArrowheads="1" noChangeShapeType="1" noTextEdit="1"/>
          </p:cNvSpPr>
          <p:nvPr/>
        </p:nvSpPr>
        <p:spPr bwMode="auto">
          <a:xfrm>
            <a:off x="755650" y="428625"/>
            <a:ext cx="7959725" cy="600075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>
              <a:defRPr/>
            </a:pPr>
            <a:r>
              <a:rPr lang="ru-RU" sz="6600" b="1" kern="1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/>
                <a:cs typeface="Arial" pitchFamily="34" charset="0"/>
              </a:rPr>
              <a:t>7 ' Я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WordArt 4"/>
          <p:cNvSpPr>
            <a:spLocks noChangeArrowheads="1" noChangeShapeType="1" noTextEdit="1"/>
          </p:cNvSpPr>
          <p:nvPr/>
        </p:nvSpPr>
        <p:spPr bwMode="auto">
          <a:xfrm>
            <a:off x="3200400" y="609600"/>
            <a:ext cx="4197350" cy="40401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0000"/>
                </a:solidFill>
                <a:effectLst>
                  <a:outerShdw dist="40000" dir="5400000" algn="tl" rotWithShape="0">
                    <a:srgbClr val="000000">
                      <a:alpha val="32999"/>
                    </a:srgbClr>
                  </a:outerShdw>
                </a:effectLst>
                <a:latin typeface="Impact"/>
              </a:rPr>
              <a:t>Ц</a:t>
            </a:r>
          </a:p>
        </p:txBody>
      </p:sp>
      <p:sp>
        <p:nvSpPr>
          <p:cNvPr id="28675" name="WordArt 5"/>
          <p:cNvSpPr>
            <a:spLocks noChangeArrowheads="1" noChangeShapeType="1" noTextEdit="1"/>
          </p:cNvSpPr>
          <p:nvPr/>
        </p:nvSpPr>
        <p:spPr bwMode="auto">
          <a:xfrm>
            <a:off x="1676400" y="1693863"/>
            <a:ext cx="2992438" cy="5164137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17306"/>
              </a:avLst>
            </a:prstTxWarp>
          </a:bodyPr>
          <a:lstStyle/>
          <a:p>
            <a:pPr algn="ctr">
              <a:defRPr/>
            </a:pPr>
            <a:r>
              <a:rPr lang="ru-RU" sz="3600" b="1" kern="1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Impact"/>
                <a:cs typeface="Arial" pitchFamily="34" charset="0"/>
              </a:rPr>
              <a:t>Я</a:t>
            </a: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WordArt 4"/>
          <p:cNvSpPr>
            <a:spLocks noChangeArrowheads="1" noChangeShapeType="1" noTextEdit="1"/>
          </p:cNvSpPr>
          <p:nvPr/>
        </p:nvSpPr>
        <p:spPr bwMode="auto">
          <a:xfrm>
            <a:off x="3200400" y="381000"/>
            <a:ext cx="3027363" cy="2120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У</a:t>
            </a:r>
          </a:p>
        </p:txBody>
      </p:sp>
      <p:sp>
        <p:nvSpPr>
          <p:cNvPr id="49155" name="WordArt 5"/>
          <p:cNvSpPr>
            <a:spLocks noChangeArrowheads="1" noChangeShapeType="1" noTextEdit="1"/>
          </p:cNvSpPr>
          <p:nvPr/>
        </p:nvSpPr>
        <p:spPr bwMode="auto">
          <a:xfrm>
            <a:off x="1219200" y="2895600"/>
            <a:ext cx="6702425" cy="7127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________________</a:t>
            </a:r>
          </a:p>
        </p:txBody>
      </p:sp>
      <p:sp>
        <p:nvSpPr>
          <p:cNvPr id="49156" name="WordArt 6"/>
          <p:cNvSpPr>
            <a:spLocks noChangeArrowheads="1" noChangeShapeType="1" noTextEdit="1"/>
          </p:cNvSpPr>
          <p:nvPr/>
        </p:nvSpPr>
        <p:spPr bwMode="auto">
          <a:xfrm>
            <a:off x="2438400" y="3962400"/>
            <a:ext cx="4325938" cy="24384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906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00FF"/>
                </a:solidFill>
                <a:latin typeface="Impact"/>
              </a:rPr>
              <a:t>ШКА</a:t>
            </a: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WordArt 4"/>
          <p:cNvSpPr>
            <a:spLocks noChangeArrowheads="1" noChangeShapeType="1" noTextEdit="1"/>
          </p:cNvSpPr>
          <p:nvPr/>
        </p:nvSpPr>
        <p:spPr bwMode="auto">
          <a:xfrm>
            <a:off x="2362200" y="228600"/>
            <a:ext cx="3914775" cy="21336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4236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009900"/>
                </a:solidFill>
                <a:effectLst>
                  <a:outerShdw dist="53882" dir="2700000" algn="ctr" rotWithShape="0">
                    <a:srgbClr val="9999FF"/>
                  </a:outerShdw>
                </a:effectLst>
                <a:latin typeface="Impact"/>
              </a:rPr>
              <a:t>ЖДА</a:t>
            </a:r>
          </a:p>
        </p:txBody>
      </p:sp>
      <p:sp>
        <p:nvSpPr>
          <p:cNvPr id="51203" name="WordArt 5"/>
          <p:cNvSpPr>
            <a:spLocks noChangeArrowheads="1" noChangeShapeType="1" noTextEdit="1"/>
          </p:cNvSpPr>
          <p:nvPr/>
        </p:nvSpPr>
        <p:spPr bwMode="auto">
          <a:xfrm>
            <a:off x="1295400" y="2819400"/>
            <a:ext cx="6553200" cy="666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_______________</a:t>
            </a:r>
          </a:p>
        </p:txBody>
      </p:sp>
      <p:sp>
        <p:nvSpPr>
          <p:cNvPr id="51204" name="WordArt 6"/>
          <p:cNvSpPr>
            <a:spLocks noChangeArrowheads="1" noChangeShapeType="1" noTextEdit="1"/>
          </p:cNvSpPr>
          <p:nvPr/>
        </p:nvSpPr>
        <p:spPr bwMode="auto">
          <a:xfrm>
            <a:off x="3048000" y="3657600"/>
            <a:ext cx="2687638" cy="297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ДЕ</a:t>
            </a:r>
          </a:p>
        </p:txBody>
      </p:sp>
      <p:sp>
        <p:nvSpPr>
          <p:cNvPr id="51205" name="Стрелка вниз 4"/>
          <p:cNvSpPr>
            <a:spLocks noChangeArrowheads="1"/>
          </p:cNvSpPr>
          <p:nvPr/>
        </p:nvSpPr>
        <p:spPr bwMode="auto">
          <a:xfrm rot="-5400000">
            <a:off x="8215313" y="5857875"/>
            <a:ext cx="484187" cy="620713"/>
          </a:xfrm>
          <a:prstGeom prst="downArrow">
            <a:avLst>
              <a:gd name="adj1" fmla="val 50000"/>
              <a:gd name="adj2" fmla="val 50003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sz="2000" b="1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918648" cy="1584175"/>
          </a:xfrm>
        </p:spPr>
        <p:txBody>
          <a:bodyPr/>
          <a:lstStyle/>
          <a:p>
            <a:r>
              <a:rPr lang="ru-RU" dirty="0" smtClean="0"/>
              <a:t>«Фонетические пропорции»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755576" y="1844824"/>
            <a:ext cx="7016824" cy="3793976"/>
          </a:xfrm>
        </p:spPr>
        <p:txBody>
          <a:bodyPr/>
          <a:lstStyle/>
          <a:p>
            <a:pPr marL="914400" indent="-914400">
              <a:buAutoNum type="arabicParenR"/>
            </a:pPr>
            <a:r>
              <a:rPr lang="ru-RU" sz="5400" dirty="0" smtClean="0"/>
              <a:t>А/Я = О/?</a:t>
            </a:r>
          </a:p>
          <a:p>
            <a:pPr marL="514350" indent="-514350">
              <a:buAutoNum type="arabicParenR"/>
            </a:pPr>
            <a:r>
              <a:rPr lang="ru-RU" sz="5400" dirty="0"/>
              <a:t> </a:t>
            </a:r>
            <a:r>
              <a:rPr lang="ru-RU" sz="5400" dirty="0" smtClean="0"/>
              <a:t>М/М‘=Р/?</a:t>
            </a:r>
          </a:p>
          <a:p>
            <a:r>
              <a:rPr lang="ru-RU" sz="5400" dirty="0" smtClean="0"/>
              <a:t>3) ВБ/ФП=З‘Ж/?</a:t>
            </a:r>
          </a:p>
          <a:p>
            <a:r>
              <a:rPr lang="ru-RU" sz="5400" dirty="0" smtClean="0"/>
              <a:t>4)СОН/НОС=ТОПОР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1964421200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71_Fanfare for Solo Trumpet and Drum - V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62865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57158" y="1428736"/>
            <a:ext cx="6286544" cy="1052088"/>
          </a:xfrm>
          <a:prstGeom prst="rect">
            <a:avLst/>
          </a:prstGeom>
        </p:spPr>
        <p:txBody>
          <a:bodyPr spcFirstLastPara="1">
            <a:prstTxWarp prst="textArchUp">
              <a:avLst/>
            </a:prstTxWarp>
            <a:spAutoFit/>
          </a:bodyPr>
          <a:lstStyle/>
          <a:p>
            <a:pPr algn="ctr">
              <a:defRPr/>
            </a:pPr>
            <a:r>
              <a:rPr lang="ru-RU" sz="6600" kern="1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/>
                <a:cs typeface="Arial" pitchFamily="34" charset="0"/>
              </a:rPr>
              <a:t>Королевство </a:t>
            </a:r>
          </a:p>
          <a:p>
            <a:pPr algn="ctr">
              <a:defRPr/>
            </a:pPr>
            <a:r>
              <a:rPr lang="ru-RU" sz="6600" kern="1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/>
                <a:cs typeface="Arial" pitchFamily="34" charset="0"/>
              </a:rPr>
              <a:t>«Русский язык »</a:t>
            </a: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12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-8855075" y="4714875"/>
            <a:ext cx="12355513" cy="2143125"/>
            <a:chOff x="-5691" y="2874"/>
            <a:chExt cx="7734" cy="1350"/>
          </a:xfrm>
        </p:grpSpPr>
        <p:grpSp>
          <p:nvGrpSpPr>
            <p:cNvPr id="52230" name="Group 5"/>
            <p:cNvGrpSpPr>
              <a:grpSpLocks/>
            </p:cNvGrpSpPr>
            <p:nvPr/>
          </p:nvGrpSpPr>
          <p:grpSpPr bwMode="auto">
            <a:xfrm>
              <a:off x="-2048" y="3008"/>
              <a:ext cx="1940" cy="1215"/>
              <a:chOff x="3008" y="2933"/>
              <a:chExt cx="688" cy="498"/>
            </a:xfrm>
          </p:grpSpPr>
          <p:sp>
            <p:nvSpPr>
              <p:cNvPr id="52240" name="Oval 6"/>
              <p:cNvSpPr>
                <a:spLocks noChangeArrowheads="1"/>
              </p:cNvSpPr>
              <p:nvPr/>
            </p:nvSpPr>
            <p:spPr bwMode="auto">
              <a:xfrm>
                <a:off x="3470" y="3249"/>
                <a:ext cx="182" cy="18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2241" name="Oval 7"/>
              <p:cNvSpPr>
                <a:spLocks noChangeArrowheads="1"/>
              </p:cNvSpPr>
              <p:nvPr/>
            </p:nvSpPr>
            <p:spPr bwMode="auto">
              <a:xfrm>
                <a:off x="3106" y="3249"/>
                <a:ext cx="182" cy="18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2242" name="Rectangle 8"/>
              <p:cNvSpPr>
                <a:spLocks noChangeArrowheads="1"/>
              </p:cNvSpPr>
              <p:nvPr/>
            </p:nvSpPr>
            <p:spPr bwMode="auto">
              <a:xfrm>
                <a:off x="3008" y="2933"/>
                <a:ext cx="688" cy="387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ru-RU" sz="2800" b="1">
                    <a:solidFill>
                      <a:srgbClr val="FF0000"/>
                    </a:solidFill>
                    <a:latin typeface="Comic Sans MS" pitchFamily="66" charset="0"/>
                  </a:rPr>
                  <a:t>Станция </a:t>
                </a:r>
              </a:p>
              <a:p>
                <a:pPr algn="ctr"/>
                <a:r>
                  <a:rPr lang="ru-RU" sz="2800" b="1">
                    <a:solidFill>
                      <a:srgbClr val="FF0000"/>
                    </a:solidFill>
                    <a:latin typeface="Comic Sans MS" pitchFamily="66" charset="0"/>
                  </a:rPr>
                  <a:t>«Кроссвордная</a:t>
                </a:r>
                <a:r>
                  <a:rPr lang="ru-RU" sz="2800">
                    <a:solidFill>
                      <a:srgbClr val="FF0000"/>
                    </a:solidFill>
                    <a:latin typeface="Comic Sans MS" pitchFamily="66" charset="0"/>
                  </a:rPr>
                  <a:t>»</a:t>
                </a:r>
              </a:p>
            </p:txBody>
          </p:sp>
        </p:grpSp>
        <p:grpSp>
          <p:nvGrpSpPr>
            <p:cNvPr id="52231" name="Group 9"/>
            <p:cNvGrpSpPr>
              <a:grpSpLocks/>
            </p:cNvGrpSpPr>
            <p:nvPr/>
          </p:nvGrpSpPr>
          <p:grpSpPr bwMode="auto">
            <a:xfrm>
              <a:off x="-3810" y="2874"/>
              <a:ext cx="1717" cy="1350"/>
              <a:chOff x="-3697" y="2874"/>
              <a:chExt cx="1717" cy="1350"/>
            </a:xfrm>
          </p:grpSpPr>
          <p:sp>
            <p:nvSpPr>
              <p:cNvPr id="52237" name="Oval 10"/>
              <p:cNvSpPr>
                <a:spLocks noChangeArrowheads="1"/>
              </p:cNvSpPr>
              <p:nvPr/>
            </p:nvSpPr>
            <p:spPr bwMode="auto">
              <a:xfrm>
                <a:off x="-2545" y="3780"/>
                <a:ext cx="513" cy="4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2238" name="Oval 11"/>
              <p:cNvSpPr>
                <a:spLocks noChangeArrowheads="1"/>
              </p:cNvSpPr>
              <p:nvPr/>
            </p:nvSpPr>
            <p:spPr bwMode="auto">
              <a:xfrm>
                <a:off x="-3570" y="3780"/>
                <a:ext cx="513" cy="4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2239" name="Rectangle 12"/>
              <p:cNvSpPr>
                <a:spLocks noChangeArrowheads="1"/>
              </p:cNvSpPr>
              <p:nvPr/>
            </p:nvSpPr>
            <p:spPr bwMode="auto">
              <a:xfrm>
                <a:off x="-3697" y="2874"/>
                <a:ext cx="1717" cy="1186"/>
              </a:xfrm>
              <a:prstGeom prst="rect">
                <a:avLst/>
              </a:prstGeom>
              <a:solidFill>
                <a:srgbClr val="2488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ru-RU" sz="3600" b="1">
                    <a:solidFill>
                      <a:srgbClr val="FF0000"/>
                    </a:solidFill>
                    <a:latin typeface="Comic Sans MS" pitchFamily="66" charset="0"/>
                  </a:rPr>
                  <a:t>Станция </a:t>
                </a:r>
              </a:p>
              <a:p>
                <a:pPr algn="ctr"/>
                <a:r>
                  <a:rPr lang="ru-RU" sz="3600" b="1">
                    <a:solidFill>
                      <a:srgbClr val="FF0000"/>
                    </a:solidFill>
                    <a:latin typeface="Comic Sans MS" pitchFamily="66" charset="0"/>
                  </a:rPr>
                  <a:t>«Скорого</a:t>
                </a:r>
              </a:p>
              <a:p>
                <a:pPr algn="ctr"/>
                <a:r>
                  <a:rPr lang="ru-RU" sz="3600" b="1">
                    <a:solidFill>
                      <a:srgbClr val="FF0000"/>
                    </a:solidFill>
                    <a:latin typeface="Comic Sans MS" pitchFamily="66" charset="0"/>
                  </a:rPr>
                  <a:t>-ворочная»</a:t>
                </a:r>
              </a:p>
            </p:txBody>
          </p:sp>
        </p:grpSp>
        <p:grpSp>
          <p:nvGrpSpPr>
            <p:cNvPr id="52232" name="Group 13"/>
            <p:cNvGrpSpPr>
              <a:grpSpLocks/>
            </p:cNvGrpSpPr>
            <p:nvPr/>
          </p:nvGrpSpPr>
          <p:grpSpPr bwMode="auto">
            <a:xfrm>
              <a:off x="-5691" y="3226"/>
              <a:ext cx="1793" cy="998"/>
              <a:chOff x="884" y="3067"/>
              <a:chExt cx="636" cy="409"/>
            </a:xfrm>
          </p:grpSpPr>
          <p:sp>
            <p:nvSpPr>
              <p:cNvPr id="52234" name="Oval 14"/>
              <p:cNvSpPr>
                <a:spLocks noChangeArrowheads="1"/>
              </p:cNvSpPr>
              <p:nvPr/>
            </p:nvSpPr>
            <p:spPr bwMode="auto">
              <a:xfrm>
                <a:off x="1293" y="3294"/>
                <a:ext cx="182" cy="18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2235" name="Oval 15"/>
              <p:cNvSpPr>
                <a:spLocks noChangeArrowheads="1"/>
              </p:cNvSpPr>
              <p:nvPr/>
            </p:nvSpPr>
            <p:spPr bwMode="auto">
              <a:xfrm>
                <a:off x="929" y="3294"/>
                <a:ext cx="182" cy="18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2236" name="Rectangle 16"/>
              <p:cNvSpPr>
                <a:spLocks noChangeArrowheads="1"/>
              </p:cNvSpPr>
              <p:nvPr/>
            </p:nvSpPr>
            <p:spPr bwMode="auto">
              <a:xfrm>
                <a:off x="884" y="3067"/>
                <a:ext cx="636" cy="318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ru-RU" sz="3800">
                    <a:solidFill>
                      <a:schemeClr val="bg1"/>
                    </a:solidFill>
                    <a:latin typeface="Comic Sans MS" pitchFamily="66" charset="0"/>
                  </a:rPr>
                  <a:t>Станция </a:t>
                </a:r>
              </a:p>
              <a:p>
                <a:pPr algn="ctr"/>
                <a:r>
                  <a:rPr lang="ru-RU" sz="3800">
                    <a:solidFill>
                      <a:schemeClr val="bg1"/>
                    </a:solidFill>
                    <a:latin typeface="Comic Sans MS" pitchFamily="66" charset="0"/>
                  </a:rPr>
                  <a:t>«Ребусная»</a:t>
                </a:r>
              </a:p>
            </p:txBody>
          </p:sp>
        </p:grpSp>
        <p:pic>
          <p:nvPicPr>
            <p:cNvPr id="52233" name="Picture 17" descr="поезд-2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0" y="2976"/>
              <a:ext cx="2043" cy="1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6" name="Picture 21">
            <a:hlinkClick r:id="" action="ppaction://media"/>
          </p:cNvPr>
          <p:cNvPicPr>
            <a:picLocks noRot="1" noChangeAspect="1" noChangeArrowheads="1"/>
          </p:cNvPicPr>
          <p:nvPr>
            <a:wavAudioFile r:embed="rId1" name="J0074975.WAV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37">
            <a:hlinkClick r:id="" action="ppaction://media"/>
          </p:cNvPr>
          <p:cNvPicPr>
            <a:picLocks noRot="1" noChangeAspect="1" noChangeArrowheads="1"/>
          </p:cNvPicPr>
          <p:nvPr>
            <a:wavAudioFile r:embed="rId2" name="J0075023.WAV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8839200" y="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67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2708 -0.00903 L 0.32014 -0.00903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132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10" descr="mouse_NewYear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25" y="785813"/>
            <a:ext cx="2428875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28625" y="1428750"/>
          <a:ext cx="8358243" cy="5188093"/>
        </p:xfrm>
        <a:graphic>
          <a:graphicData uri="http://schemas.openxmlformats.org/drawingml/2006/table">
            <a:tbl>
              <a:tblPr/>
              <a:tblGrid>
                <a:gridCol w="623441"/>
                <a:gridCol w="506099"/>
                <a:gridCol w="622545"/>
                <a:gridCol w="622545"/>
                <a:gridCol w="567010"/>
                <a:gridCol w="567010"/>
                <a:gridCol w="506099"/>
                <a:gridCol w="550887"/>
                <a:gridCol w="550887"/>
                <a:gridCol w="502516"/>
                <a:gridCol w="503412"/>
                <a:gridCol w="501620"/>
                <a:gridCol w="567010"/>
                <a:gridCol w="616275"/>
                <a:gridCol w="550887"/>
              </a:tblGrid>
              <a:tr h="782432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rgbClr val="008000"/>
                          </a:solidFill>
                        </a:rPr>
                        <a:t>  </a:t>
                      </a:r>
                      <a:r>
                        <a:rPr lang="ru-RU" sz="2800" b="1" dirty="0" smtClean="0">
                          <a:solidFill>
                            <a:srgbClr val="008000"/>
                          </a:solidFill>
                        </a:rPr>
                        <a:t>1.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rgbClr val="008000"/>
                          </a:solidFill>
                        </a:rPr>
                        <a:t>  2.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5417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64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6486">
                <a:tc row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rgbClr val="008000"/>
                          </a:solidFill>
                        </a:rPr>
                        <a:t>  </a:t>
                      </a:r>
                      <a:r>
                        <a:rPr lang="ru-RU" sz="2800" b="1" dirty="0" smtClean="0">
                          <a:solidFill>
                            <a:srgbClr val="008000"/>
                          </a:solidFill>
                        </a:rPr>
                        <a:t>4.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rgbClr val="008000"/>
                          </a:solidFill>
                        </a:rPr>
                        <a:t>  </a:t>
                      </a:r>
                      <a:r>
                        <a:rPr lang="ru-RU" sz="2800" b="1" dirty="0" smtClean="0">
                          <a:solidFill>
                            <a:srgbClr val="008000"/>
                          </a:solidFill>
                        </a:rPr>
                        <a:t>5.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rgbClr val="008000"/>
                          </a:solidFill>
                        </a:rPr>
                        <a:t>  6</a:t>
                      </a:r>
                      <a:r>
                        <a:rPr lang="ru-RU" sz="2400" dirty="0" smtClean="0"/>
                        <a:t>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7364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260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9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1000125" y="3857625"/>
            <a:ext cx="4071938" cy="857250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ru-RU" sz="5400" smtClean="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З</a:t>
            </a:r>
            <a:r>
              <a:rPr lang="ru-RU" sz="540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5400" smtClean="0">
                <a:solidFill>
                  <a:srgbClr val="065A16"/>
                </a:solidFill>
                <a:latin typeface="Calibri" pitchFamily="34" charset="0"/>
                <a:cs typeface="Times New Roman" pitchFamily="18" charset="0"/>
              </a:rPr>
              <a:t>О Л  У ШК А</a:t>
            </a:r>
            <a:endParaRPr lang="ru-RU" sz="5400" smtClean="0">
              <a:solidFill>
                <a:srgbClr val="065A16"/>
              </a:solidFill>
              <a:cs typeface="Arial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000125" y="1428750"/>
            <a:ext cx="60007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480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С </a:t>
            </a:r>
            <a:r>
              <a:rPr lang="ru-RU" sz="4800">
                <a:solidFill>
                  <a:srgbClr val="065A16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Н  Е   Г   У Р О  Ч К А</a:t>
            </a:r>
            <a:endParaRPr lang="ru-RU" sz="4800">
              <a:solidFill>
                <a:srgbClr val="065A16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071563" y="2143125"/>
            <a:ext cx="40735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К</a:t>
            </a:r>
            <a:r>
              <a:rPr lang="ru-RU" sz="5400"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5400">
                <a:solidFill>
                  <a:srgbClr val="065A16"/>
                </a:solidFill>
                <a:latin typeface="Calibri" pitchFamily="34" charset="0"/>
                <a:cs typeface="Times New Roman" pitchFamily="18" charset="0"/>
              </a:rPr>
              <a:t>О Л О Б О К</a:t>
            </a:r>
            <a:endParaRPr lang="ru-RU" sz="5400">
              <a:solidFill>
                <a:srgbClr val="065A16"/>
              </a:solidFill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428625" y="3143250"/>
            <a:ext cx="8432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800">
                <a:solidFill>
                  <a:srgbClr val="065A16"/>
                </a:solidFill>
                <a:latin typeface="Calibri" pitchFamily="34" charset="0"/>
                <a:cs typeface="Times New Roman" pitchFamily="18" charset="0"/>
              </a:rPr>
              <a:t>Ц</a:t>
            </a:r>
            <a:r>
              <a:rPr lang="ru-RU" sz="4800">
                <a:latin typeface="Calibri" pitchFamily="34" charset="0"/>
                <a:cs typeface="Times New Roman" pitchFamily="18" charset="0"/>
              </a:rPr>
              <a:t>  </a:t>
            </a:r>
            <a:r>
              <a:rPr lang="ru-RU" sz="480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А</a:t>
            </a:r>
            <a:r>
              <a:rPr lang="ru-RU" sz="4800">
                <a:latin typeface="Calibri" pitchFamily="34" charset="0"/>
                <a:cs typeface="Times New Roman" pitchFamily="18" charset="0"/>
              </a:rPr>
              <a:t>  </a:t>
            </a:r>
            <a:r>
              <a:rPr lang="ru-RU" sz="4800">
                <a:solidFill>
                  <a:srgbClr val="065A16"/>
                </a:solidFill>
                <a:latin typeface="Calibri" pitchFamily="34" charset="0"/>
                <a:cs typeface="Times New Roman" pitchFamily="18" charset="0"/>
              </a:rPr>
              <a:t>Р  Е  В Н  А  -  Л Я Г  У Ш К А</a:t>
            </a:r>
            <a:endParaRPr lang="ru-RU" sz="4800">
              <a:solidFill>
                <a:srgbClr val="065A16"/>
              </a:solidFill>
            </a:endParaRP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071563" y="4643438"/>
            <a:ext cx="402748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К</a:t>
            </a:r>
            <a:r>
              <a:rPr lang="ru-RU" sz="5400"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5400">
                <a:solidFill>
                  <a:srgbClr val="065A16"/>
                </a:solidFill>
                <a:latin typeface="Calibri" pitchFamily="34" charset="0"/>
                <a:cs typeface="Times New Roman" pitchFamily="18" charset="0"/>
              </a:rPr>
              <a:t>А Р  Л С ОН</a:t>
            </a:r>
            <a:endParaRPr lang="ru-RU" sz="5400">
              <a:solidFill>
                <a:srgbClr val="065A16"/>
              </a:solidFill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000125" y="5572125"/>
            <a:ext cx="40036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А</a:t>
            </a:r>
            <a:r>
              <a:rPr lang="ru-RU" sz="5400"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5400">
                <a:solidFill>
                  <a:srgbClr val="065A16"/>
                </a:solidFill>
                <a:latin typeface="Calibri" pitchFamily="34" charset="0"/>
                <a:cs typeface="Times New Roman" pitchFamily="18" charset="0"/>
              </a:rPr>
              <a:t>Л И С  А</a:t>
            </a:r>
            <a:endParaRPr lang="ru-RU" sz="5400">
              <a:solidFill>
                <a:srgbClr val="065A16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14313" y="214313"/>
            <a:ext cx="8715375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10 Станция «Кроссвордная» </a:t>
            </a:r>
            <a:b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</a:b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«Герои любимых сказок»</a:t>
            </a:r>
            <a:endParaRPr lang="ru-RU" sz="3600" dirty="0">
              <a:latin typeface="+mn-lt"/>
              <a:cs typeface="+mn-cs"/>
            </a:endParaRPr>
          </a:p>
        </p:txBody>
      </p:sp>
      <p:pic>
        <p:nvPicPr>
          <p:cNvPr id="53346" name="Picture 176" descr="глаза бегают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75" y="4357688"/>
            <a:ext cx="2928938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347" name="Стрелка вниз 13"/>
          <p:cNvSpPr>
            <a:spLocks noChangeArrowheads="1"/>
          </p:cNvSpPr>
          <p:nvPr/>
        </p:nvSpPr>
        <p:spPr bwMode="auto">
          <a:xfrm rot="-5400000">
            <a:off x="8355013" y="6305550"/>
            <a:ext cx="484187" cy="620713"/>
          </a:xfrm>
          <a:prstGeom prst="downArrow">
            <a:avLst>
              <a:gd name="adj1" fmla="val 50000"/>
              <a:gd name="adj2" fmla="val 50003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sz="2000" b="1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7" descr="собака с лапой вверх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3714750"/>
            <a:ext cx="2166938" cy="394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37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 станция </a:t>
            </a:r>
            <a:br>
              <a:rPr lang="ru-RU" sz="4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«Красноречие»</a:t>
            </a:r>
            <a:br>
              <a:rPr lang="ru-RU" sz="4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4276" name="Содержимое 2"/>
          <p:cNvSpPr>
            <a:spLocks noGrp="1"/>
          </p:cNvSpPr>
          <p:nvPr>
            <p:ph idx="1"/>
          </p:nvPr>
        </p:nvSpPr>
        <p:spPr>
          <a:xfrm>
            <a:off x="457200" y="1714500"/>
            <a:ext cx="8229600" cy="4411663"/>
          </a:xfrm>
        </p:spPr>
        <p:txBody>
          <a:bodyPr/>
          <a:lstStyle/>
          <a:p>
            <a:pPr algn="just">
              <a:buFontTx/>
              <a:buNone/>
            </a:pPr>
            <a:endParaRPr lang="ru-RU" sz="2400" b="1" smtClean="0">
              <a:solidFill>
                <a:srgbClr val="002060"/>
              </a:solidFill>
            </a:endParaRPr>
          </a:p>
          <a:p>
            <a:pPr algn="just"/>
            <a:r>
              <a:rPr lang="ru-RU" sz="2400" b="1" smtClean="0">
                <a:solidFill>
                  <a:srgbClr val="002060"/>
                </a:solidFill>
              </a:rPr>
              <a:t>На этой станции будем соревноваться на выразительное чтение скороговорок.</a:t>
            </a:r>
          </a:p>
          <a:p>
            <a:pPr algn="just"/>
            <a:r>
              <a:rPr lang="ru-RU" sz="2400" b="1" smtClean="0">
                <a:solidFill>
                  <a:srgbClr val="002060"/>
                </a:solidFill>
              </a:rPr>
              <a:t>Среди вас наверняка есть любители скороговорок. Кто сколько скороговорок знает и умеет правильно выговаривать все слова и звуки? </a:t>
            </a:r>
            <a:endParaRPr lang="ru-RU" sz="2400" b="1" i="1" smtClean="0">
              <a:solidFill>
                <a:srgbClr val="002060"/>
              </a:solidFill>
            </a:endParaRPr>
          </a:p>
          <a:p>
            <a:pPr algn="just" eaLnBrk="1" hangingPunct="1">
              <a:buFontTx/>
              <a:buNone/>
            </a:pPr>
            <a:r>
              <a:rPr lang="ru-RU" sz="2400" b="1" i="1" smtClean="0">
                <a:solidFill>
                  <a:srgbClr val="002060"/>
                </a:solidFill>
              </a:rPr>
              <a:t> </a:t>
            </a:r>
          </a:p>
          <a:p>
            <a:pPr algn="just" eaLnBrk="1" hangingPunct="1">
              <a:buFontTx/>
              <a:buNone/>
            </a:pPr>
            <a:endParaRPr lang="ru-RU" sz="2400" b="1" i="1" smtClean="0">
              <a:solidFill>
                <a:srgbClr val="002060"/>
              </a:solidFill>
            </a:endParaRPr>
          </a:p>
        </p:txBody>
      </p:sp>
      <p:pic>
        <p:nvPicPr>
          <p:cNvPr id="54277" name="Picture 10" descr="KIDS0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63" y="3868738"/>
            <a:ext cx="4319587" cy="298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8" name="Picture 4" descr="птица_blue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071563" y="0"/>
            <a:ext cx="3384551" cy="270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 descr="43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05750" y="0"/>
            <a:ext cx="1238250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299" name="Picture 5" descr="2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5" y="3000375"/>
            <a:ext cx="2698750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0" name="Содержимое 2"/>
          <p:cNvSpPr>
            <a:spLocks noGrp="1"/>
          </p:cNvSpPr>
          <p:nvPr>
            <p:ph idx="1"/>
          </p:nvPr>
        </p:nvSpPr>
        <p:spPr>
          <a:xfrm>
            <a:off x="214313" y="142875"/>
            <a:ext cx="8786812" cy="6357938"/>
          </a:xfrm>
        </p:spPr>
        <p:txBody>
          <a:bodyPr/>
          <a:lstStyle/>
          <a:p>
            <a:pPr eaLnBrk="1" hangingPunct="1">
              <a:buFontTx/>
              <a:buNone/>
            </a:pPr>
            <a:endParaRPr lang="ru-RU" sz="2000" b="1" smtClean="0"/>
          </a:p>
          <a:p>
            <a:pPr eaLnBrk="1" hangingPunct="1">
              <a:buFontTx/>
              <a:buNone/>
            </a:pPr>
            <a:endParaRPr lang="ru-RU" sz="2000" b="1" smtClean="0"/>
          </a:p>
          <a:p>
            <a:pPr>
              <a:buFontTx/>
              <a:buNone/>
            </a:pPr>
            <a:r>
              <a:rPr lang="ru-RU" sz="2400" b="1" smtClean="0">
                <a:solidFill>
                  <a:srgbClr val="002060"/>
                </a:solidFill>
              </a:rPr>
              <a:t>Мы сегодня повторили знания, приобретенные на уроках русского языка и литературы.</a:t>
            </a:r>
          </a:p>
          <a:p>
            <a:pPr>
              <a:buFontTx/>
              <a:buNone/>
            </a:pPr>
            <a:r>
              <a:rPr lang="ru-RU" sz="2400" b="1" smtClean="0">
                <a:solidFill>
                  <a:srgbClr val="002060"/>
                </a:solidFill>
              </a:rPr>
              <a:t>Развивали творческие способности, сообразительность, находчивость, логическое мышление; </a:t>
            </a:r>
          </a:p>
          <a:p>
            <a:pPr>
              <a:buFontTx/>
              <a:buNone/>
            </a:pPr>
            <a:r>
              <a:rPr lang="ru-RU" sz="2400" b="1" smtClean="0">
                <a:solidFill>
                  <a:srgbClr val="002060"/>
                </a:solidFill>
              </a:rPr>
              <a:t>Развивали  русскую речь.</a:t>
            </a: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5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Подведение итогов!!!</a:t>
            </a:r>
          </a:p>
        </p:txBody>
      </p:sp>
      <p:pic>
        <p:nvPicPr>
          <p:cNvPr id="56323" name="Picture 6" descr="blest47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71500" y="571500"/>
            <a:ext cx="8072438" cy="5929313"/>
          </a:xfrm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extBox 4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603250" y="847725"/>
            <a:ext cx="9539288" cy="497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2" descr="C:\Users\методический кабинет\Desktop\анима\Анимации\Разное\34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43688" y="1143000"/>
            <a:ext cx="1919287" cy="18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9" descr="C:\Users\методический кабинет\Desktop\анима\анимация1\цветы\ц19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72063" y="4148138"/>
            <a:ext cx="2347912" cy="270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1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WordArt 4"/>
          <p:cNvSpPr>
            <a:spLocks noChangeArrowheads="1" noChangeShapeType="1" noTextEdit="1"/>
          </p:cNvSpPr>
          <p:nvPr/>
        </p:nvSpPr>
        <p:spPr bwMode="auto">
          <a:xfrm>
            <a:off x="2051050" y="1000125"/>
            <a:ext cx="4824413" cy="25019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4282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noFill/>
                  <a:round/>
                  <a:headEnd type="none" w="sm" len="sm"/>
                  <a:tailEnd type="none" w="sm" len="sm"/>
                </a:ln>
                <a:solidFill>
                  <a:srgbClr val="C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До новых встреч!</a:t>
            </a:r>
          </a:p>
        </p:txBody>
      </p:sp>
      <p:pic>
        <p:nvPicPr>
          <p:cNvPr id="58371" name="Picture 5" descr="подметает (1)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63" y="3643313"/>
            <a:ext cx="3929062" cy="209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2" name="Picture 5" descr="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63" y="2357438"/>
            <a:ext cx="253365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3" name="Picture 5" descr="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2214563"/>
            <a:ext cx="253365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WordArt 4"/>
          <p:cNvSpPr>
            <a:spLocks noChangeArrowheads="1" noChangeShapeType="1" noTextEdit="1"/>
          </p:cNvSpPr>
          <p:nvPr/>
        </p:nvSpPr>
        <p:spPr bwMode="auto">
          <a:xfrm>
            <a:off x="684213" y="908050"/>
            <a:ext cx="6767512" cy="25161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6000" kern="10">
                <a:ln w="9525">
                  <a:solidFill>
                    <a:srgbClr val="339966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Спасибо за внимание!</a:t>
            </a:r>
          </a:p>
        </p:txBody>
      </p:sp>
      <p:pic>
        <p:nvPicPr>
          <p:cNvPr id="59395" name="Picture 13" descr="236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48448">
            <a:off x="608013" y="3117850"/>
            <a:ext cx="3168650" cy="279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6" name="Picture 14" descr="238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317833">
            <a:off x="5281613" y="2886075"/>
            <a:ext cx="2406650" cy="334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7" name="Picture 8" descr="B_Fly08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702068">
            <a:off x="942975" y="5092700"/>
            <a:ext cx="1008063" cy="94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8" name="Picture 5" descr="B_Fly3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00750" y="0"/>
            <a:ext cx="1439863" cy="129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9" name="Picture 9" descr="amaryllis0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8571755">
            <a:off x="7151688" y="5046663"/>
            <a:ext cx="2139950" cy="169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400" name="Picture 8" descr="amaryllis0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2097741">
            <a:off x="-209550" y="-111125"/>
            <a:ext cx="2139950" cy="169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401" name="Picture 8" descr="B_Fly08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702068">
            <a:off x="3871913" y="377825"/>
            <a:ext cx="1008062" cy="94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-8858250" y="4876800"/>
            <a:ext cx="12280900" cy="1981200"/>
            <a:chOff x="-5693" y="2976"/>
            <a:chExt cx="7736" cy="1248"/>
          </a:xfrm>
        </p:grpSpPr>
        <p:grpSp>
          <p:nvGrpSpPr>
            <p:cNvPr id="9222" name="Group 5"/>
            <p:cNvGrpSpPr>
              <a:grpSpLocks/>
            </p:cNvGrpSpPr>
            <p:nvPr/>
          </p:nvGrpSpPr>
          <p:grpSpPr bwMode="auto">
            <a:xfrm>
              <a:off x="-1900" y="3226"/>
              <a:ext cx="1793" cy="998"/>
              <a:chOff x="3061" y="3022"/>
              <a:chExt cx="636" cy="409"/>
            </a:xfrm>
          </p:grpSpPr>
          <p:sp>
            <p:nvSpPr>
              <p:cNvPr id="9232" name="Oval 6"/>
              <p:cNvSpPr>
                <a:spLocks noChangeArrowheads="1"/>
              </p:cNvSpPr>
              <p:nvPr/>
            </p:nvSpPr>
            <p:spPr bwMode="auto">
              <a:xfrm>
                <a:off x="3470" y="3249"/>
                <a:ext cx="182" cy="18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233" name="Oval 7"/>
              <p:cNvSpPr>
                <a:spLocks noChangeArrowheads="1"/>
              </p:cNvSpPr>
              <p:nvPr/>
            </p:nvSpPr>
            <p:spPr bwMode="auto">
              <a:xfrm>
                <a:off x="3106" y="3249"/>
                <a:ext cx="182" cy="18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234" name="Rectangle 8"/>
              <p:cNvSpPr>
                <a:spLocks noChangeArrowheads="1"/>
              </p:cNvSpPr>
              <p:nvPr/>
            </p:nvSpPr>
            <p:spPr bwMode="auto">
              <a:xfrm>
                <a:off x="3061" y="3022"/>
                <a:ext cx="636" cy="31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ru-RU" sz="280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p:grpSp>
        <p:grpSp>
          <p:nvGrpSpPr>
            <p:cNvPr id="9223" name="Group 9"/>
            <p:cNvGrpSpPr>
              <a:grpSpLocks/>
            </p:cNvGrpSpPr>
            <p:nvPr/>
          </p:nvGrpSpPr>
          <p:grpSpPr bwMode="auto">
            <a:xfrm>
              <a:off x="-3810" y="3067"/>
              <a:ext cx="1792" cy="1157"/>
              <a:chOff x="-3697" y="3067"/>
              <a:chExt cx="1792" cy="1157"/>
            </a:xfrm>
          </p:grpSpPr>
          <p:sp>
            <p:nvSpPr>
              <p:cNvPr id="9229" name="Oval 10"/>
              <p:cNvSpPr>
                <a:spLocks noChangeArrowheads="1"/>
              </p:cNvSpPr>
              <p:nvPr/>
            </p:nvSpPr>
            <p:spPr bwMode="auto">
              <a:xfrm>
                <a:off x="-2545" y="3780"/>
                <a:ext cx="513" cy="4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230" name="Oval 11"/>
              <p:cNvSpPr>
                <a:spLocks noChangeArrowheads="1"/>
              </p:cNvSpPr>
              <p:nvPr/>
            </p:nvSpPr>
            <p:spPr bwMode="auto">
              <a:xfrm>
                <a:off x="-3570" y="3780"/>
                <a:ext cx="513" cy="4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231" name="Rectangle 12"/>
              <p:cNvSpPr>
                <a:spLocks noChangeArrowheads="1"/>
              </p:cNvSpPr>
              <p:nvPr/>
            </p:nvSpPr>
            <p:spPr bwMode="auto">
              <a:xfrm>
                <a:off x="-3697" y="3067"/>
                <a:ext cx="1792" cy="9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ru-RU" sz="3600" b="1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p:grpSp>
        <p:grpSp>
          <p:nvGrpSpPr>
            <p:cNvPr id="9224" name="Group 13"/>
            <p:cNvGrpSpPr>
              <a:grpSpLocks/>
            </p:cNvGrpSpPr>
            <p:nvPr/>
          </p:nvGrpSpPr>
          <p:grpSpPr bwMode="auto">
            <a:xfrm>
              <a:off x="-5691" y="3226"/>
              <a:ext cx="1793" cy="998"/>
              <a:chOff x="884" y="3067"/>
              <a:chExt cx="636" cy="409"/>
            </a:xfrm>
          </p:grpSpPr>
          <p:sp>
            <p:nvSpPr>
              <p:cNvPr id="9226" name="Oval 14"/>
              <p:cNvSpPr>
                <a:spLocks noChangeArrowheads="1"/>
              </p:cNvSpPr>
              <p:nvPr/>
            </p:nvSpPr>
            <p:spPr bwMode="auto">
              <a:xfrm>
                <a:off x="1293" y="3294"/>
                <a:ext cx="182" cy="18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227" name="Oval 15"/>
              <p:cNvSpPr>
                <a:spLocks noChangeArrowheads="1"/>
              </p:cNvSpPr>
              <p:nvPr/>
            </p:nvSpPr>
            <p:spPr bwMode="auto">
              <a:xfrm>
                <a:off x="929" y="3294"/>
                <a:ext cx="182" cy="18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228" name="Rectangle 16"/>
              <p:cNvSpPr>
                <a:spLocks noChangeArrowheads="1"/>
              </p:cNvSpPr>
              <p:nvPr/>
            </p:nvSpPr>
            <p:spPr bwMode="auto">
              <a:xfrm>
                <a:off x="884" y="3067"/>
                <a:ext cx="636" cy="318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ru-RU" sz="3800">
                  <a:solidFill>
                    <a:schemeClr val="bg1"/>
                  </a:solidFill>
                  <a:latin typeface="Comic Sans MS" pitchFamily="66" charset="0"/>
                </a:endParaRPr>
              </a:p>
            </p:txBody>
          </p:sp>
        </p:grpSp>
        <p:pic>
          <p:nvPicPr>
            <p:cNvPr id="9225" name="Picture 17" descr="поезд-2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0" y="2976"/>
              <a:ext cx="2043" cy="1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6" name="Picture 21">
            <a:hlinkClick r:id="" action="ppaction://media"/>
          </p:cNvPr>
          <p:cNvPicPr>
            <a:picLocks noRot="1" noChangeAspect="1" noChangeArrowheads="1"/>
          </p:cNvPicPr>
          <p:nvPr>
            <a:wavAudioFile r:embed="rId1" name="J0074975.WAV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37">
            <a:hlinkClick r:id="" action="ppaction://media"/>
          </p:cNvPr>
          <p:cNvPicPr>
            <a:picLocks noRot="1" noChangeAspect="1" noChangeArrowheads="1"/>
          </p:cNvPicPr>
          <p:nvPr>
            <a:wavAudioFile r:embed="rId2" name="J0075023.WAV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8839200" y="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67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2257 0.00138 L 2.04149 -0.0301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2" y="-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132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-8858250" y="4876800"/>
            <a:ext cx="12280900" cy="1981200"/>
            <a:chOff x="-5693" y="2976"/>
            <a:chExt cx="7736" cy="1248"/>
          </a:xfrm>
        </p:grpSpPr>
        <p:grpSp>
          <p:nvGrpSpPr>
            <p:cNvPr id="10246" name="Group 5"/>
            <p:cNvGrpSpPr>
              <a:grpSpLocks/>
            </p:cNvGrpSpPr>
            <p:nvPr/>
          </p:nvGrpSpPr>
          <p:grpSpPr bwMode="auto">
            <a:xfrm>
              <a:off x="-1900" y="3226"/>
              <a:ext cx="1793" cy="998"/>
              <a:chOff x="3061" y="3022"/>
              <a:chExt cx="636" cy="409"/>
            </a:xfrm>
          </p:grpSpPr>
          <p:sp>
            <p:nvSpPr>
              <p:cNvPr id="10256" name="Oval 6"/>
              <p:cNvSpPr>
                <a:spLocks noChangeArrowheads="1"/>
              </p:cNvSpPr>
              <p:nvPr/>
            </p:nvSpPr>
            <p:spPr bwMode="auto">
              <a:xfrm>
                <a:off x="3470" y="3249"/>
                <a:ext cx="182" cy="18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257" name="Oval 7"/>
              <p:cNvSpPr>
                <a:spLocks noChangeArrowheads="1"/>
              </p:cNvSpPr>
              <p:nvPr/>
            </p:nvSpPr>
            <p:spPr bwMode="auto">
              <a:xfrm>
                <a:off x="3106" y="3249"/>
                <a:ext cx="182" cy="18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258" name="Rectangle 8"/>
              <p:cNvSpPr>
                <a:spLocks noChangeArrowheads="1"/>
              </p:cNvSpPr>
              <p:nvPr/>
            </p:nvSpPr>
            <p:spPr bwMode="auto">
              <a:xfrm>
                <a:off x="3061" y="3022"/>
                <a:ext cx="636" cy="318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ru-RU" sz="2800" b="1">
                    <a:solidFill>
                      <a:srgbClr val="FF0000"/>
                    </a:solidFill>
                    <a:latin typeface="Comic Sans MS" pitchFamily="66" charset="0"/>
                  </a:rPr>
                  <a:t>Станция </a:t>
                </a:r>
              </a:p>
              <a:p>
                <a:pPr algn="ctr"/>
                <a:r>
                  <a:rPr lang="ru-RU" sz="2800" b="1">
                    <a:solidFill>
                      <a:srgbClr val="FF0000"/>
                    </a:solidFill>
                    <a:latin typeface="Comic Sans MS" pitchFamily="66" charset="0"/>
                  </a:rPr>
                  <a:t>«Разминательная</a:t>
                </a:r>
                <a:r>
                  <a:rPr lang="ru-RU" sz="2800">
                    <a:solidFill>
                      <a:srgbClr val="FF0000"/>
                    </a:solidFill>
                    <a:latin typeface="Comic Sans MS" pitchFamily="66" charset="0"/>
                  </a:rPr>
                  <a:t>»</a:t>
                </a:r>
              </a:p>
            </p:txBody>
          </p:sp>
        </p:grpSp>
        <p:grpSp>
          <p:nvGrpSpPr>
            <p:cNvPr id="10247" name="Group 9"/>
            <p:cNvGrpSpPr>
              <a:grpSpLocks/>
            </p:cNvGrpSpPr>
            <p:nvPr/>
          </p:nvGrpSpPr>
          <p:grpSpPr bwMode="auto">
            <a:xfrm>
              <a:off x="-3810" y="3067"/>
              <a:ext cx="1792" cy="1157"/>
              <a:chOff x="-3697" y="3067"/>
              <a:chExt cx="1792" cy="1157"/>
            </a:xfrm>
          </p:grpSpPr>
          <p:sp>
            <p:nvSpPr>
              <p:cNvPr id="10253" name="Oval 10"/>
              <p:cNvSpPr>
                <a:spLocks noChangeArrowheads="1"/>
              </p:cNvSpPr>
              <p:nvPr/>
            </p:nvSpPr>
            <p:spPr bwMode="auto">
              <a:xfrm>
                <a:off x="-2545" y="3780"/>
                <a:ext cx="513" cy="4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254" name="Oval 11"/>
              <p:cNvSpPr>
                <a:spLocks noChangeArrowheads="1"/>
              </p:cNvSpPr>
              <p:nvPr/>
            </p:nvSpPr>
            <p:spPr bwMode="auto">
              <a:xfrm>
                <a:off x="-3570" y="3780"/>
                <a:ext cx="513" cy="4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255" name="Rectangle 12"/>
              <p:cNvSpPr>
                <a:spLocks noChangeArrowheads="1"/>
              </p:cNvSpPr>
              <p:nvPr/>
            </p:nvSpPr>
            <p:spPr bwMode="auto">
              <a:xfrm>
                <a:off x="-3697" y="3067"/>
                <a:ext cx="1792" cy="993"/>
              </a:xfrm>
              <a:prstGeom prst="rect">
                <a:avLst/>
              </a:prstGeom>
              <a:solidFill>
                <a:srgbClr val="2488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ru-RU" sz="3600" b="1">
                    <a:solidFill>
                      <a:srgbClr val="FF0000"/>
                    </a:solidFill>
                    <a:latin typeface="Comic Sans MS" pitchFamily="66" charset="0"/>
                  </a:rPr>
                  <a:t>Станция </a:t>
                </a:r>
              </a:p>
              <a:p>
                <a:pPr algn="ctr"/>
                <a:r>
                  <a:rPr lang="ru-RU" sz="3600" b="1">
                    <a:solidFill>
                      <a:srgbClr val="FF0000"/>
                    </a:solidFill>
                    <a:latin typeface="Comic Sans MS" pitchFamily="66" charset="0"/>
                  </a:rPr>
                  <a:t>«Шарадная»</a:t>
                </a:r>
              </a:p>
            </p:txBody>
          </p:sp>
        </p:grpSp>
        <p:grpSp>
          <p:nvGrpSpPr>
            <p:cNvPr id="10248" name="Group 13"/>
            <p:cNvGrpSpPr>
              <a:grpSpLocks/>
            </p:cNvGrpSpPr>
            <p:nvPr/>
          </p:nvGrpSpPr>
          <p:grpSpPr bwMode="auto">
            <a:xfrm>
              <a:off x="-5691" y="3226"/>
              <a:ext cx="1793" cy="998"/>
              <a:chOff x="884" y="3067"/>
              <a:chExt cx="636" cy="409"/>
            </a:xfrm>
          </p:grpSpPr>
          <p:sp>
            <p:nvSpPr>
              <p:cNvPr id="10250" name="Oval 14"/>
              <p:cNvSpPr>
                <a:spLocks noChangeArrowheads="1"/>
              </p:cNvSpPr>
              <p:nvPr/>
            </p:nvSpPr>
            <p:spPr bwMode="auto">
              <a:xfrm>
                <a:off x="1293" y="3294"/>
                <a:ext cx="182" cy="18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251" name="Oval 15"/>
              <p:cNvSpPr>
                <a:spLocks noChangeArrowheads="1"/>
              </p:cNvSpPr>
              <p:nvPr/>
            </p:nvSpPr>
            <p:spPr bwMode="auto">
              <a:xfrm>
                <a:off x="929" y="3294"/>
                <a:ext cx="182" cy="18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252" name="Rectangle 16"/>
              <p:cNvSpPr>
                <a:spLocks noChangeArrowheads="1"/>
              </p:cNvSpPr>
              <p:nvPr/>
            </p:nvSpPr>
            <p:spPr bwMode="auto">
              <a:xfrm>
                <a:off x="884" y="3067"/>
                <a:ext cx="636" cy="318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ru-RU" sz="3800">
                    <a:solidFill>
                      <a:schemeClr val="bg1"/>
                    </a:solidFill>
                    <a:latin typeface="Comic Sans MS" pitchFamily="66" charset="0"/>
                  </a:rPr>
                  <a:t>Станция </a:t>
                </a:r>
              </a:p>
              <a:p>
                <a:pPr algn="ctr"/>
                <a:r>
                  <a:rPr lang="ru-RU" sz="3800">
                    <a:solidFill>
                      <a:schemeClr val="bg1"/>
                    </a:solidFill>
                    <a:latin typeface="Comic Sans MS" pitchFamily="66" charset="0"/>
                  </a:rPr>
                  <a:t>«Загадочная»</a:t>
                </a:r>
              </a:p>
            </p:txBody>
          </p:sp>
        </p:grpSp>
        <p:pic>
          <p:nvPicPr>
            <p:cNvPr id="10249" name="Picture 17" descr="поезд-2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0" y="2976"/>
              <a:ext cx="2043" cy="1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6" name="Picture 21">
            <a:hlinkClick r:id="" action="ppaction://media"/>
          </p:cNvPr>
          <p:cNvPicPr>
            <a:picLocks noRot="1" noChangeAspect="1" noChangeArrowheads="1"/>
          </p:cNvPicPr>
          <p:nvPr>
            <a:wavAudioFile r:embed="rId1" name="J0074975.WAV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37">
            <a:hlinkClick r:id="" action="ppaction://media"/>
          </p:cNvPr>
          <p:cNvPicPr>
            <a:picLocks noRot="1" noChangeAspect="1" noChangeArrowheads="1"/>
          </p:cNvPicPr>
          <p:nvPr>
            <a:wavAudioFile r:embed="rId2" name="J0075023.WAV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8839200" y="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67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2257 0.00138 L 0.32465 0.00138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132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25" y="2643188"/>
            <a:ext cx="3000375" cy="421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-285750" y="285750"/>
            <a:ext cx="6786563" cy="3786188"/>
          </a:xfrm>
          <a:prstGeom prst="cloudCallout">
            <a:avLst>
              <a:gd name="adj1" fmla="val 46495"/>
              <a:gd name="adj2" fmla="val 475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 sz="2800"/>
          </a:p>
        </p:txBody>
      </p:sp>
      <p:sp>
        <p:nvSpPr>
          <p:cNvPr id="10245" name="Прямоугольник 8"/>
          <p:cNvSpPr>
            <a:spLocks noChangeArrowheads="1"/>
          </p:cNvSpPr>
          <p:nvPr/>
        </p:nvSpPr>
        <p:spPr bwMode="auto">
          <a:xfrm>
            <a:off x="642938" y="857250"/>
            <a:ext cx="5286375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/>
              <a:t>Я охраняю ворота в королевство «Русский язык». </a:t>
            </a:r>
          </a:p>
          <a:p>
            <a:pPr algn="just"/>
            <a:r>
              <a:rPr lang="ru-RU" sz="2400"/>
              <a:t>Ребята, вы приехали на станцию «Разминательная»</a:t>
            </a:r>
          </a:p>
          <a:p>
            <a:pPr algn="just"/>
            <a:r>
              <a:rPr lang="ru-RU" sz="2400"/>
              <a:t>И продолжите путь после того, как ответите на все мои вопросы. </a:t>
            </a:r>
          </a:p>
          <a:p>
            <a:pPr algn="just"/>
            <a:r>
              <a:rPr lang="ru-RU" sz="2400"/>
              <a:t>Приготовились! Начали! </a:t>
            </a: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24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5813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станция. «</a:t>
            </a:r>
            <a:r>
              <a:rPr lang="ru-RU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Разминательная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dirty="0"/>
          </a:p>
        </p:txBody>
      </p:sp>
      <p:sp>
        <p:nvSpPr>
          <p:cNvPr id="5123" name="Содержимое 2"/>
          <p:cNvSpPr>
            <a:spLocks noGrp="1"/>
          </p:cNvSpPr>
          <p:nvPr>
            <p:ph idx="1"/>
          </p:nvPr>
        </p:nvSpPr>
        <p:spPr>
          <a:xfrm>
            <a:off x="214313" y="642938"/>
            <a:ext cx="8715375" cy="5857875"/>
          </a:xfrm>
          <a:ln>
            <a:solidFill>
              <a:schemeClr val="accent1"/>
            </a:solidFill>
          </a:ln>
        </p:spPr>
        <p:txBody>
          <a:bodyPr/>
          <a:lstStyle/>
          <a:p>
            <a:pPr>
              <a:defRPr/>
            </a:pPr>
            <a:r>
              <a:rPr lang="ru-RU" sz="2000" b="1" dirty="0" smtClean="0">
                <a:solidFill>
                  <a:srgbClr val="002060"/>
                </a:solidFill>
              </a:rPr>
              <a:t>1.Как правильно сказать </a:t>
            </a:r>
            <a:r>
              <a:rPr lang="ru-RU" sz="2000" b="1" dirty="0" err="1" smtClean="0">
                <a:solidFill>
                  <a:srgbClr val="002060"/>
                </a:solidFill>
              </a:rPr>
              <a:t>тОрты</a:t>
            </a:r>
            <a:r>
              <a:rPr lang="ru-RU" sz="2000" b="1" dirty="0" smtClean="0">
                <a:solidFill>
                  <a:srgbClr val="002060"/>
                </a:solidFill>
              </a:rPr>
              <a:t> или </a:t>
            </a:r>
            <a:r>
              <a:rPr lang="ru-RU" sz="2000" b="1" dirty="0" err="1" smtClean="0">
                <a:solidFill>
                  <a:srgbClr val="002060"/>
                </a:solidFill>
              </a:rPr>
              <a:t>тортЫ</a:t>
            </a:r>
            <a:r>
              <a:rPr lang="ru-RU" sz="2000" b="1" dirty="0" smtClean="0">
                <a:solidFill>
                  <a:srgbClr val="002060"/>
                </a:solidFill>
              </a:rPr>
              <a:t>? </a:t>
            </a:r>
          </a:p>
          <a:p>
            <a:pPr>
              <a:defRPr/>
            </a:pPr>
            <a:r>
              <a:rPr lang="ru-RU" sz="2000" b="1" dirty="0" smtClean="0">
                <a:solidFill>
                  <a:srgbClr val="002060"/>
                </a:solidFill>
              </a:rPr>
              <a:t>2.Волнистой линией подчёркивается что? </a:t>
            </a:r>
          </a:p>
          <a:p>
            <a:pPr>
              <a:defRPr/>
            </a:pPr>
            <a:r>
              <a:rPr lang="ru-RU" sz="2000" b="1" dirty="0" smtClean="0">
                <a:solidFill>
                  <a:srgbClr val="002060"/>
                </a:solidFill>
              </a:rPr>
              <a:t>3.Как </a:t>
            </a:r>
            <a:r>
              <a:rPr lang="ru-RU" sz="2000" b="1" dirty="0">
                <a:solidFill>
                  <a:srgbClr val="002060"/>
                </a:solidFill>
              </a:rPr>
              <a:t>каплю превратить в цаплю</a:t>
            </a:r>
            <a:r>
              <a:rPr lang="ru-RU" sz="2000" b="1" dirty="0" smtClean="0">
                <a:solidFill>
                  <a:srgbClr val="002060"/>
                </a:solidFill>
              </a:rPr>
              <a:t>.? </a:t>
            </a:r>
          </a:p>
          <a:p>
            <a:pPr>
              <a:defRPr/>
            </a:pPr>
            <a:r>
              <a:rPr lang="ru-RU" sz="2000" b="1" dirty="0" smtClean="0">
                <a:solidFill>
                  <a:srgbClr val="002060"/>
                </a:solidFill>
              </a:rPr>
              <a:t>4.Что изучает морфология?</a:t>
            </a:r>
          </a:p>
          <a:p>
            <a:pPr>
              <a:defRPr/>
            </a:pPr>
            <a:r>
              <a:rPr lang="ru-RU" sz="2000" b="1" dirty="0" smtClean="0">
                <a:solidFill>
                  <a:srgbClr val="002060"/>
                </a:solidFill>
              </a:rPr>
              <a:t>5.Что изучает </a:t>
            </a:r>
            <a:r>
              <a:rPr lang="ru-RU" sz="2000" b="1" dirty="0" err="1" smtClean="0">
                <a:solidFill>
                  <a:srgbClr val="002060"/>
                </a:solidFill>
              </a:rPr>
              <a:t>морфемика</a:t>
            </a:r>
            <a:r>
              <a:rPr lang="ru-RU" sz="2000" b="1" dirty="0" smtClean="0">
                <a:solidFill>
                  <a:srgbClr val="002060"/>
                </a:solidFill>
              </a:rPr>
              <a:t>?</a:t>
            </a:r>
          </a:p>
          <a:p>
            <a:pPr>
              <a:defRPr/>
            </a:pPr>
            <a:r>
              <a:rPr lang="ru-RU" sz="2000" b="1" dirty="0" smtClean="0">
                <a:solidFill>
                  <a:srgbClr val="002060"/>
                </a:solidFill>
              </a:rPr>
              <a:t>6. </a:t>
            </a:r>
            <a:r>
              <a:rPr lang="ru-RU" sz="2000" b="1" dirty="0">
                <a:solidFill>
                  <a:srgbClr val="002060"/>
                </a:solidFill>
              </a:rPr>
              <a:t>Из главного и зависимого слова </a:t>
            </a:r>
            <a:r>
              <a:rPr lang="ru-RU" sz="2000" b="1" dirty="0" smtClean="0">
                <a:solidFill>
                  <a:srgbClr val="002060"/>
                </a:solidFill>
              </a:rPr>
              <a:t>состоит что? </a:t>
            </a:r>
          </a:p>
          <a:p>
            <a:pPr>
              <a:defRPr/>
            </a:pPr>
            <a:r>
              <a:rPr lang="ru-RU" sz="2000" b="1" dirty="0" smtClean="0">
                <a:solidFill>
                  <a:srgbClr val="002060"/>
                </a:solidFill>
              </a:rPr>
              <a:t>7.Раннее утро. Каким членом предложения является </a:t>
            </a:r>
          </a:p>
          <a:p>
            <a:pPr>
              <a:defRPr/>
            </a:pP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</a:rPr>
              <a:t>  слово раннее?</a:t>
            </a:r>
          </a:p>
          <a:p>
            <a:pPr>
              <a:defRPr/>
            </a:pPr>
            <a:r>
              <a:rPr lang="ru-RU" sz="2000" b="1" dirty="0" smtClean="0">
                <a:solidFill>
                  <a:srgbClr val="002060"/>
                </a:solidFill>
              </a:rPr>
              <a:t>8. [</a:t>
            </a:r>
            <a:r>
              <a:rPr lang="ru-RU" sz="2000" b="1" dirty="0">
                <a:solidFill>
                  <a:srgbClr val="002060"/>
                </a:solidFill>
              </a:rPr>
              <a:t>ж] звонкий или глухой? 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pPr>
              <a:defRPr/>
            </a:pPr>
            <a:r>
              <a:rPr lang="ru-RU" sz="2000" b="1" dirty="0" smtClean="0">
                <a:solidFill>
                  <a:srgbClr val="002060"/>
                </a:solidFill>
              </a:rPr>
              <a:t>9.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</a:rPr>
              <a:t>[</a:t>
            </a:r>
            <a:r>
              <a:rPr lang="en-US" sz="2000" b="1" dirty="0" smtClean="0">
                <a:solidFill>
                  <a:srgbClr val="002060"/>
                </a:solidFill>
              </a:rPr>
              <a:t>j’</a:t>
            </a:r>
            <a:r>
              <a:rPr lang="ru-RU" sz="2000" b="1" dirty="0" smtClean="0">
                <a:solidFill>
                  <a:srgbClr val="002060"/>
                </a:solidFill>
              </a:rPr>
              <a:t>]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</a:rPr>
              <a:t>гласный или согласный?</a:t>
            </a:r>
          </a:p>
          <a:p>
            <a:pPr>
              <a:defRPr/>
            </a:pPr>
            <a:r>
              <a:rPr lang="ru-RU" sz="2000" b="1" dirty="0" smtClean="0">
                <a:solidFill>
                  <a:srgbClr val="002060"/>
                </a:solidFill>
              </a:rPr>
              <a:t>10.На улице мелкая </a:t>
            </a:r>
            <a:r>
              <a:rPr lang="ru-RU" sz="2000" b="1" dirty="0" err="1" smtClean="0">
                <a:solidFill>
                  <a:srgbClr val="002060"/>
                </a:solidFill>
              </a:rPr>
              <a:t>изморо</a:t>
            </a:r>
            <a:r>
              <a:rPr lang="ru-RU" sz="2000" b="1" dirty="0" smtClean="0">
                <a:solidFill>
                  <a:srgbClr val="002060"/>
                </a:solidFill>
              </a:rPr>
              <a:t>..ь- З или С на конце слова? </a:t>
            </a:r>
          </a:p>
          <a:p>
            <a:pPr>
              <a:defRPr/>
            </a:pPr>
            <a:r>
              <a:rPr lang="ru-RU" sz="2000" b="1" dirty="0" smtClean="0">
                <a:solidFill>
                  <a:srgbClr val="002060"/>
                </a:solidFill>
              </a:rPr>
              <a:t>11.</a:t>
            </a:r>
            <a:r>
              <a:rPr lang="ru-RU" sz="2000" b="1" i="1" dirty="0" smtClean="0">
                <a:solidFill>
                  <a:srgbClr val="002060"/>
                </a:solidFill>
              </a:rPr>
              <a:t>Козу через дорогу нужно </a:t>
            </a:r>
            <a:r>
              <a:rPr lang="ru-RU" sz="2000" b="1" i="1" dirty="0" err="1" smtClean="0">
                <a:solidFill>
                  <a:srgbClr val="002060"/>
                </a:solidFill>
              </a:rPr>
              <a:t>перевеСти</a:t>
            </a:r>
            <a:r>
              <a:rPr lang="ru-RU" sz="2000" b="1" i="1" dirty="0" smtClean="0">
                <a:solidFill>
                  <a:srgbClr val="002060"/>
                </a:solidFill>
              </a:rPr>
              <a:t>  или </a:t>
            </a:r>
            <a:r>
              <a:rPr lang="ru-RU" sz="2000" b="1" i="1" dirty="0" err="1" smtClean="0">
                <a:solidFill>
                  <a:srgbClr val="002060"/>
                </a:solidFill>
              </a:rPr>
              <a:t>перевеЗти</a:t>
            </a:r>
            <a:r>
              <a:rPr lang="ru-RU" sz="2000" b="1" dirty="0" smtClean="0">
                <a:solidFill>
                  <a:srgbClr val="002060"/>
                </a:solidFill>
              </a:rPr>
              <a:t>? </a:t>
            </a:r>
          </a:p>
          <a:p>
            <a:pPr>
              <a:defRPr/>
            </a:pPr>
            <a:r>
              <a:rPr lang="ru-RU" sz="2000" b="1" dirty="0" smtClean="0">
                <a:solidFill>
                  <a:srgbClr val="002060"/>
                </a:solidFill>
              </a:rPr>
              <a:t>12.В слове </a:t>
            </a:r>
            <a:r>
              <a:rPr lang="ru-RU" sz="2000" b="1" dirty="0" err="1" smtClean="0">
                <a:solidFill>
                  <a:srgbClr val="002060"/>
                </a:solidFill>
              </a:rPr>
              <a:t>св..щенный</a:t>
            </a:r>
            <a:r>
              <a:rPr lang="ru-RU" sz="2000" b="1" dirty="0" smtClean="0">
                <a:solidFill>
                  <a:srgbClr val="002060"/>
                </a:solidFill>
              </a:rPr>
              <a:t> какая гласная в корне?  </a:t>
            </a:r>
          </a:p>
          <a:p>
            <a:pPr>
              <a:defRPr/>
            </a:pPr>
            <a:r>
              <a:rPr lang="ru-RU" sz="2000" b="1" dirty="0" smtClean="0">
                <a:solidFill>
                  <a:srgbClr val="002060"/>
                </a:solidFill>
              </a:rPr>
              <a:t>13.</a:t>
            </a:r>
            <a:r>
              <a:rPr lang="ru-RU" sz="2000" b="1" i="1" dirty="0" smtClean="0">
                <a:solidFill>
                  <a:srgbClr val="002060"/>
                </a:solidFill>
              </a:rPr>
              <a:t>Какое окончание в  </a:t>
            </a:r>
            <a:r>
              <a:rPr lang="ru-RU" sz="2000" b="1" i="1" dirty="0" err="1" smtClean="0">
                <a:solidFill>
                  <a:srgbClr val="002060"/>
                </a:solidFill>
              </a:rPr>
              <a:t>ине</a:t>
            </a:r>
            <a:r>
              <a:rPr lang="ru-RU" sz="2000" b="1" i="1" dirty="0" smtClean="0">
                <a:solidFill>
                  <a:srgbClr val="002060"/>
                </a:solidFill>
              </a:rPr>
              <a:t>..?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pPr>
              <a:defRPr/>
            </a:pPr>
            <a:r>
              <a:rPr lang="ru-RU" sz="2000" b="1" dirty="0" smtClean="0">
                <a:solidFill>
                  <a:srgbClr val="002060"/>
                </a:solidFill>
              </a:rPr>
              <a:t>14.Как правильно сказать </a:t>
            </a:r>
            <a:r>
              <a:rPr lang="ru-RU" sz="2000" b="1" dirty="0" err="1" smtClean="0">
                <a:solidFill>
                  <a:srgbClr val="002060"/>
                </a:solidFill>
              </a:rPr>
              <a:t>тУфля</a:t>
            </a:r>
            <a:r>
              <a:rPr lang="ru-RU" sz="2000" b="1" dirty="0" smtClean="0">
                <a:solidFill>
                  <a:srgbClr val="002060"/>
                </a:solidFill>
              </a:rPr>
              <a:t> или </a:t>
            </a:r>
            <a:r>
              <a:rPr lang="ru-RU" sz="2000" b="1" dirty="0" err="1" smtClean="0">
                <a:solidFill>
                  <a:srgbClr val="002060"/>
                </a:solidFill>
              </a:rPr>
              <a:t>туфлЯ</a:t>
            </a:r>
            <a:r>
              <a:rPr lang="ru-RU" sz="2000" b="1" dirty="0" smtClean="0">
                <a:solidFill>
                  <a:srgbClr val="002060"/>
                </a:solidFill>
              </a:rPr>
              <a:t>? </a:t>
            </a:r>
          </a:p>
          <a:p>
            <a:pPr eaLnBrk="1" hangingPunct="1">
              <a:defRPr/>
            </a:pPr>
            <a:endParaRPr lang="ru-RU" sz="2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292" name="Picture 9" descr="13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86625" y="4643438"/>
            <a:ext cx="1643063" cy="221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7" descr="MUSCLES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857250"/>
            <a:ext cx="3154363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5" descr="multfilm20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72313" y="2643188"/>
            <a:ext cx="1817687" cy="197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5" name="Стрелка вниз 6"/>
          <p:cNvSpPr>
            <a:spLocks noChangeArrowheads="1"/>
          </p:cNvSpPr>
          <p:nvPr/>
        </p:nvSpPr>
        <p:spPr bwMode="auto">
          <a:xfrm>
            <a:off x="8659813" y="6000750"/>
            <a:ext cx="484187" cy="620713"/>
          </a:xfrm>
          <a:prstGeom prst="downArrow">
            <a:avLst>
              <a:gd name="adj1" fmla="val 50000"/>
              <a:gd name="adj2" fmla="val 50003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sz="2000" b="1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il">
  <a:themeElements>
    <a:clrScheme name="Другая 2">
      <a:dk1>
        <a:sysClr val="windowText" lastClr="000000"/>
      </a:dk1>
      <a:lt1>
        <a:srgbClr val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3">
  <a:themeElements>
    <a:clrScheme name="Равновесие 1">
      <a:dk1>
        <a:srgbClr val="663300"/>
      </a:dk1>
      <a:lt1>
        <a:srgbClr val="FFFFFF"/>
      </a:lt1>
      <a:dk2>
        <a:srgbClr val="996600"/>
      </a:dk2>
      <a:lt2>
        <a:srgbClr val="DBBD71"/>
      </a:lt2>
      <a:accent1>
        <a:srgbClr val="F8A500"/>
      </a:accent1>
      <a:accent2>
        <a:srgbClr val="808000"/>
      </a:accent2>
      <a:accent3>
        <a:srgbClr val="CAB8AA"/>
      </a:accent3>
      <a:accent4>
        <a:srgbClr val="DADADA"/>
      </a:accent4>
      <a:accent5>
        <a:srgbClr val="FBCFAA"/>
      </a:accent5>
      <a:accent6>
        <a:srgbClr val="737300"/>
      </a:accent6>
      <a:hlink>
        <a:srgbClr val="FFCC66"/>
      </a:hlink>
      <a:folHlink>
        <a:srgbClr val="CCA500"/>
      </a:folHlink>
    </a:clrScheme>
    <a:fontScheme name="Равновесие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412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412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Равновесие 1">
        <a:dk1>
          <a:srgbClr val="663300"/>
        </a:dk1>
        <a:lt1>
          <a:srgbClr val="FFFFFF"/>
        </a:lt1>
        <a:dk2>
          <a:srgbClr val="996600"/>
        </a:dk2>
        <a:lt2>
          <a:srgbClr val="DBBD71"/>
        </a:lt2>
        <a:accent1>
          <a:srgbClr val="F8A500"/>
        </a:accent1>
        <a:accent2>
          <a:srgbClr val="808000"/>
        </a:accent2>
        <a:accent3>
          <a:srgbClr val="CAB8AA"/>
        </a:accent3>
        <a:accent4>
          <a:srgbClr val="DADADA"/>
        </a:accent4>
        <a:accent5>
          <a:srgbClr val="FBCFAA"/>
        </a:accent5>
        <a:accent6>
          <a:srgbClr val="737300"/>
        </a:accent6>
        <a:hlink>
          <a:srgbClr val="FFCC66"/>
        </a:hlink>
        <a:folHlink>
          <a:srgbClr val="CCA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2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CC66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B8AA"/>
        </a:accent5>
        <a:accent6>
          <a:srgbClr val="AC6D56"/>
        </a:accent6>
        <a:hlink>
          <a:srgbClr val="FFFF99"/>
        </a:hlink>
        <a:folHlink>
          <a:srgbClr val="E5B3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3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2EB62E"/>
        </a:accent1>
        <a:accent2>
          <a:srgbClr val="527C3A"/>
        </a:accent2>
        <a:accent3>
          <a:srgbClr val="B2B9AC"/>
        </a:accent3>
        <a:accent4>
          <a:srgbClr val="DADADA"/>
        </a:accent4>
        <a:accent5>
          <a:srgbClr val="ADD7AD"/>
        </a:accent5>
        <a:accent6>
          <a:srgbClr val="497034"/>
        </a:accent6>
        <a:hlink>
          <a:srgbClr val="DDD8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4">
        <a:dk1>
          <a:srgbClr val="005A58"/>
        </a:dk1>
        <a:lt1>
          <a:srgbClr val="FFFFFF"/>
        </a:lt1>
        <a:dk2>
          <a:srgbClr val="00716E"/>
        </a:dk2>
        <a:lt2>
          <a:srgbClr val="FFFF99"/>
        </a:lt2>
        <a:accent1>
          <a:srgbClr val="2DB3B0"/>
        </a:accent1>
        <a:accent2>
          <a:srgbClr val="6D6FC7"/>
        </a:accent2>
        <a:accent3>
          <a:srgbClr val="AABBBA"/>
        </a:accent3>
        <a:accent4>
          <a:srgbClr val="DADADA"/>
        </a:accent4>
        <a:accent5>
          <a:srgbClr val="ADD6D4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336699"/>
        </a:accent1>
        <a:accent2>
          <a:srgbClr val="00B000"/>
        </a:accent2>
        <a:accent3>
          <a:srgbClr val="ACB3C1"/>
        </a:accent3>
        <a:accent4>
          <a:srgbClr val="DADADA"/>
        </a:accent4>
        <a:accent5>
          <a:srgbClr val="ADB8CA"/>
        </a:accent5>
        <a:accent6>
          <a:srgbClr val="009F00"/>
        </a:accent6>
        <a:hlink>
          <a:srgbClr val="00CCFF"/>
        </a:hlink>
        <a:folHlink>
          <a:srgbClr val="B5FFF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6">
        <a:dk1>
          <a:srgbClr val="2F2D25"/>
        </a:dk1>
        <a:lt1>
          <a:srgbClr val="FFFFFF"/>
        </a:lt1>
        <a:dk2>
          <a:srgbClr val="656151"/>
        </a:dk2>
        <a:lt2>
          <a:srgbClr val="FFFFCC"/>
        </a:lt2>
        <a:accent1>
          <a:srgbClr val="818173"/>
        </a:accent1>
        <a:accent2>
          <a:srgbClr val="809EA8"/>
        </a:accent2>
        <a:accent3>
          <a:srgbClr val="B8B7B3"/>
        </a:accent3>
        <a:accent4>
          <a:srgbClr val="DADADA"/>
        </a:accent4>
        <a:accent5>
          <a:srgbClr val="C1C1BC"/>
        </a:accent5>
        <a:accent6>
          <a:srgbClr val="738F98"/>
        </a:accent6>
        <a:hlink>
          <a:srgbClr val="E2C86A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7">
        <a:dk1>
          <a:srgbClr val="B4AF80"/>
        </a:dk1>
        <a:lt1>
          <a:srgbClr val="FFFFFF"/>
        </a:lt1>
        <a:dk2>
          <a:srgbClr val="C8C6A2"/>
        </a:dk2>
        <a:lt2>
          <a:srgbClr val="827F4C"/>
        </a:lt2>
        <a:accent1>
          <a:srgbClr val="7C784E"/>
        </a:accent1>
        <a:accent2>
          <a:srgbClr val="A2A4AC"/>
        </a:accent2>
        <a:accent3>
          <a:srgbClr val="E0DFCE"/>
        </a:accent3>
        <a:accent4>
          <a:srgbClr val="DADADA"/>
        </a:accent4>
        <a:accent5>
          <a:srgbClr val="BFBEB2"/>
        </a:accent5>
        <a:accent6>
          <a:srgbClr val="92949B"/>
        </a:accent6>
        <a:hlink>
          <a:srgbClr val="33CC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8">
        <a:dk1>
          <a:srgbClr val="000000"/>
        </a:dk1>
        <a:lt1>
          <a:srgbClr val="DDDDDD"/>
        </a:lt1>
        <a:dk2>
          <a:srgbClr val="000000"/>
        </a:dk2>
        <a:lt2>
          <a:srgbClr val="B8B7D1"/>
        </a:lt2>
        <a:accent1>
          <a:srgbClr val="F1F0F4"/>
        </a:accent1>
        <a:accent2>
          <a:srgbClr val="C1BCFC"/>
        </a:accent2>
        <a:accent3>
          <a:srgbClr val="EBEBEB"/>
        </a:accent3>
        <a:accent4>
          <a:srgbClr val="000000"/>
        </a:accent4>
        <a:accent5>
          <a:srgbClr val="F7F6F8"/>
        </a:accent5>
        <a:accent6>
          <a:srgbClr val="AFAAE4"/>
        </a:accent6>
        <a:hlink>
          <a:srgbClr val="5454C6"/>
        </a:hlink>
        <a:folHlink>
          <a:srgbClr val="6A6F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вновесие 9">
        <a:dk1>
          <a:srgbClr val="000000"/>
        </a:dk1>
        <a:lt1>
          <a:srgbClr val="FFFFFF"/>
        </a:lt1>
        <a:dk2>
          <a:srgbClr val="00A29E"/>
        </a:dk2>
        <a:lt2>
          <a:srgbClr val="CBCBCB"/>
        </a:lt2>
        <a:accent1>
          <a:srgbClr val="E5E5FF"/>
        </a:accent1>
        <a:accent2>
          <a:srgbClr val="79CD6B"/>
        </a:accent2>
        <a:accent3>
          <a:srgbClr val="FFFFFF"/>
        </a:accent3>
        <a:accent4>
          <a:srgbClr val="000000"/>
        </a:accent4>
        <a:accent5>
          <a:srgbClr val="F0F0FF"/>
        </a:accent5>
        <a:accent6>
          <a:srgbClr val="6DBA60"/>
        </a:accent6>
        <a:hlink>
          <a:srgbClr val="4477DE"/>
        </a:hlink>
        <a:folHlink>
          <a:srgbClr val="65498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412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412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pril</Template>
  <TotalTime>185</TotalTime>
  <Words>1395</Words>
  <Application>Microsoft Office PowerPoint</Application>
  <PresentationFormat>Экран (4:3)</PresentationFormat>
  <Paragraphs>304</Paragraphs>
  <Slides>57</Slides>
  <Notes>0</Notes>
  <HiddenSlides>0</HiddenSlides>
  <MMClips>26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57</vt:i4>
      </vt:variant>
    </vt:vector>
  </HeadingPairs>
  <TitlesOfParts>
    <vt:vector size="60" baseType="lpstr">
      <vt:lpstr>pril</vt:lpstr>
      <vt:lpstr>Тема3</vt:lpstr>
      <vt:lpstr>Оформление по умолчанию</vt:lpstr>
      <vt:lpstr>Презентация PowerPoint</vt:lpstr>
      <vt:lpstr>1) ПОВТОРИТЬ…  2) РАЗВИВАТЬ…  3)воспитывать…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1 станция. «Разминательная»</vt:lpstr>
      <vt:lpstr>Презентация PowerPoint</vt:lpstr>
      <vt:lpstr>Презентация PowerPoint</vt:lpstr>
      <vt:lpstr>Презентация PowerPoint</vt:lpstr>
      <vt:lpstr>Шарады </vt:lpstr>
      <vt:lpstr>Презентация PowerPoint</vt:lpstr>
      <vt:lpstr>3 станция «Загадочная» загадки </vt:lpstr>
      <vt:lpstr>«Угадай – ка!»</vt:lpstr>
      <vt:lpstr>Пословицы поговорки</vt:lpstr>
      <vt:lpstr>Презентация PowerPoint</vt:lpstr>
      <vt:lpstr>4 станция «Сказочная» Угадайте из какой сказки эти реплики? </vt:lpstr>
      <vt:lpstr>«Сказочная»</vt:lpstr>
      <vt:lpstr>«Сказочная»</vt:lpstr>
      <vt:lpstr>Презентация PowerPoint</vt:lpstr>
      <vt:lpstr>Презентация PowerPoint</vt:lpstr>
      <vt:lpstr>Презентация PowerPoint</vt:lpstr>
      <vt:lpstr>Презентация PowerPoint</vt:lpstr>
      <vt:lpstr>6 станция  «Блиц-опросная»  «Литература + грамматика».</vt:lpstr>
      <vt:lpstr>6 станция  «Блиц-опросная»  «Литература + грамматика».</vt:lpstr>
      <vt:lpstr>Презентация PowerPoint</vt:lpstr>
      <vt:lpstr>Презентация PowerPoint</vt:lpstr>
      <vt:lpstr>Презентация PowerPoint</vt:lpstr>
      <vt:lpstr>8 станция «ПЕРЕВЁРТЫШИ»</vt:lpstr>
      <vt:lpstr>Грязнуля </vt:lpstr>
      <vt:lpstr>Федино счастье </vt:lpstr>
      <vt:lpstr>Чернушка  и семь великанов </vt:lpstr>
      <vt:lpstr>Деревянный замок </vt:lpstr>
      <vt:lpstr>Бодрствующее  чудовище </vt:lpstr>
      <vt:lpstr>Девочка на арбузе </vt:lpstr>
      <vt:lpstr>Тридцать худых</vt:lpstr>
      <vt:lpstr>Девочка с башню  </vt:lpstr>
      <vt:lpstr>Кубик </vt:lpstr>
      <vt:lpstr>Презентация PowerPoint</vt:lpstr>
      <vt:lpstr>9 станция «Ребусная»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«Фонетические пропорции»</vt:lpstr>
      <vt:lpstr>Презентация PowerPoint</vt:lpstr>
      <vt:lpstr>Презентация PowerPoint</vt:lpstr>
      <vt:lpstr> 11 станция  «Красноречие»   </vt:lpstr>
      <vt:lpstr>Презентация PowerPoint</vt:lpstr>
      <vt:lpstr>Подведение итогов!!!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Света</dc:creator>
  <cp:lastModifiedBy>Света</cp:lastModifiedBy>
  <cp:revision>22</cp:revision>
  <dcterms:created xsi:type="dcterms:W3CDTF">2013-04-01T18:32:06Z</dcterms:created>
  <dcterms:modified xsi:type="dcterms:W3CDTF">2013-04-08T14:23:41Z</dcterms:modified>
</cp:coreProperties>
</file>