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78" r:id="rId2"/>
    <p:sldId id="279" r:id="rId3"/>
    <p:sldId id="268" r:id="rId4"/>
    <p:sldId id="263" r:id="rId5"/>
    <p:sldId id="272" r:id="rId6"/>
    <p:sldId id="257" r:id="rId7"/>
    <p:sldId id="264" r:id="rId8"/>
    <p:sldId id="262" r:id="rId9"/>
    <p:sldId id="269" r:id="rId10"/>
    <p:sldId id="266" r:id="rId11"/>
    <p:sldId id="260" r:id="rId12"/>
    <p:sldId id="259" r:id="rId13"/>
    <p:sldId id="267" r:id="rId14"/>
    <p:sldId id="271" r:id="rId15"/>
    <p:sldId id="274" r:id="rId16"/>
    <p:sldId id="265" r:id="rId17"/>
    <p:sldId id="277" r:id="rId18"/>
    <p:sldId id="273" r:id="rId19"/>
    <p:sldId id="258" r:id="rId20"/>
    <p:sldId id="276" r:id="rId21"/>
    <p:sldId id="275" r:id="rId22"/>
    <p:sldId id="270" r:id="rId23"/>
    <p:sldId id="280" r:id="rId24"/>
  </p:sldIdLst>
  <p:sldSz cx="9144000" cy="6858000" type="screen4x3"/>
  <p:notesSz cx="6797675" cy="9926638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00FF"/>
    <a:srgbClr val="00FF00"/>
    <a:srgbClr val="0000CC"/>
    <a:srgbClr val="FF0066"/>
    <a:srgbClr val="490801"/>
    <a:srgbClr val="6600CC"/>
    <a:srgbClr val="CCFFFF"/>
    <a:srgbClr val="0066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>
        <p:wheel spokes="3"/>
      </p:transition>
    </mc:Choice>
    <mc:Fallback xmlns="">
      <p:transition advClick="0" advTm="15000">
        <p:wheel spokes="3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>
        <p:wheel spokes="3"/>
      </p:transition>
    </mc:Choice>
    <mc:Fallback xmlns="">
      <p:transition advClick="0" advTm="15000">
        <p:wheel spokes="3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>
        <p:wheel spokes="3"/>
      </p:transition>
    </mc:Choice>
    <mc:Fallback xmlns="">
      <p:transition advClick="0" advTm="15000">
        <p:wheel spokes="3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>
        <p:wheel spokes="3"/>
      </p:transition>
    </mc:Choice>
    <mc:Fallback xmlns="">
      <p:transition advClick="0" advTm="15000">
        <p:wheel spokes="3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>
        <p:wheel spokes="3"/>
      </p:transition>
    </mc:Choice>
    <mc:Fallback xmlns="">
      <p:transition advClick="0" advTm="15000">
        <p:wheel spokes="3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>
        <p:wheel spokes="3"/>
      </p:transition>
    </mc:Choice>
    <mc:Fallback xmlns="">
      <p:transition advClick="0" advTm="15000">
        <p:wheel spokes="3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>
        <p:wheel spokes="3"/>
      </p:transition>
    </mc:Choice>
    <mc:Fallback xmlns="">
      <p:transition advClick="0" advTm="15000">
        <p:wheel spokes="3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>
        <p:wheel spokes="3"/>
      </p:transition>
    </mc:Choice>
    <mc:Fallback xmlns="">
      <p:transition advClick="0" advTm="15000">
        <p:wheel spokes="3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>
        <p:wheel spokes="3"/>
      </p:transition>
    </mc:Choice>
    <mc:Fallback xmlns="">
      <p:transition advClick="0" advTm="15000">
        <p:wheel spokes="3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>
        <p:wheel spokes="3"/>
      </p:transition>
    </mc:Choice>
    <mc:Fallback xmlns="">
      <p:transition advClick="0" advTm="15000">
        <p:wheel spokes="3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>
        <p:wheel spokes="3"/>
      </p:transition>
    </mc:Choice>
    <mc:Fallback xmlns="">
      <p:transition advClick="0" advTm="15000">
        <p:wheel spokes="3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15000">
        <p:wheel spokes="3"/>
      </p:transition>
    </mc:Choice>
    <mc:Fallback xmlns="">
      <p:transition advClick="0" advTm="15000">
        <p:wheel spokes="3"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БДОУ №55\Desktop\картинки для презентаций\518961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4500570"/>
            <a:ext cx="3389529" cy="22574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8382000" cy="3581400"/>
          </a:xfrm>
        </p:spPr>
        <p:txBody>
          <a:bodyPr>
            <a:normAutofit/>
          </a:bodyPr>
          <a:lstStyle/>
          <a:p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0600" y="-304800"/>
            <a:ext cx="8153400" cy="7162800"/>
          </a:xfrm>
        </p:spPr>
        <p:txBody>
          <a:bodyPr>
            <a:normAutofit/>
          </a:bodyPr>
          <a:lstStyle/>
          <a:p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образовательное учреждение 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«Детский сад № 55»</a:t>
            </a:r>
          </a:p>
          <a:p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«Использование </a:t>
            </a:r>
          </a:p>
          <a:p>
            <a:pPr algn="ctr"/>
            <a:r>
              <a:rPr lang="ru-RU" sz="4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дидактических  пособий </a:t>
            </a:r>
          </a:p>
          <a:p>
            <a:pPr algn="ctr"/>
            <a:r>
              <a:rPr lang="ru-RU" sz="4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 логопедической работе </a:t>
            </a:r>
          </a:p>
          <a:p>
            <a:pPr algn="ctr"/>
            <a:r>
              <a:rPr lang="ru-RU" sz="4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 детьми».</a:t>
            </a:r>
          </a:p>
          <a:p>
            <a:pPr algn="r"/>
            <a:endParaRPr lang="ru-RU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		        Автор:</a:t>
            </a:r>
          </a:p>
          <a:p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		       Учитель-логопед</a:t>
            </a:r>
          </a:p>
          <a:p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		       Дмитриева Т.И.</a:t>
            </a:r>
          </a:p>
          <a:p>
            <a:endParaRPr lang="ru-RU" sz="4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355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6081">
        <p:wheel spokes="3"/>
      </p:transition>
    </mc:Choice>
    <mc:Fallback>
      <p:transition advClick="0" advTm="26081">
        <p:wheel spokes="3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000"/>
                            </p:stCondLst>
                            <p:childTnLst>
                              <p:par>
                                <p:cTn id="4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000"/>
                            </p:stCondLst>
                            <p:childTnLst>
                              <p:par>
                                <p:cTn id="5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3000"/>
                            </p:stCondLst>
                            <p:childTnLst>
                              <p:par>
                                <p:cTn id="5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57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8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8100"/>
                            </p:stCondLst>
                            <p:childTnLst>
                              <p:par>
                                <p:cTn id="64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5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7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8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9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500"/>
                            </p:stCondLst>
                            <p:childTnLst>
                              <p:par>
                                <p:cTn id="71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8382000" cy="3581400"/>
          </a:xfrm>
        </p:spPr>
        <p:txBody>
          <a:bodyPr>
            <a:normAutofit/>
          </a:bodyPr>
          <a:lstStyle/>
          <a:p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0600" y="0"/>
            <a:ext cx="7848600" cy="68580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6000" b="1" dirty="0" smtClean="0">
                <a:ln w="10541" cmpd="sng">
                  <a:solidFill>
                    <a:srgbClr val="0066FF"/>
                  </a:solidFill>
                  <a:prstDash val="solid"/>
                </a:ln>
                <a:solidFill>
                  <a:srgbClr val="00FFFF"/>
                </a:solidFill>
                <a:effectLst>
                  <a:glow rad="101600">
                    <a:srgbClr val="CCFFFF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Волшебный зонт</a:t>
            </a:r>
          </a:p>
          <a:p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Рекомендуемый возраст детей: 5- 7 лет.</a:t>
            </a:r>
          </a:p>
          <a:p>
            <a:r>
              <a:rPr lang="ru-RU" sz="1800" b="1" u="sng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8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развитие звуковой и лексико-грамматической стороны речи у детей.</a:t>
            </a:r>
          </a:p>
          <a:p>
            <a:r>
              <a:rPr lang="ru-RU" sz="1800" b="1" u="sng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-активизация и обогащение словарного запаса;</a:t>
            </a:r>
          </a:p>
          <a:p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-автоматизация и дифференциация поставленных звуков;</a:t>
            </a:r>
          </a:p>
          <a:p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-согласование прилагательных с существительными в роде и числе;</a:t>
            </a:r>
          </a:p>
          <a:p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-образование существительных и прилагательных с помощью уменьшительно-ласкательных суффиксов;</a:t>
            </a:r>
          </a:p>
          <a:p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-согласование числительных с существительными;</a:t>
            </a:r>
          </a:p>
          <a:p>
            <a:pPr>
              <a:buFontTx/>
              <a:buChar char="-"/>
            </a:pPr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умение составлять предложения, </a:t>
            </a:r>
          </a:p>
          <a:p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употребляя числительные с прилагательными и</a:t>
            </a:r>
          </a:p>
          <a:p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существительными в нужном роде и числе.</a:t>
            </a:r>
          </a:p>
          <a:p>
            <a:endParaRPr lang="ru-RU" sz="1800" i="1" dirty="0" smtClean="0">
              <a:ln w="10541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Синий, красный и в полоску,</a:t>
            </a:r>
          </a:p>
          <a:p>
            <a:r>
              <a:rPr lang="ru-RU" sz="19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И в цветочек, и в горох,</a:t>
            </a:r>
          </a:p>
          <a:p>
            <a:r>
              <a:rPr lang="ru-RU" sz="19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Очень пестрый зонтик в блестках.</a:t>
            </a:r>
          </a:p>
          <a:p>
            <a:r>
              <a:rPr lang="ru-RU" sz="19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В детский сад придти готов.</a:t>
            </a:r>
          </a:p>
          <a:p>
            <a:r>
              <a:rPr lang="ru-RU" sz="19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Кто умеет сосчитать </a:t>
            </a:r>
          </a:p>
          <a:p>
            <a:r>
              <a:rPr lang="ru-RU" sz="19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И картиночки назвать.</a:t>
            </a:r>
          </a:p>
          <a:p>
            <a:endParaRPr lang="ru-RU" sz="1800" i="1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Админ\Desktop\ФОТО ПОСОБИЕ\_DSC192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962400"/>
            <a:ext cx="31242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65247">
        <p:wheel spokes="3"/>
      </p:transition>
    </mc:Choice>
    <mc:Fallback>
      <p:transition advClick="0" advTm="65247">
        <p:wheel spokes="3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8382000" cy="3581400"/>
          </a:xfrm>
        </p:spPr>
        <p:txBody>
          <a:bodyPr>
            <a:normAutofit/>
          </a:bodyPr>
          <a:lstStyle/>
          <a:p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0600" y="0"/>
            <a:ext cx="7848600" cy="68580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ln w="10541" cmpd="sng">
                  <a:solidFill>
                    <a:srgbClr val="0066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CCFF99"/>
                  </a:glow>
                </a:effectLst>
                <a:latin typeface="Times New Roman" pitchFamily="18" charset="0"/>
                <a:cs typeface="Times New Roman" pitchFamily="18" charset="0"/>
              </a:rPr>
              <a:t>Солнечные зайчики</a:t>
            </a:r>
          </a:p>
          <a:p>
            <a:r>
              <a:rPr lang="ru-RU" sz="1800" b="1" u="sng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автоматизация звука в словах, словосочетаниях, предложении.</a:t>
            </a:r>
          </a:p>
          <a:p>
            <a:r>
              <a:rPr lang="ru-RU" sz="1800" b="1" u="sng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-учить правильно произносить автоматизируемый звук в словах, словосочетаниях и предложении;</a:t>
            </a:r>
          </a:p>
          <a:p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-учить принципу </a:t>
            </a:r>
            <a:r>
              <a:rPr lang="ru-RU" sz="1800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слогослияния</a:t>
            </a:r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-развивать мелкую моторику рук;</a:t>
            </a:r>
          </a:p>
          <a:p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-расширять и активизировать словарь;</a:t>
            </a:r>
          </a:p>
          <a:p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-закреплять навык употребления существительных с прилагательными;</a:t>
            </a:r>
          </a:p>
          <a:p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-закреплять навык употребления существительных с глаголами;</a:t>
            </a:r>
          </a:p>
          <a:p>
            <a:pPr>
              <a:buFontTx/>
              <a:buChar char="-"/>
            </a:pPr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уметь различать гласные и согласные звуки.</a:t>
            </a:r>
          </a:p>
          <a:p>
            <a:endParaRPr lang="ru-RU" sz="1800" b="1" dirty="0" smtClean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Зайчик солнечный, как мячик,</a:t>
            </a:r>
          </a:p>
          <a:p>
            <a:r>
              <a:rPr lang="ru-RU" sz="1800" b="1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По квадрату быстро скачет.</a:t>
            </a:r>
          </a:p>
          <a:p>
            <a:r>
              <a:rPr lang="ru-RU" sz="1800" b="1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Это шапка, это шишка, </a:t>
            </a:r>
          </a:p>
          <a:p>
            <a:r>
              <a:rPr lang="ru-RU" sz="1800" b="1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Это пушка, это мышка.</a:t>
            </a:r>
          </a:p>
          <a:p>
            <a:pPr algn="just">
              <a:buFontTx/>
              <a:buChar char="-"/>
            </a:pP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Админ\Desktop\ФОТО ПОСОБИЕ\_DSC192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191000"/>
            <a:ext cx="3119437" cy="2457450"/>
          </a:xfrm>
          <a:prstGeom prst="round2Diag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44887">
        <p:wheel spokes="3"/>
      </p:transition>
    </mc:Choice>
    <mc:Fallback>
      <p:transition advClick="0" advTm="44887">
        <p:wheel spokes="3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8382000" cy="3581400"/>
          </a:xfrm>
        </p:spPr>
        <p:txBody>
          <a:bodyPr>
            <a:normAutofit/>
          </a:bodyPr>
          <a:lstStyle/>
          <a:p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0600" y="0"/>
            <a:ext cx="7848600" cy="68580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Говорящие бусы</a:t>
            </a:r>
          </a:p>
          <a:p>
            <a:r>
              <a:rPr lang="ru-RU" sz="2200" b="1" u="sng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2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автоматизация звуков «с», «з», «ц», «ш», «ж», </a:t>
            </a:r>
          </a:p>
          <a:p>
            <a:r>
              <a:rPr lang="ru-RU" sz="20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«л», «</a:t>
            </a:r>
            <a:r>
              <a:rPr lang="ru-RU" sz="2000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в словах, словосочетаниях, предложениях.</a:t>
            </a:r>
          </a:p>
          <a:p>
            <a:r>
              <a:rPr lang="ru-RU" sz="2000" b="1" u="sng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0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-закреплять правильное произношение изучаемых звуков в словах, словосочетаниях, предложениях;</a:t>
            </a:r>
          </a:p>
          <a:p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-дифференцировать звуки «л – р», «с – ш», «ш – ж», «с – з», «с – ц»;</a:t>
            </a:r>
          </a:p>
          <a:p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-закреплять навык согласования порядковых числительных с существительными;</a:t>
            </a:r>
          </a:p>
          <a:p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-закреплять навык употребления категории множественного числа существительных;</a:t>
            </a:r>
          </a:p>
          <a:p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-закреплять навык употребления существительных с уменьшительно-ласкательным значением;</a:t>
            </a:r>
          </a:p>
          <a:p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-уметь согласовывать притяжательные местоимения (мой, моя, моё) с существительными;</a:t>
            </a:r>
          </a:p>
          <a:p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-расширять и активизировать словарь, составляя предложения с определенным звуком;</a:t>
            </a:r>
          </a:p>
          <a:p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-развивать логическое мышление, внимание, память;</a:t>
            </a:r>
          </a:p>
          <a:p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-развивать мелкую моторику;</a:t>
            </a:r>
          </a:p>
          <a:p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-упражнять в отгадывании названия предметов, животных по их описанию;</a:t>
            </a:r>
          </a:p>
          <a:p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-уметь согласовывать существительные с глаголами;</a:t>
            </a:r>
          </a:p>
          <a:p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-уметь составлять рассказ – описание по картинке;</a:t>
            </a:r>
          </a:p>
          <a:p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-образовывать существительное в форме родительного падежа.</a:t>
            </a:r>
          </a:p>
          <a:p>
            <a:pPr>
              <a:buFontTx/>
              <a:buChar char="-"/>
            </a:pPr>
            <a:endParaRPr lang="ru-RU" sz="2000" dirty="0" smtClean="0">
              <a:ln>
                <a:solidFill>
                  <a:schemeClr val="tx1"/>
                </a:solidFill>
              </a:ln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i="1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Админ\Desktop\ФОТО ПОСОБИЕ\_DSC193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09600"/>
            <a:ext cx="2133600" cy="1676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97692">
        <p:wheel spokes="3"/>
      </p:transition>
    </mc:Choice>
    <mc:Fallback>
      <p:transition advClick="0" advTm="97692">
        <p:wheel spokes="3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8382000" cy="3581400"/>
          </a:xfrm>
        </p:spPr>
        <p:txBody>
          <a:bodyPr>
            <a:normAutofit/>
          </a:bodyPr>
          <a:lstStyle/>
          <a:p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0600" y="0"/>
            <a:ext cx="7848600" cy="68580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C00FF"/>
                </a:solidFill>
                <a:effectLst/>
                <a:latin typeface="Times New Roman" pitchFamily="18" charset="0"/>
                <a:cs typeface="Times New Roman" pitchFamily="18" charset="0"/>
              </a:rPr>
              <a:t>Кто в домике живет?</a:t>
            </a:r>
          </a:p>
          <a:p>
            <a:r>
              <a:rPr lang="ru-RU" sz="1800" b="1" u="sng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-упражнять детей в подборе слов с определенным звуком;</a:t>
            </a:r>
          </a:p>
          <a:p>
            <a:pPr>
              <a:buFontTx/>
              <a:buChar char="-"/>
            </a:pPr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упражнять детей в нахождении места звука в слове </a:t>
            </a:r>
          </a:p>
          <a:p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(в начале, середине или конце).</a:t>
            </a:r>
          </a:p>
          <a:p>
            <a:r>
              <a:rPr lang="ru-RU" sz="1800" b="1" u="sng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	</a:t>
            </a:r>
            <a:r>
              <a:rPr lang="ru-RU" sz="1800" i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ru-RU" sz="1800" b="1" i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На полянке дом стоит,</a:t>
            </a:r>
          </a:p>
          <a:p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-развитие фонематического слуха;		</a:t>
            </a:r>
            <a:r>
              <a:rPr lang="ru-RU" sz="1800" b="1" i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Ну, а к дому путь закрыт.</a:t>
            </a:r>
          </a:p>
          <a:p>
            <a:pPr lvl="0"/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-дифференциация с – з, л – р, з – ж;		</a:t>
            </a:r>
            <a:r>
              <a:rPr lang="ru-RU" sz="1800" b="1" i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Мы ворота открываем,</a:t>
            </a:r>
          </a:p>
          <a:p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-развитие и активизация словарного запаса;	</a:t>
            </a:r>
            <a:r>
              <a:rPr lang="ru-RU" sz="1800" b="1" i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И в тот домик приглашаем.</a:t>
            </a:r>
          </a:p>
          <a:p>
            <a:pPr lvl="0"/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-умение рассказывать сказку;</a:t>
            </a:r>
          </a:p>
          <a:p>
            <a:pPr lvl="0"/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-умение находить заданный звук в слове </a:t>
            </a:r>
            <a:b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(в начале, середине и в конце);</a:t>
            </a:r>
          </a:p>
          <a:p>
            <a:pPr lvl="0"/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-умение различать диких и домашних животных, </a:t>
            </a:r>
          </a:p>
          <a:p>
            <a:pPr lvl="0"/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диких и домашних птиц;</a:t>
            </a:r>
          </a:p>
          <a:p>
            <a:pPr lvl="0"/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-умение классифицировать животных и птиц.</a:t>
            </a:r>
            <a:endParaRPr lang="ru-RU" sz="1800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Админ\Desktop\ФОТО ПОСОБИЕ\_DSC1979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904737" y="4544710"/>
            <a:ext cx="3124200" cy="2082800"/>
          </a:xfrm>
          <a:prstGeom prst="round2Same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2031">
        <p:wheel spokes="3"/>
      </p:transition>
    </mc:Choice>
    <mc:Fallback>
      <p:transition advClick="0" advTm="52031">
        <p:wheel spokes="3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8382000" cy="3581400"/>
          </a:xfrm>
        </p:spPr>
        <p:txBody>
          <a:bodyPr>
            <a:normAutofit/>
          </a:bodyPr>
          <a:lstStyle/>
          <a:p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0600" y="0"/>
            <a:ext cx="7848600" cy="68580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ln w="17780" cmpd="sng">
                  <a:solidFill>
                    <a:srgbClr val="660066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Сказочное дерево</a:t>
            </a:r>
          </a:p>
          <a:p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Рекомендуемый возраст: 4 – 7 лет.</a:t>
            </a:r>
          </a:p>
          <a:p>
            <a:r>
              <a:rPr lang="ru-RU" sz="1800" b="1" u="sng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активизация словарного запаса детей. Развитие акустического внимания.</a:t>
            </a:r>
          </a:p>
          <a:p>
            <a:r>
              <a:rPr lang="ru-RU" sz="1800" b="1" u="sng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-развивать мелкую моторику, тактильные и обонятельные ощущения;</a:t>
            </a:r>
          </a:p>
          <a:p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-закреплять счет, цвет, форму;</a:t>
            </a:r>
          </a:p>
          <a:p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-совершенствовать грамматический строй речи (учить согласовывать существительные, прилагательные с числительными) и умение составлять описательный рассказ, загадывать загадки по описанию;</a:t>
            </a:r>
          </a:p>
          <a:p>
            <a:pPr>
              <a:buFontTx/>
              <a:buChar char="-"/>
            </a:pPr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обогащать словарь по лексическим темам:</a:t>
            </a:r>
          </a:p>
          <a:p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«Деревья», «Овощи», «Фрукты»;</a:t>
            </a:r>
          </a:p>
          <a:p>
            <a:pPr>
              <a:buFontTx/>
              <a:buChar char="-"/>
            </a:pPr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развивать внимание, память, </a:t>
            </a:r>
          </a:p>
          <a:p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творческое воображение;</a:t>
            </a:r>
          </a:p>
          <a:p>
            <a:pPr>
              <a:buFontTx/>
              <a:buChar char="-"/>
            </a:pPr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учить образовывать существительные </a:t>
            </a:r>
          </a:p>
          <a:p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уменьшительно-ласкательными суффиксами.</a:t>
            </a:r>
            <a:endParaRPr lang="ru-RU" sz="1800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F:\логопед\ФОТО ПОСОБИЕ\_DSC2031.JPG"/>
          <p:cNvPicPr/>
          <p:nvPr/>
        </p:nvPicPr>
        <p:blipFill>
          <a:blip r:embed="rId3" cstate="print"/>
          <a:srcRect r="15013" b="-102"/>
          <a:stretch>
            <a:fillRect/>
          </a:stretch>
        </p:blipFill>
        <p:spPr bwMode="auto">
          <a:xfrm>
            <a:off x="5715000" y="4191000"/>
            <a:ext cx="3200400" cy="2514600"/>
          </a:xfrm>
          <a:prstGeom prst="round2Same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68367">
        <p:wheel spokes="3"/>
      </p:transition>
    </mc:Choice>
    <mc:Fallback>
      <p:transition advClick="0" advTm="68367">
        <p:wheel spokes="3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8382000" cy="3581400"/>
          </a:xfrm>
        </p:spPr>
        <p:txBody>
          <a:bodyPr>
            <a:normAutofit/>
          </a:bodyPr>
          <a:lstStyle/>
          <a:p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0600" y="0"/>
            <a:ext cx="7848600" cy="68580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6000" b="1" dirty="0" smtClean="0">
                <a:ln w="10541" cmpd="sng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Времена года</a:t>
            </a:r>
          </a:p>
          <a:p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Рекомендуемый возраст: 4 – 7 лет индивидуально или с подгруппой детей.</a:t>
            </a:r>
          </a:p>
          <a:p>
            <a:r>
              <a:rPr lang="ru-RU" sz="1800" b="1" u="sng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-формирование представлений об изменениях в природе в течение определенного времени года</a:t>
            </a:r>
            <a:r>
              <a:rPr lang="ru-RU" sz="180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 smtClean="0">
              <a:ln w="10541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u="sng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-актуализация знаний в форме связного рассказа;</a:t>
            </a:r>
          </a:p>
          <a:p>
            <a:pPr>
              <a:buFontTx/>
              <a:buChar char="-"/>
            </a:pPr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у детей речемыслительной деятельности;</a:t>
            </a:r>
          </a:p>
          <a:p>
            <a:pPr>
              <a:buFontTx/>
              <a:buChar char="-"/>
            </a:pPr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мелкой моторики;</a:t>
            </a:r>
          </a:p>
          <a:p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-развитие фонематического восприятия;</a:t>
            </a:r>
          </a:p>
          <a:p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-образование притяжательных прилагательных;</a:t>
            </a:r>
          </a:p>
          <a:p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-образование прилагательных от существительного;</a:t>
            </a:r>
          </a:p>
          <a:p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-согласование числительного с прилагательным и существительным;</a:t>
            </a:r>
          </a:p>
          <a:p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-закрепление навыков </a:t>
            </a:r>
            <a:r>
              <a:rPr lang="ru-RU" sz="180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вукового анализа слов;</a:t>
            </a:r>
          </a:p>
          <a:p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-автоматизация поставленных звуков.</a:t>
            </a:r>
          </a:p>
          <a:p>
            <a:endParaRPr lang="ru-RU" sz="1800" dirty="0" smtClean="0">
              <a:ln w="10541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i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Двенадцать месяцев бегут</a:t>
            </a:r>
          </a:p>
          <a:p>
            <a:r>
              <a:rPr lang="ru-RU" sz="1800" i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Сменяя время года.</a:t>
            </a:r>
          </a:p>
          <a:p>
            <a:r>
              <a:rPr lang="ru-RU" sz="1800" i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замыкает снова круг</a:t>
            </a:r>
          </a:p>
          <a:p>
            <a:r>
              <a:rPr lang="ru-RU" sz="1800" i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Волшебница-природа.</a:t>
            </a:r>
          </a:p>
          <a:p>
            <a:r>
              <a:rPr lang="ru-RU" sz="1800" i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будем месяцы считать</a:t>
            </a:r>
          </a:p>
          <a:p>
            <a:r>
              <a:rPr lang="ru-RU" sz="1800" i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время года называть.</a:t>
            </a:r>
          </a:p>
          <a:p>
            <a:pPr>
              <a:buFontTx/>
              <a:buChar char="-"/>
            </a:pPr>
            <a:endParaRPr lang="ru-RU" sz="1800" dirty="0" smtClean="0">
              <a:ln w="10541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1800" dirty="0" smtClean="0">
              <a:ln w="10541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1800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Админ\Desktop\ФОТО ПОСОБИЕ\_DSC191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221088"/>
            <a:ext cx="3384376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6284">
        <p:wheel spokes="3"/>
      </p:transition>
    </mc:Choice>
    <mc:Fallback>
      <p:transition advClick="0" advTm="56284">
        <p:wheel spokes="3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8382000" cy="3581400"/>
          </a:xfrm>
        </p:spPr>
        <p:txBody>
          <a:bodyPr>
            <a:normAutofit/>
          </a:bodyPr>
          <a:lstStyle/>
          <a:p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0600" y="0"/>
            <a:ext cx="7848600" cy="68580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ln w="10541" cmpd="sng">
                  <a:noFill/>
                  <a:prstDash val="solid"/>
                </a:ln>
                <a:solidFill>
                  <a:srgbClr val="049835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Загадочный ящик</a:t>
            </a:r>
          </a:p>
          <a:p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Рекомендуемый возраст: 5 -7 лет.</a:t>
            </a:r>
          </a:p>
          <a:p>
            <a:r>
              <a:rPr lang="ru-RU" sz="1800" b="1" u="sng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знакомство с различными материалами (стекло, дерево, металл, резина, мех, кожа) на сенсорном уровне способом ощупывания.</a:t>
            </a:r>
          </a:p>
          <a:p>
            <a:r>
              <a:rPr lang="ru-RU" sz="1800" b="1" u="sng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-расширение и активизация словаря;</a:t>
            </a:r>
          </a:p>
          <a:p>
            <a:pPr>
              <a:buFontTx/>
              <a:buChar char="-"/>
            </a:pPr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согласование прилагательных с </a:t>
            </a:r>
          </a:p>
          <a:p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существительными в роде;</a:t>
            </a:r>
          </a:p>
          <a:p>
            <a:pPr>
              <a:buFontTx/>
              <a:buChar char="-"/>
            </a:pPr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представления о различных материалах;</a:t>
            </a:r>
          </a:p>
          <a:p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-образование относительных прилагательных;</a:t>
            </a:r>
          </a:p>
          <a:p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-умение составлять предложения, </a:t>
            </a:r>
          </a:p>
          <a:p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используя предметные картинки.</a:t>
            </a:r>
          </a:p>
          <a:p>
            <a:r>
              <a:rPr lang="ru-RU" sz="1800" i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800" i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Мы будем с ящиком играть, </a:t>
            </a:r>
            <a:endParaRPr lang="ru-RU" sz="1800" b="1" i="1" dirty="0">
              <a:solidFill>
                <a:srgbClr val="99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i="1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И предметы доставать.</a:t>
            </a:r>
          </a:p>
          <a:p>
            <a:r>
              <a:rPr lang="ru-RU" sz="1800" b="1" i="1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В руки ты предмет возьми,</a:t>
            </a:r>
          </a:p>
          <a:p>
            <a:r>
              <a:rPr lang="ru-RU" sz="1800" b="1" i="1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И название скажи.</a:t>
            </a:r>
            <a:endParaRPr lang="ru-RU" sz="1800" b="1" i="1" dirty="0">
              <a:solidFill>
                <a:srgbClr val="99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Админ\Desktop\ФОТО ПОСОБИЕ\_DSC194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789040"/>
            <a:ext cx="3343275" cy="28908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2724">
        <p:wheel spokes="3"/>
      </p:transition>
    </mc:Choice>
    <mc:Fallback>
      <p:transition advClick="0" advTm="52724">
        <p:wheel spokes="3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8382000" cy="3581400"/>
          </a:xfrm>
        </p:spPr>
        <p:txBody>
          <a:bodyPr>
            <a:normAutofit/>
          </a:bodyPr>
          <a:lstStyle/>
          <a:p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0600" y="0"/>
            <a:ext cx="7848600" cy="68580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60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6000" b="1" dirty="0" smtClean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6000" b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6000" b="1" dirty="0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6000" b="1" dirty="0" smtClean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6000" b="1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6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ы</a:t>
            </a:r>
          </a:p>
          <a:p>
            <a:r>
              <a:rPr lang="ru-RU" sz="180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Рекомендуемый возраст: 3-7 лет.</a:t>
            </a:r>
          </a:p>
          <a:p>
            <a:r>
              <a:rPr lang="ru-RU" sz="1800" b="1" u="sng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80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пропедевтика коррекции устной и письменной речи через развитие тонкой моторики рук.</a:t>
            </a:r>
          </a:p>
          <a:p>
            <a:r>
              <a:rPr lang="ru-RU" sz="1800" b="1" u="sng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180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r>
              <a:rPr lang="ru-RU" sz="180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-развитие сенсорных способностей (восприятия цвета, формы, величины);</a:t>
            </a:r>
          </a:p>
          <a:p>
            <a:pPr lvl="0"/>
            <a:r>
              <a:rPr lang="ru-RU" sz="180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-формирование элементарных математических представлений (понятия «число - количество»);</a:t>
            </a:r>
          </a:p>
          <a:p>
            <a:pPr lvl="0"/>
            <a:r>
              <a:rPr lang="ru-RU" sz="180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-освоение пространственных отношений;</a:t>
            </a:r>
          </a:p>
          <a:p>
            <a:pPr lvl="0"/>
            <a:r>
              <a:rPr lang="ru-RU" sz="180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-развитие психических процессов: внимания, памяти, мышления, воображения, речи;</a:t>
            </a:r>
          </a:p>
          <a:p>
            <a:endParaRPr lang="ru-RU" sz="1800" i="1" dirty="0" smtClean="0">
              <a:ln w="1016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</a:endParaRPr>
          </a:p>
          <a:p>
            <a:r>
              <a:rPr lang="ru-RU" sz="18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С блюдца я беру горошки,</a:t>
            </a:r>
          </a:p>
          <a:p>
            <a:r>
              <a:rPr lang="ru-RU" sz="18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Словно птица клювом крошки.</a:t>
            </a:r>
          </a:p>
          <a:p>
            <a:r>
              <a:rPr lang="ru-RU" sz="18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И полны мои ладошки</a:t>
            </a:r>
          </a:p>
          <a:p>
            <a:r>
              <a:rPr lang="ru-RU" sz="18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Руки держат все горошки.</a:t>
            </a:r>
          </a:p>
          <a:p>
            <a:pPr lvl="0"/>
            <a:endParaRPr lang="ru-RU" sz="1800" i="1" dirty="0" smtClean="0">
              <a:ln w="1016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sz="1800" i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					</a:t>
            </a:r>
            <a:endParaRPr lang="ru-RU" sz="1800" dirty="0" smtClean="0">
              <a:ln w="1016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Админ\Desktop\100D3100\_DSC1940.JPG"/>
          <p:cNvPicPr/>
          <p:nvPr/>
        </p:nvPicPr>
        <p:blipFill>
          <a:blip r:embed="rId3" cstate="print"/>
          <a:srcRect l="8745" t="-2997" r="11333" b="25073"/>
          <a:stretch>
            <a:fillRect/>
          </a:stretch>
        </p:blipFill>
        <p:spPr bwMode="auto">
          <a:xfrm>
            <a:off x="5334000" y="4038600"/>
            <a:ext cx="3505200" cy="2438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3369">
        <p:wheel spokes="3"/>
      </p:transition>
    </mc:Choice>
    <mc:Fallback>
      <p:transition advClick="0" advTm="53369">
        <p:wheel spokes="3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8382000" cy="3581400"/>
          </a:xfrm>
        </p:spPr>
        <p:txBody>
          <a:bodyPr>
            <a:normAutofit/>
          </a:bodyPr>
          <a:lstStyle/>
          <a:p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0600" y="0"/>
            <a:ext cx="7848600" cy="68580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ln w="10541" cmpd="sng">
                  <a:noFill/>
                  <a:prstDash val="solid"/>
                </a:ln>
                <a:solidFill>
                  <a:srgbClr val="6600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Умные мышки</a:t>
            </a:r>
          </a:p>
          <a:p>
            <a:r>
              <a:rPr lang="ru-RU" sz="1800" b="1" u="sng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развитие мелкой моторики рук и пространственного восприятия.</a:t>
            </a:r>
          </a:p>
          <a:p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Оборудование: коврик разделен на 4 зоны: красная, синяя, зеленая, желтая. 12 мышей: 3 синих, 3 зеленых, 3 желтых, 3 красных. В каждой мышке находится разная крупа: рис, горох, гречка, пшено, чудесный мешочек, кот-игрушка.</a:t>
            </a:r>
          </a:p>
          <a:p>
            <a:r>
              <a:rPr lang="ru-RU" sz="1800" b="1" u="sng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-определение на ощупь какая крупа находится в мышке;</a:t>
            </a:r>
          </a:p>
          <a:p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-развитие тактильных ощущений;</a:t>
            </a:r>
          </a:p>
          <a:p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-развитие творческого воображения, внимания, фантазии;</a:t>
            </a:r>
          </a:p>
          <a:p>
            <a:pPr>
              <a:buFontTx/>
              <a:buChar char="-"/>
            </a:pPr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закрепление счета, формы, цвета;</a:t>
            </a:r>
          </a:p>
          <a:p>
            <a:pPr>
              <a:buFontTx/>
              <a:buChar char="-"/>
            </a:pPr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изменение силы голоса тихо – громко.</a:t>
            </a:r>
          </a:p>
          <a:p>
            <a:pPr>
              <a:buFontTx/>
              <a:buChar char="-"/>
            </a:pPr>
            <a:endParaRPr lang="ru-RU" sz="1800" dirty="0" smtClean="0">
              <a:ln w="10541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i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Дети с мышками играли,</a:t>
            </a:r>
          </a:p>
          <a:p>
            <a:r>
              <a:rPr lang="ru-RU" sz="1800" b="1" i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Мышки домик выбирали.</a:t>
            </a:r>
          </a:p>
          <a:p>
            <a:r>
              <a:rPr lang="ru-RU" sz="1800" b="1" i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1,2,3,4,5 – будем с мышками играть.</a:t>
            </a:r>
          </a:p>
          <a:p>
            <a:pPr>
              <a:buFontTx/>
              <a:buChar char="-"/>
            </a:pPr>
            <a:endParaRPr lang="ru-RU" sz="1800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Админ\Desktop\ФОТО ПОСОБИЕ\_DSC193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2216" r="15000" b="11357"/>
          <a:stretch>
            <a:fillRect/>
          </a:stretch>
        </p:blipFill>
        <p:spPr bwMode="auto">
          <a:xfrm>
            <a:off x="5410200" y="3886200"/>
            <a:ext cx="3505200" cy="297180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8037">
        <p:wheel spokes="3"/>
      </p:transition>
    </mc:Choice>
    <mc:Fallback>
      <p:transition advClick="0" advTm="58037">
        <p:wheel spokes="3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8382000" cy="3581400"/>
          </a:xfrm>
        </p:spPr>
        <p:txBody>
          <a:bodyPr>
            <a:normAutofit/>
          </a:bodyPr>
          <a:lstStyle/>
          <a:p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0600" y="0"/>
            <a:ext cx="7848600" cy="68580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Игры с пуговицами</a:t>
            </a:r>
          </a:p>
          <a:p>
            <a:r>
              <a:rPr lang="ru-RU" sz="2200" b="1" u="sng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пропедевтика коррекции устной и письменной речи через развитие тонкой моторики рук и пространственного восприятия.</a:t>
            </a:r>
          </a:p>
          <a:p>
            <a:r>
              <a:rPr lang="ru-RU" sz="2000" b="1" u="sng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0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Aharoni" pitchFamily="2" charset="-79"/>
              </a:rPr>
              <a:t>-формирование навыков пространственного восприятия;</a:t>
            </a:r>
          </a:p>
          <a:p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Aharoni" pitchFamily="2" charset="-79"/>
              </a:rPr>
              <a:t>-формирование лексико - грамматических средств языка;</a:t>
            </a:r>
          </a:p>
          <a:p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Aharoni" pitchFamily="2" charset="-79"/>
              </a:rPr>
              <a:t>-расширение и активизация словарного запаса;</a:t>
            </a:r>
          </a:p>
          <a:p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Aharoni" pitchFamily="2" charset="-79"/>
              </a:rPr>
              <a:t>-закрепление навыка употребления существительных </a:t>
            </a:r>
          </a:p>
          <a:p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Aharoni" pitchFamily="2" charset="-79"/>
              </a:rPr>
              <a:t>с уменьшительно-ласкательным значением;</a:t>
            </a:r>
          </a:p>
          <a:p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Aharoni" pitchFamily="2" charset="-79"/>
              </a:rPr>
              <a:t>-согласование существительных с прилагательными, </a:t>
            </a:r>
          </a:p>
          <a:p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Aharoni" pitchFamily="2" charset="-79"/>
              </a:rPr>
              <a:t>глаголами;</a:t>
            </a:r>
          </a:p>
          <a:p>
            <a:pPr>
              <a:buFontTx/>
              <a:buChar char="-"/>
            </a:pPr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Aharoni" pitchFamily="2" charset="-79"/>
              </a:rPr>
              <a:t>воспитание наблюдательности, сообразительности, </a:t>
            </a:r>
          </a:p>
          <a:p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Aharoni" pitchFamily="2" charset="-79"/>
              </a:rPr>
              <a:t> усидчивости.</a:t>
            </a:r>
          </a:p>
          <a:p>
            <a:pPr>
              <a:buFontTx/>
              <a:buChar char="-"/>
            </a:pPr>
            <a:endParaRPr lang="ru-RU" sz="2000" i="1" dirty="0" smtClean="0">
              <a:solidFill>
                <a:schemeClr val="tx1"/>
              </a:solidFill>
              <a:latin typeface="Times New Roman" pitchFamily="18" charset="0"/>
              <a:cs typeface="Aharoni" pitchFamily="2" charset="-79"/>
            </a:endParaRPr>
          </a:p>
          <a:p>
            <a:pPr algn="just"/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Админ\Desktop\ФОТО ПОСОБИЕ\_DSC1977.JPG"/>
          <p:cNvPicPr/>
          <p:nvPr/>
        </p:nvPicPr>
        <p:blipFill>
          <a:blip r:embed="rId3" cstate="print"/>
          <a:srcRect l="15556" r="22222"/>
          <a:stretch>
            <a:fillRect/>
          </a:stretch>
        </p:blipFill>
        <p:spPr bwMode="auto">
          <a:xfrm>
            <a:off x="6324600" y="3356992"/>
            <a:ext cx="2819400" cy="3268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649">
        <p:wheel spokes="3"/>
      </p:transition>
    </mc:Choice>
    <mc:Fallback>
      <p:transition advClick="0" advTm="50649">
        <p:wheel spokes="3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155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155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1155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1155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155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155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1155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1155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155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1155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1155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1155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155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1155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7" dur="1155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9" dur="1155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155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1155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6" dur="1155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8" dur="1155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155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1155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1155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1155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155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1155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4" dur="1155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6" dur="1155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155" decel="100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1155" decel="100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3" dur="1155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5" dur="1155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155" decel="100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1155" decel="100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2" dur="1155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4" dur="1155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155" decel="100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1155" decel="100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1" dur="1155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3" dur="1155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155" decel="100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1155" decel="100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0" dur="1155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2" dur="1155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8382000" cy="3581400"/>
          </a:xfrm>
        </p:spPr>
        <p:txBody>
          <a:bodyPr>
            <a:normAutofit/>
          </a:bodyPr>
          <a:lstStyle/>
          <a:p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0600" y="152400"/>
            <a:ext cx="7848600" cy="6705600"/>
          </a:xfrm>
        </p:spPr>
        <p:txBody>
          <a:bodyPr>
            <a:normAutofit/>
          </a:bodyPr>
          <a:lstStyle/>
          <a:p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Админ\Desktop\100D3100\_DSC1955.JPG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9144000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5290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9044">
        <p:wheel spokes="3"/>
      </p:transition>
    </mc:Choice>
    <mc:Fallback>
      <p:transition advClick="0" advTm="29044">
        <p:wheel spokes="3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8382000" cy="3581400"/>
          </a:xfrm>
        </p:spPr>
        <p:txBody>
          <a:bodyPr>
            <a:normAutofit/>
          </a:bodyPr>
          <a:lstStyle/>
          <a:p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0600" y="152400"/>
            <a:ext cx="8045896" cy="67056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ln w="10541" cmpd="sng">
                  <a:solidFill>
                    <a:srgbClr val="008000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Чудо - прищепки</a:t>
            </a:r>
          </a:p>
          <a:p>
            <a:r>
              <a:rPr lang="ru-RU" sz="190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Aharoni" pitchFamily="2" charset="-79"/>
              </a:rPr>
              <a:t>Рекомендуемый возраст: 5-7 </a:t>
            </a:r>
            <a:r>
              <a:rPr lang="ru-RU" sz="19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Aharoni" pitchFamily="2" charset="-79"/>
              </a:rPr>
              <a:t>лет, а </a:t>
            </a:r>
            <a:r>
              <a:rPr lang="ru-RU" sz="190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Aharoni" pitchFamily="2" charset="-79"/>
              </a:rPr>
              <a:t>для  развития мелкой моторики с 4 лет</a:t>
            </a:r>
            <a:r>
              <a:rPr lang="ru-RU" sz="19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Aharoni" pitchFamily="2" charset="-79"/>
              </a:rPr>
              <a:t>.</a:t>
            </a:r>
            <a:endParaRPr lang="ru-RU" sz="1900" b="1" u="sng" dirty="0" smtClean="0">
              <a:ln w="10541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AngsanaUPC" pitchFamily="18" charset="-34"/>
            </a:endParaRPr>
          </a:p>
          <a:p>
            <a:pPr algn="just"/>
            <a:r>
              <a:rPr lang="ru-RU" sz="1900" b="1" u="sng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AngsanaUPC" pitchFamily="18" charset="-34"/>
              </a:rPr>
              <a:t>Цель</a:t>
            </a:r>
            <a:r>
              <a:rPr lang="ru-RU" sz="19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AngsanaUPC" pitchFamily="18" charset="-34"/>
              </a:rPr>
              <a:t>: пропедевтика коррекции устной и письменной речи через развитие тонкой моторики рук </a:t>
            </a:r>
            <a:r>
              <a:rPr lang="ru-RU" sz="19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Aharoni" pitchFamily="2" charset="-79"/>
              </a:rPr>
              <a:t>и пространственного восприятия.</a:t>
            </a:r>
          </a:p>
          <a:p>
            <a:r>
              <a:rPr lang="ru-RU" sz="1900" b="1" u="sng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Aharoni" pitchFamily="2" charset="-79"/>
              </a:rPr>
              <a:t>Задачи</a:t>
            </a:r>
            <a:r>
              <a:rPr lang="ru-RU" sz="19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Aharoni" pitchFamily="2" charset="-79"/>
              </a:rPr>
              <a:t>:				   </a:t>
            </a:r>
            <a:r>
              <a:rPr lang="ru-RU" sz="1900" b="1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Утро </a:t>
            </a:r>
            <a:r>
              <a:rPr lang="ru-RU" sz="1900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настало, солнышко </a:t>
            </a:r>
            <a:r>
              <a:rPr lang="ru-RU" sz="1900" b="1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встало</a:t>
            </a:r>
            <a:endParaRPr lang="ru-RU" sz="1900" dirty="0" smtClean="0">
              <a:ln w="10541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Aharoni" pitchFamily="2" charset="-79"/>
            </a:endParaRPr>
          </a:p>
          <a:p>
            <a:r>
              <a:rPr lang="ru-RU" sz="190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Aharoni" pitchFamily="2" charset="-79"/>
              </a:rPr>
              <a:t>-формирование речевой активности</a:t>
            </a:r>
            <a:r>
              <a:rPr lang="ru-RU" sz="19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900" b="1" i="1" dirty="0">
                <a:solidFill>
                  <a:srgbClr val="0000FF"/>
                </a:solidFill>
                <a:latin typeface="Times New Roman" pitchFamily="18" charset="0"/>
                <a:cs typeface="Aharoni" pitchFamily="2" charset="-79"/>
              </a:rPr>
              <a:t>Рыбка проснулась и все </a:t>
            </a:r>
            <a:r>
              <a:rPr lang="ru-RU" sz="1900" b="1" i="1" dirty="0" smtClean="0">
                <a:solidFill>
                  <a:srgbClr val="0000FF"/>
                </a:solidFill>
                <a:latin typeface="Times New Roman" pitchFamily="18" charset="0"/>
                <a:cs typeface="Aharoni" pitchFamily="2" charset="-79"/>
              </a:rPr>
              <a:t>улыбнулись. </a:t>
            </a:r>
          </a:p>
          <a:p>
            <a:r>
              <a:rPr lang="ru-RU" sz="19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Aharoni" pitchFamily="2" charset="-79"/>
              </a:rPr>
              <a:t>-расширение и активизация словаря</a:t>
            </a:r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Aharoni" pitchFamily="2" charset="-79"/>
              </a:rPr>
              <a:t>;</a:t>
            </a:r>
            <a:r>
              <a:rPr lang="ru-RU" sz="1900" b="1" i="1" dirty="0">
                <a:solidFill>
                  <a:srgbClr val="0000FF"/>
                </a:solidFill>
                <a:latin typeface="Times New Roman" pitchFamily="18" charset="0"/>
                <a:cs typeface="Aharoni" pitchFamily="2" charset="-79"/>
              </a:rPr>
              <a:t> </a:t>
            </a:r>
            <a:r>
              <a:rPr lang="ru-RU" sz="1900" b="1" i="1" dirty="0" smtClean="0">
                <a:solidFill>
                  <a:srgbClr val="0000FF"/>
                </a:solidFill>
                <a:latin typeface="Times New Roman" pitchFamily="18" charset="0"/>
                <a:cs typeface="Aharoni" pitchFamily="2" charset="-79"/>
              </a:rPr>
              <a:t>Прищепки в руки взяли</a:t>
            </a:r>
            <a:endParaRPr lang="ru-RU" sz="1900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Aharoni" pitchFamily="2" charset="-79"/>
            </a:endParaRPr>
          </a:p>
          <a:p>
            <a:r>
              <a:rPr lang="ru-RU" sz="19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Aharoni" pitchFamily="2" charset="-79"/>
              </a:rPr>
              <a:t>-развитие </a:t>
            </a:r>
            <a:r>
              <a:rPr lang="ru-RU" sz="190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Aharoni" pitchFamily="2" charset="-79"/>
              </a:rPr>
              <a:t>воображения, внимания;</a:t>
            </a:r>
            <a:r>
              <a:rPr lang="ru-RU" sz="1800" dirty="0"/>
              <a:t> </a:t>
            </a:r>
            <a:r>
              <a:rPr lang="ru-RU" sz="1800" dirty="0" smtClean="0"/>
              <a:t>     </a:t>
            </a:r>
            <a:r>
              <a:rPr lang="ru-RU" sz="1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 кругу побежали.</a:t>
            </a:r>
          </a:p>
          <a:p>
            <a:r>
              <a:rPr lang="ru-RU" sz="19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Aharoni" pitchFamily="2" charset="-79"/>
              </a:rPr>
              <a:t>-закрепление представления о цвете, форме;</a:t>
            </a:r>
          </a:p>
          <a:p>
            <a:r>
              <a:rPr lang="ru-RU" sz="19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Aharoni" pitchFamily="2" charset="-79"/>
              </a:rPr>
              <a:t>-</a:t>
            </a:r>
            <a:r>
              <a:rPr lang="ru-RU" sz="190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Aharoni" pitchFamily="2" charset="-79"/>
              </a:rPr>
              <a:t>формирование элементарных математических представлений;</a:t>
            </a:r>
          </a:p>
          <a:p>
            <a:r>
              <a:rPr lang="ru-RU" sz="190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Aharoni" pitchFamily="2" charset="-79"/>
              </a:rPr>
              <a:t>-развитие фонематического слуха;</a:t>
            </a:r>
          </a:p>
          <a:p>
            <a:r>
              <a:rPr lang="ru-RU" sz="190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Aharoni" pitchFamily="2" charset="-79"/>
              </a:rPr>
              <a:t>-автоматизация поставленных звуков;</a:t>
            </a:r>
          </a:p>
          <a:p>
            <a:r>
              <a:rPr lang="ru-RU" sz="190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Aharoni" pitchFamily="2" charset="-79"/>
              </a:rPr>
              <a:t>-упражнение в подборе родственных слов;</a:t>
            </a:r>
          </a:p>
          <a:p>
            <a:pPr>
              <a:buFontTx/>
              <a:buChar char="-"/>
            </a:pPr>
            <a:r>
              <a:rPr lang="ru-RU" sz="190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Aharoni" pitchFamily="2" charset="-79"/>
              </a:rPr>
              <a:t>согласование количественных </a:t>
            </a:r>
            <a:endParaRPr lang="ru-RU" sz="1900" dirty="0" smtClean="0">
              <a:ln w="10541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Aharoni" pitchFamily="2" charset="-79"/>
            </a:endParaRPr>
          </a:p>
          <a:p>
            <a:pPr>
              <a:buFontTx/>
              <a:buChar char="-"/>
            </a:pPr>
            <a:r>
              <a:rPr lang="ru-RU" sz="19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Aharoni" pitchFamily="2" charset="-79"/>
              </a:rPr>
              <a:t>числительных и </a:t>
            </a:r>
            <a:r>
              <a:rPr lang="ru-RU" sz="190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Aharoni" pitchFamily="2" charset="-79"/>
              </a:rPr>
              <a:t>существительных;</a:t>
            </a:r>
          </a:p>
          <a:p>
            <a:r>
              <a:rPr lang="ru-RU" sz="190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Aharoni" pitchFamily="2" charset="-79"/>
              </a:rPr>
              <a:t>воспитание усидчивости.</a:t>
            </a:r>
          </a:p>
          <a:p>
            <a:pPr algn="just"/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Админ\Desktop\100D3100\_DSC195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373076"/>
            <a:ext cx="3421698" cy="24803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73130">
        <p:wheel spokes="3"/>
      </p:transition>
    </mc:Choice>
    <mc:Fallback>
      <p:transition advClick="0" advTm="73130">
        <p:wheel spokes="3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500"/>
                            </p:stCondLst>
                            <p:childTnLst>
                              <p:par>
                                <p:cTn id="5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000"/>
                            </p:stCondLst>
                            <p:childTnLst>
                              <p:par>
                                <p:cTn id="5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500"/>
                            </p:stCondLst>
                            <p:childTnLst>
                              <p:par>
                                <p:cTn id="6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3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8382000" cy="3581400"/>
          </a:xfrm>
        </p:spPr>
        <p:txBody>
          <a:bodyPr>
            <a:normAutofit/>
          </a:bodyPr>
          <a:lstStyle/>
          <a:p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0600" y="0"/>
            <a:ext cx="7848600" cy="68580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Ловкий кит</a:t>
            </a:r>
          </a:p>
          <a:p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Рекомендуемый возраст: 4 – 6 лет.</a:t>
            </a:r>
          </a:p>
          <a:p>
            <a:r>
              <a:rPr lang="ru-RU" sz="1800" b="1" u="sng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пропедевтика коррекции устной и письменной речи через развитие тонкой моторики рук и пространственного восприятия.</a:t>
            </a:r>
          </a:p>
          <a:p>
            <a:r>
              <a:rPr lang="ru-RU" sz="1800" b="1" u="sng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-формирование навыков пространственного восприятия;</a:t>
            </a:r>
          </a:p>
          <a:p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-воспитание наблюдательности, сообразительности, усидчивости;</a:t>
            </a:r>
          </a:p>
          <a:p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-активизация словарного запаса.</a:t>
            </a:r>
          </a:p>
          <a:p>
            <a:r>
              <a:rPr lang="ru-RU" sz="1800" dirty="0" smtClean="0"/>
              <a:t>					</a:t>
            </a:r>
          </a:p>
          <a:p>
            <a:r>
              <a:rPr lang="ru-RU" sz="1800" dirty="0" smtClean="0"/>
              <a:t>					</a:t>
            </a:r>
          </a:p>
          <a:p>
            <a:r>
              <a:rPr lang="ru-RU" sz="1800" b="1" i="1" dirty="0">
                <a:solidFill>
                  <a:srgbClr val="6600CC"/>
                </a:solidFill>
                <a:latin typeface="Times New Roman" pitchFamily="18" charset="0"/>
                <a:cs typeface="Lao UI" pitchFamily="34" charset="0"/>
              </a:rPr>
              <a:t>	</a:t>
            </a:r>
            <a:r>
              <a:rPr lang="ru-RU" sz="1800" b="1" i="1" dirty="0" smtClean="0">
                <a:solidFill>
                  <a:srgbClr val="6600CC"/>
                </a:solidFill>
                <a:latin typeface="Times New Roman" pitchFamily="18" charset="0"/>
                <a:cs typeface="Lao UI" pitchFamily="34" charset="0"/>
              </a:rPr>
              <a:t>				В кабинете кит живет,</a:t>
            </a:r>
          </a:p>
          <a:p>
            <a:r>
              <a:rPr lang="ru-RU" sz="1800" b="1" i="1" dirty="0" smtClean="0">
                <a:solidFill>
                  <a:srgbClr val="6600CC"/>
                </a:solidFill>
                <a:latin typeface="Times New Roman" pitchFamily="18" charset="0"/>
                <a:cs typeface="Lao UI" pitchFamily="34" charset="0"/>
              </a:rPr>
              <a:t>					На спине он дом везет.</a:t>
            </a:r>
          </a:p>
          <a:p>
            <a:r>
              <a:rPr lang="ru-RU" sz="1800" b="1" i="1" dirty="0" smtClean="0">
                <a:solidFill>
                  <a:srgbClr val="6600CC"/>
                </a:solidFill>
                <a:latin typeface="Times New Roman" pitchFamily="18" charset="0"/>
                <a:cs typeface="Lao UI" pitchFamily="34" charset="0"/>
              </a:rPr>
              <a:t>					Кит фонтанчики пускает</a:t>
            </a:r>
          </a:p>
          <a:p>
            <a:r>
              <a:rPr lang="ru-RU" sz="1800" b="1" i="1" dirty="0" smtClean="0">
                <a:solidFill>
                  <a:srgbClr val="6600CC"/>
                </a:solidFill>
                <a:latin typeface="Times New Roman" pitchFamily="18" charset="0"/>
                <a:cs typeface="Lao UI" pitchFamily="34" charset="0"/>
              </a:rPr>
              <a:t>					Наши ручки развивает.</a:t>
            </a:r>
          </a:p>
          <a:p>
            <a:endParaRPr lang="ru-RU" sz="1800" dirty="0" smtClean="0">
              <a:ln w="10541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Админ\Desktop\100D3100\_DSC1940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9" r="1157"/>
          <a:stretch/>
        </p:blipFill>
        <p:spPr bwMode="auto">
          <a:xfrm>
            <a:off x="990600" y="4114800"/>
            <a:ext cx="4518329" cy="25424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6943">
        <p:wheel spokes="3"/>
      </p:transition>
    </mc:Choice>
    <mc:Fallback>
      <p:transition advClick="0" advTm="26943">
        <p:wheel spokes="3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8382000" cy="3581400"/>
          </a:xfrm>
        </p:spPr>
        <p:txBody>
          <a:bodyPr>
            <a:normAutofit/>
          </a:bodyPr>
          <a:lstStyle/>
          <a:p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0600" y="0"/>
            <a:ext cx="7848600" cy="68580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00CC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На лесной полянке</a:t>
            </a:r>
          </a:p>
          <a:p>
            <a:r>
              <a:rPr lang="ru-RU" sz="180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Рекомендуемый возраст: 4 – 5 лет</a:t>
            </a:r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80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Коврик «Лесная полянка» можно использовать как для индивидуальной, так и для групповой работы с детьми</a:t>
            </a:r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1" u="sng" dirty="0" smtClean="0">
              <a:ln w="10541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u="sng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пропедевтика коррекции устной и письменной речи через развитие тонкой моторики рук и пространственного восприятия.</a:t>
            </a:r>
          </a:p>
          <a:p>
            <a:r>
              <a:rPr lang="ru-RU" sz="1800" b="1" u="sng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70332" indent="-342900"/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-формировать навыки пространственного восприятия;</a:t>
            </a:r>
          </a:p>
          <a:p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-воспитывать наблюдательность, </a:t>
            </a:r>
          </a:p>
          <a:p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усидчивость, сообразительность;</a:t>
            </a:r>
          </a:p>
          <a:p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-развивать мышление, память;</a:t>
            </a:r>
          </a:p>
          <a:p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-активизировать словарный запас;</a:t>
            </a:r>
          </a:p>
          <a:p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-учить составлять рассказы.</a:t>
            </a:r>
          </a:p>
        </p:txBody>
      </p:sp>
      <p:pic>
        <p:nvPicPr>
          <p:cNvPr id="8" name="Рисунок 7" descr="C:\Users\Админ\Desktop\ФОТО ПОСОБИЕ\_DSC192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429000"/>
            <a:ext cx="3733800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3718">
        <p:wheel spokes="3"/>
      </p:transition>
    </mc:Choice>
    <mc:Fallback>
      <p:transition advClick="0" advTm="53718">
        <p:wheel spokes="3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8382000" cy="3581400"/>
          </a:xfrm>
        </p:spPr>
        <p:txBody>
          <a:bodyPr>
            <a:normAutofit/>
          </a:bodyPr>
          <a:lstStyle/>
          <a:p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0600" y="0"/>
            <a:ext cx="7848600" cy="6858000"/>
          </a:xfrm>
        </p:spPr>
        <p:txBody>
          <a:bodyPr>
            <a:normAutofit/>
          </a:bodyPr>
          <a:lstStyle/>
          <a:p>
            <a:pPr algn="ctr"/>
            <a:endParaRPr lang="ru-RU" sz="6000" b="1" dirty="0" smtClean="0">
              <a:ln w="17780" cmpd="sng">
                <a:noFill/>
                <a:prstDash val="solid"/>
                <a:miter lim="800000"/>
              </a:ln>
              <a:solidFill>
                <a:srgbClr val="00CC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6000" b="1" dirty="0" smtClean="0">
              <a:ln w="17780" cmpd="sng">
                <a:noFill/>
                <a:prstDash val="solid"/>
                <a:miter lim="800000"/>
              </a:ln>
              <a:solidFill>
                <a:srgbClr val="00CC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8800" b="1" dirty="0" smtClean="0">
                <a:ln w="17780" cmpd="sng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1088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7496">
        <p:wheel spokes="3"/>
      </p:transition>
    </mc:Choice>
    <mc:Fallback>
      <p:transition advClick="0" advTm="7496">
        <p:wheel spokes="3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8382000" cy="3581400"/>
          </a:xfrm>
        </p:spPr>
        <p:txBody>
          <a:bodyPr>
            <a:normAutofit/>
          </a:bodyPr>
          <a:lstStyle/>
          <a:p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0600" y="76200"/>
            <a:ext cx="7848600" cy="68580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Кубики-помощники</a:t>
            </a:r>
          </a:p>
          <a:p>
            <a:r>
              <a:rPr lang="ru-RU" sz="1800" b="1" u="sng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8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повышение интереса дошкольников к игровой деятельности по развитию речи.</a:t>
            </a:r>
          </a:p>
          <a:p>
            <a:r>
              <a:rPr lang="ru-RU" sz="1800" b="1" u="sng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18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учить выполнять артикуляционные упражнения;</a:t>
            </a:r>
          </a:p>
          <a:p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закреплять навык плавного речевого выдоха;</a:t>
            </a:r>
          </a:p>
          <a:p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воспитывать желание красиво и правильно говорить;</a:t>
            </a:r>
          </a:p>
          <a:p>
            <a:pPr>
              <a:buFontTx/>
              <a:buChar char="-"/>
            </a:pPr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поощрять умение работать в паре или подгруппе.</a:t>
            </a:r>
          </a:p>
          <a:p>
            <a:endParaRPr lang="ru-RU" sz="18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Будем в кубики играть-</a:t>
            </a:r>
          </a:p>
          <a:p>
            <a:r>
              <a:rPr lang="ru-RU" sz="1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Они наши друзья.</a:t>
            </a:r>
          </a:p>
          <a:p>
            <a:r>
              <a:rPr lang="ru-RU" sz="1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Будем зарядку выполнять-</a:t>
            </a:r>
          </a:p>
          <a:p>
            <a:r>
              <a:rPr lang="ru-RU" sz="1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Она всегда важна.</a:t>
            </a:r>
          </a:p>
          <a:p>
            <a:pPr>
              <a:buFontTx/>
              <a:buChar char="-"/>
            </a:pPr>
            <a:endParaRPr lang="ru-RU" sz="1800" i="1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Админ\Desktop\100D3100\_DSC197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505200"/>
            <a:ext cx="5257800" cy="2438400"/>
          </a:xfrm>
          <a:prstGeom prst="ellipse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38119">
        <p:wheel spokes="3"/>
      </p:transition>
    </mc:Choice>
    <mc:Fallback>
      <p:transition spd="slow" advClick="0" advTm="38119">
        <p:wheel spokes="3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8382000" cy="3581400"/>
          </a:xfrm>
        </p:spPr>
        <p:txBody>
          <a:bodyPr>
            <a:normAutofit/>
          </a:bodyPr>
          <a:lstStyle/>
          <a:p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0600" y="0"/>
            <a:ext cx="7848600" cy="68580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Цветок</a:t>
            </a:r>
          </a:p>
          <a:p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Дидактическое пособие рекомендовано для детей старшего дошкольного возраста.</a:t>
            </a:r>
          </a:p>
          <a:p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Пособие помогает детям видеть и давать сравнительную характеристику изучаемых звуков, делать обобщения: </a:t>
            </a:r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мягкие</a:t>
            </a:r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твердые, звонкие – глухие.</a:t>
            </a:r>
          </a:p>
          <a:p>
            <a:r>
              <a:rPr lang="ru-RU" sz="1800" b="1" u="sng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Памятка</a:t>
            </a:r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Задавай вопросы и отвечай.</a:t>
            </a:r>
          </a:p>
          <a:p>
            <a:r>
              <a:rPr lang="ru-RU" sz="16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Чем отличается буква от звука?</a:t>
            </a:r>
          </a:p>
          <a:p>
            <a:r>
              <a:rPr lang="ru-RU" sz="16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Чем отличаются гласные от согласных?</a:t>
            </a:r>
          </a:p>
          <a:p>
            <a:r>
              <a:rPr lang="ru-RU" sz="16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Лепесток «Б – П». Сколько букв и сколько звуков?</a:t>
            </a:r>
          </a:p>
          <a:p>
            <a:r>
              <a:rPr lang="ru-RU" sz="16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Лепесток «Ш – Ж». Сколько букв и сколько звуков?</a:t>
            </a:r>
          </a:p>
          <a:p>
            <a:r>
              <a:rPr lang="ru-RU" sz="16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Назови все глухие звуки на «Цветке». Сколько их?</a:t>
            </a:r>
          </a:p>
          <a:p>
            <a:r>
              <a:rPr lang="ru-RU" sz="16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Назови все звонкие звуки на «Цветке»? Сколько их?</a:t>
            </a:r>
          </a:p>
          <a:p>
            <a:r>
              <a:rPr lang="ru-RU" sz="16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Назови только твердые (</a:t>
            </a:r>
            <a:r>
              <a:rPr lang="ru-RU" sz="1600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16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ж, ц).</a:t>
            </a:r>
          </a:p>
          <a:p>
            <a:r>
              <a:rPr lang="ru-RU" sz="16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 Назови только мягкие (ч, </a:t>
            </a:r>
            <a:r>
              <a:rPr lang="ru-RU" sz="1600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ru-RU" sz="16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6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sz="16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9. Назови согласные звонкие, у которых нет парных глухих (м, </a:t>
            </a:r>
            <a:r>
              <a:rPr lang="ru-RU" sz="1600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6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л, </a:t>
            </a:r>
            <a:r>
              <a:rPr lang="ru-RU" sz="1600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6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sz="16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10. Назови согласные глухие, у которых нет парных звонких (</a:t>
            </a:r>
            <a:r>
              <a:rPr lang="ru-RU" sz="1600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6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ц).</a:t>
            </a:r>
          </a:p>
          <a:p>
            <a:r>
              <a:rPr lang="ru-RU" sz="16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11. Назови гласные, которые смягчают согласную (я, </a:t>
            </a:r>
            <a:r>
              <a:rPr lang="ru-RU" sz="1600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sz="16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ё, и, е).</a:t>
            </a:r>
          </a:p>
          <a:p>
            <a:r>
              <a:rPr lang="ru-RU" sz="16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12. Назови буквы, у которых нет звуков (</a:t>
            </a:r>
            <a:r>
              <a:rPr lang="ru-RU" sz="1600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16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ъ</a:t>
            </a:r>
            <a:r>
              <a:rPr lang="ru-RU" sz="16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1600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Админ\Desktop\100D3100\_DSC197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743200"/>
            <a:ext cx="3116897" cy="2286000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60892">
        <p:wheel spokes="3"/>
      </p:transition>
    </mc:Choice>
    <mc:Fallback>
      <p:transition advClick="0" advTm="60892">
        <p:wheel spokes="3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8382000" cy="3581400"/>
          </a:xfrm>
        </p:spPr>
        <p:txBody>
          <a:bodyPr>
            <a:normAutofit/>
          </a:bodyPr>
          <a:lstStyle/>
          <a:p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0600" y="0"/>
            <a:ext cx="7848600" cy="68580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Говорящие сестрицы</a:t>
            </a:r>
          </a:p>
          <a:p>
            <a:r>
              <a:rPr lang="ru-RU" sz="1800" b="1" u="sng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формирование фонематических представлений, инициативности, самостоятельности.</a:t>
            </a:r>
          </a:p>
          <a:p>
            <a:r>
              <a:rPr lang="ru-RU" sz="1800" b="1" u="sng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-сформировать у детей понятия: «звук», «слог», «слово»;</a:t>
            </a:r>
          </a:p>
          <a:p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-закрепить навыки звукового анализа и синтеза.</a:t>
            </a:r>
          </a:p>
          <a:p>
            <a:endParaRPr lang="ru-RU" sz="1800" dirty="0" smtClean="0">
              <a:ln w="10541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i="1" dirty="0" smtClean="0">
              <a:ln w="1905">
                <a:solidFill>
                  <a:srgbClr val="00B0F0"/>
                </a:solidFill>
              </a:ln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sz="1800" i="1" dirty="0" smtClean="0">
              <a:ln w="1905">
                <a:solidFill>
                  <a:srgbClr val="00B0F0"/>
                </a:solidFill>
              </a:ln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sz="1800" i="1" dirty="0" smtClean="0">
              <a:ln w="1905">
                <a:solidFill>
                  <a:srgbClr val="00B0F0"/>
                </a:solidFill>
              </a:ln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1800" b="1" i="1" dirty="0" smtClean="0">
                <a:solidFill>
                  <a:srgbClr val="7030A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Любят ,куколки-сестрицы,</a:t>
            </a:r>
          </a:p>
          <a:p>
            <a:r>
              <a:rPr lang="ru-RU" sz="1800" b="1" i="1" dirty="0" smtClean="0">
                <a:solidFill>
                  <a:srgbClr val="7030A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Звуки, слоги называть.</a:t>
            </a:r>
          </a:p>
          <a:p>
            <a:r>
              <a:rPr lang="ru-RU" sz="1800" b="1" i="1" dirty="0" smtClean="0">
                <a:solidFill>
                  <a:srgbClr val="7030A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Если встанут они в ряд</a:t>
            </a:r>
          </a:p>
          <a:p>
            <a:r>
              <a:rPr lang="ru-RU" sz="1800" b="1" i="1" dirty="0" smtClean="0">
                <a:solidFill>
                  <a:srgbClr val="7030A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Могут слово нам сказать.</a:t>
            </a:r>
            <a:endParaRPr lang="ru-RU" sz="1800" b="1" dirty="0">
              <a:solidFill>
                <a:srgbClr val="7030A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6" name="Рисунок 5" descr="C:\Users\Админ\Desktop\ФОТО ПОСОБИЕ\_DSC195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429000"/>
            <a:ext cx="4029075" cy="30432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6836">
        <p:wheel spokes="3"/>
      </p:transition>
    </mc:Choice>
    <mc:Fallback>
      <p:transition advClick="0" advTm="36836">
        <p:wheel spokes="3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8382000" cy="3581400"/>
          </a:xfrm>
        </p:spPr>
        <p:txBody>
          <a:bodyPr>
            <a:normAutofit/>
          </a:bodyPr>
          <a:lstStyle/>
          <a:p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0600" y="0"/>
            <a:ext cx="7848600" cy="68580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99FF"/>
                  </a:glow>
                </a:effectLst>
                <a:latin typeface="Times New Roman" pitchFamily="18" charset="0"/>
                <a:cs typeface="Times New Roman" pitchFamily="18" charset="0"/>
              </a:rPr>
              <a:t>Гусеница</a:t>
            </a:r>
          </a:p>
          <a:p>
            <a:r>
              <a:rPr lang="ru-RU" sz="1800" b="1" u="sng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научить определять количество звуков в словах, произнесенных вслух самим ребенком. </a:t>
            </a:r>
          </a:p>
          <a:p>
            <a:r>
              <a:rPr lang="ru-RU" sz="1800" b="1" u="sng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Aharoni" pitchFamily="2" charset="-79"/>
              </a:rPr>
              <a:t>-развивать мелкую моторику рук;</a:t>
            </a:r>
          </a:p>
          <a:p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Aharoni" pitchFamily="2" charset="-79"/>
              </a:rPr>
              <a:t>-расширять словарный запас детей;</a:t>
            </a:r>
          </a:p>
          <a:p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Aharoni" pitchFamily="2" charset="-79"/>
              </a:rPr>
              <a:t>-развивать фонематический слух;</a:t>
            </a:r>
          </a:p>
          <a:p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Aharoni" pitchFamily="2" charset="-79"/>
              </a:rPr>
              <a:t>-научить определять количество звуков в словах;</a:t>
            </a:r>
          </a:p>
          <a:p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Aharoni" pitchFamily="2" charset="-79"/>
              </a:rPr>
              <a:t>-научиться составлять слово по первым звукам слов – названий картинок;</a:t>
            </a:r>
          </a:p>
          <a:p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Aharoni" pitchFamily="2" charset="-79"/>
              </a:rPr>
              <a:t>-определять позицию звука в словах (начало, середина, конец);</a:t>
            </a:r>
          </a:p>
          <a:p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Aharoni" pitchFamily="2" charset="-79"/>
              </a:rPr>
              <a:t>-овладеть навыками выполнения звукового и слогового анализа;</a:t>
            </a:r>
          </a:p>
          <a:p>
            <a:pPr>
              <a:buFontTx/>
              <a:buChar char="-"/>
            </a:pPr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Aharoni" pitchFamily="2" charset="-79"/>
              </a:rPr>
              <a:t>формировать </a:t>
            </a:r>
            <a:r>
              <a:rPr lang="ru-RU" sz="1800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Aharoni" pitchFamily="2" charset="-79"/>
              </a:rPr>
              <a:t>лексико</a:t>
            </a:r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Aharoni" pitchFamily="2" charset="-79"/>
              </a:rPr>
              <a:t> – грамматические средства языка.</a:t>
            </a:r>
          </a:p>
          <a:p>
            <a:endParaRPr lang="ru-RU" sz="1800" i="1" dirty="0" smtClean="0">
              <a:ln w="10541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Aharoni" pitchFamily="2" charset="-79"/>
            </a:endParaRPr>
          </a:p>
          <a:p>
            <a:r>
              <a:rPr lang="ru-RU" sz="1800" b="1" i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Смешная, разноцветная</a:t>
            </a:r>
          </a:p>
          <a:p>
            <a:r>
              <a:rPr lang="ru-RU" sz="1800" b="1" i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Гусеница ползет.</a:t>
            </a:r>
          </a:p>
          <a:p>
            <a:r>
              <a:rPr lang="ru-RU" sz="1800" b="1" i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И на себе картинки</a:t>
            </a:r>
          </a:p>
          <a:p>
            <a:r>
              <a:rPr lang="ru-RU" sz="1800" b="1" i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Веселые везет.</a:t>
            </a:r>
          </a:p>
          <a:p>
            <a:pPr>
              <a:buFontTx/>
              <a:buChar char="-"/>
            </a:pPr>
            <a:endParaRPr lang="ru-RU" sz="1800" i="1" dirty="0" smtClean="0">
              <a:ln w="10541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Aharoni" pitchFamily="2" charset="-79"/>
            </a:endParaRPr>
          </a:p>
          <a:p>
            <a:pPr>
              <a:buFontTx/>
              <a:buChar char="-"/>
            </a:pPr>
            <a:endParaRPr lang="ru-RU" sz="1800" i="1" dirty="0" smtClean="0">
              <a:solidFill>
                <a:schemeClr val="tx1"/>
              </a:solidFill>
              <a:latin typeface="Times New Roman" pitchFamily="18" charset="0"/>
              <a:cs typeface="Aharoni" pitchFamily="2" charset="-79"/>
            </a:endParaRPr>
          </a:p>
          <a:p>
            <a:pPr algn="just"/>
            <a:endParaRPr lang="ru-RU" sz="1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Админ\Desktop\100D3100\_DSC194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724400"/>
            <a:ext cx="5013960" cy="1981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8656">
        <p:wheel spokes="3"/>
      </p:transition>
    </mc:Choice>
    <mc:Fallback>
      <p:transition advClick="0" advTm="58656">
        <p:wheel spokes="3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8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9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8382000" cy="3581400"/>
          </a:xfrm>
        </p:spPr>
        <p:txBody>
          <a:bodyPr>
            <a:normAutofit/>
          </a:bodyPr>
          <a:lstStyle/>
          <a:p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0600" y="0"/>
            <a:ext cx="7848600" cy="68580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Веселые осьминоги</a:t>
            </a:r>
          </a:p>
          <a:p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Дидактическое пособие предназначено для детей 4 – 7 лет.</a:t>
            </a:r>
          </a:p>
          <a:p>
            <a:r>
              <a:rPr lang="ru-RU" sz="1800" b="1" u="sng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развитие фонематических представлений у детей.</a:t>
            </a:r>
          </a:p>
          <a:p>
            <a:r>
              <a:rPr lang="ru-RU" sz="1800" b="1" u="sng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-развитие мелкой моторики; </a:t>
            </a:r>
          </a:p>
          <a:p>
            <a:r>
              <a:rPr lang="ru-RU" sz="180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различение цвета; </a:t>
            </a:r>
          </a:p>
          <a:p>
            <a:r>
              <a:rPr lang="ru-RU" sz="180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математических способностей, формирования понятия «звук»; </a:t>
            </a:r>
          </a:p>
          <a:p>
            <a:r>
              <a:rPr lang="ru-RU" sz="180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навыков дифференциации звуков речи по признакам: </a:t>
            </a:r>
          </a:p>
          <a:p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гласный – согласный, твердости – мягкости, звонкости – глухости; </a:t>
            </a:r>
            <a:endParaRPr lang="ru-RU" sz="1800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-закрепление оптического образа буквы; </a:t>
            </a:r>
          </a:p>
          <a:p>
            <a:r>
              <a:rPr lang="ru-RU" sz="180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кинестетических ощущений; </a:t>
            </a:r>
          </a:p>
          <a:p>
            <a:r>
              <a:rPr lang="ru-RU" sz="180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просодической стороны речи; </a:t>
            </a:r>
          </a:p>
          <a:p>
            <a:r>
              <a:rPr lang="ru-RU" sz="180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навыков звукового анализа </a:t>
            </a:r>
          </a:p>
          <a:p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синтеза; </a:t>
            </a:r>
          </a:p>
          <a:p>
            <a:r>
              <a:rPr lang="ru-RU" sz="180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фонематического слуха.</a:t>
            </a:r>
            <a:endParaRPr lang="ru-RU" sz="1800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Админ\Desktop\ФОТО ПОСОБИЕ\_DSC191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242" y="4077072"/>
            <a:ext cx="3528392" cy="2088232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6810">
        <p:wheel spokes="3"/>
      </p:transition>
    </mc:Choice>
    <mc:Fallback>
      <p:transition advClick="0" advTm="56810">
        <p:wheel spokes="3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125 -0.11192  L 0.25 0  L 0.125 0.11192  L 0 0  Z" pathEditMode="relative" ptsTypes="">
                                      <p:cBhvr>
                                        <p:cTn id="6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8382000" cy="3581400"/>
          </a:xfrm>
        </p:spPr>
        <p:txBody>
          <a:bodyPr>
            <a:normAutofit/>
          </a:bodyPr>
          <a:lstStyle/>
          <a:p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0600" y="0"/>
            <a:ext cx="7848600" cy="68580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ln w="10541" cmpd="sng">
                  <a:solidFill>
                    <a:srgbClr val="490801"/>
                  </a:solidFill>
                  <a:prstDash val="solid"/>
                </a:ln>
                <a:solidFill>
                  <a:srgbClr val="FF0066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Построим пирамиду</a:t>
            </a:r>
          </a:p>
          <a:p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Игровое пособие для детей старшего дошкольного</a:t>
            </a:r>
          </a:p>
          <a:p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возраста можно использовать индивидуально </a:t>
            </a:r>
          </a:p>
          <a:p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в подгруппе.</a:t>
            </a:r>
          </a:p>
          <a:p>
            <a:r>
              <a:rPr lang="ru-RU" sz="1800" b="1" u="sng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упражнять детей в определении </a:t>
            </a:r>
          </a:p>
          <a:p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количества звуков в словах. </a:t>
            </a:r>
          </a:p>
          <a:p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Сформировать навыки звукобуквенного анализа.</a:t>
            </a:r>
          </a:p>
          <a:p>
            <a:r>
              <a:rPr lang="ru-RU" sz="1800" b="1" u="sng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фонематического слуха;</a:t>
            </a:r>
          </a:p>
          <a:p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-умение анализировать работу товарищей.</a:t>
            </a:r>
          </a:p>
          <a:p>
            <a:endParaRPr lang="ru-RU" sz="1800" dirty="0" smtClean="0">
              <a:ln w="10541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i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Будем строить пирамиду </a:t>
            </a:r>
          </a:p>
          <a:p>
            <a:pPr algn="just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Мы в четыре этажа.</a:t>
            </a:r>
          </a:p>
          <a:p>
            <a:pPr algn="just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Будем весело играть  </a:t>
            </a:r>
          </a:p>
          <a:p>
            <a:pPr algn="just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И картинки называть.</a:t>
            </a:r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Админ\Desktop\ФОТО ПОСОБИЕ\_DSC192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56792"/>
            <a:ext cx="2809875" cy="3949143"/>
          </a:xfrm>
          <a:prstGeom prst="snip2Same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48948">
        <p:wheel spokes="3"/>
      </p:transition>
    </mc:Choice>
    <mc:Fallback>
      <p:transition advClick="0" advTm="48948">
        <p:wheel spokes="3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8382000" cy="3581400"/>
          </a:xfrm>
        </p:spPr>
        <p:txBody>
          <a:bodyPr>
            <a:normAutofit/>
          </a:bodyPr>
          <a:lstStyle/>
          <a:p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0600" y="0"/>
            <a:ext cx="7848600" cy="68580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err="1" smtClean="0">
                <a:ln w="17780" cmpd="sng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Речецветик</a:t>
            </a:r>
            <a:endParaRPr lang="ru-RU" sz="6000" b="1" dirty="0" smtClean="0">
              <a:ln w="17780" cmpd="sng">
                <a:solidFill>
                  <a:srgbClr val="0070C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Рекомендовано для детей старшего дошкольного возраста.	       						</a:t>
            </a:r>
            <a:r>
              <a:rPr lang="ru-RU" sz="1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Разноцветные лепестки,</a:t>
            </a:r>
          </a:p>
          <a:p>
            <a:r>
              <a:rPr lang="ru-RU" sz="1800" b="1" u="sng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отработка навыка чтения слогов и слов.</a:t>
            </a:r>
            <a:r>
              <a:rPr lang="ru-RU" sz="1800" dirty="0" smtClean="0"/>
              <a:t> </a:t>
            </a:r>
            <a:r>
              <a:rPr lang="ru-RU" sz="1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Хрупкий стебелек.</a:t>
            </a:r>
            <a:endParaRPr lang="ru-RU" sz="1800" b="1" i="1" dirty="0" smtClean="0">
              <a:ln w="10541" cmpd="sng">
                <a:solidFill>
                  <a:schemeClr val="tx1"/>
                </a:solidFill>
                <a:prstDash val="solid"/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u="sng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					</a:t>
            </a:r>
            <a:r>
              <a:rPr lang="ru-RU" sz="1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Распустился у детей</a:t>
            </a:r>
            <a:endParaRPr lang="ru-RU" sz="1800" b="1" i="1" u="sng" dirty="0" smtClean="0">
              <a:ln w="10541" cmpd="sng">
                <a:solidFill>
                  <a:schemeClr val="tx1"/>
                </a:solidFill>
                <a:prstDash val="solid"/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согласование числительных 		</a:t>
            </a:r>
            <a:r>
              <a:rPr lang="ru-RU" sz="1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Цветок - </a:t>
            </a:r>
            <a:r>
              <a:rPr lang="ru-RU" sz="1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речевичек</a:t>
            </a:r>
            <a:r>
              <a:rPr lang="ru-RU" sz="1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1" i="1" dirty="0" smtClean="0">
              <a:ln w="10541" cmpd="sng">
                <a:solidFill>
                  <a:schemeClr val="tx1"/>
                </a:solidFill>
                <a:prstDash val="solid"/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существительными и прилагательными;</a:t>
            </a:r>
          </a:p>
          <a:p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развитие фонематического слуха;</a:t>
            </a:r>
          </a:p>
          <a:p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развитие грамматического строя речи;</a:t>
            </a:r>
          </a:p>
          <a:p>
            <a:pPr>
              <a:buFontTx/>
              <a:buChar char="-"/>
            </a:pPr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совершенствование навыков звукобуквенного анализа </a:t>
            </a:r>
          </a:p>
          <a:p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слогового анализа слов;</a:t>
            </a:r>
          </a:p>
          <a:p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развитие мелкой  моторики рук;</a:t>
            </a:r>
          </a:p>
          <a:p>
            <a:pPr>
              <a:buFontTx/>
              <a:buChar char="-"/>
            </a:pPr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автоматизация и дифференциация </a:t>
            </a:r>
          </a:p>
          <a:p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произношения различных групп звуков;</a:t>
            </a:r>
          </a:p>
          <a:p>
            <a:pPr>
              <a:buFontTx/>
              <a:buChar char="-"/>
            </a:pPr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активизация и актуализация словаря </a:t>
            </a:r>
          </a:p>
          <a:p>
            <a:r>
              <a:rPr lang="ru-RU" sz="1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лексическим темам.</a:t>
            </a:r>
          </a:p>
        </p:txBody>
      </p:sp>
      <p:pic>
        <p:nvPicPr>
          <p:cNvPr id="7" name="Рисунок 6" descr="C:\Users\Админ\Desktop\ПОСОБИЕ\ФОТО ПОСОБИЕ\_DSC198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743200"/>
            <a:ext cx="2362200" cy="304800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65212">
        <p:wheel spokes="3"/>
      </p:transition>
    </mc:Choice>
    <mc:Fallback>
      <p:transition advClick="0" advTm="65212">
        <p:wheel spokes="3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8|2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1|2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5|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6.3|3.2|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3|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5|2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7|1.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6|3.7|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69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3.8|1.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3|2.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.3|2|2|2.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5.6|2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4|1.8|2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4|2.5|2.5|2.7|2|4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3|2.2|48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5.4|3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7|4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4|2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675</TotalTime>
  <Words>1756</Words>
  <Application>Microsoft Office PowerPoint</Application>
  <PresentationFormat>Экран (4:3)</PresentationFormat>
  <Paragraphs>315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Чудо прищепки</dc:title>
  <dc:creator>Dou55</dc:creator>
  <cp:lastModifiedBy>Инна</cp:lastModifiedBy>
  <cp:revision>119</cp:revision>
  <cp:lastPrinted>2015-11-02T11:16:42Z</cp:lastPrinted>
  <dcterms:created xsi:type="dcterms:W3CDTF">2015-10-23T08:42:31Z</dcterms:created>
  <dcterms:modified xsi:type="dcterms:W3CDTF">2015-11-06T05:26:04Z</dcterms:modified>
</cp:coreProperties>
</file>