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2" r:id="rId3"/>
    <p:sldId id="260" r:id="rId4"/>
    <p:sldId id="263" r:id="rId5"/>
    <p:sldId id="276" r:id="rId6"/>
    <p:sldId id="277" r:id="rId7"/>
    <p:sldId id="264" r:id="rId8"/>
    <p:sldId id="266" r:id="rId9"/>
    <p:sldId id="278" r:id="rId10"/>
    <p:sldId id="279" r:id="rId11"/>
    <p:sldId id="267" r:id="rId12"/>
    <p:sldId id="269" r:id="rId13"/>
    <p:sldId id="268" r:id="rId14"/>
    <p:sldId id="270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608512" cy="15121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Дополнительная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образовательная  программа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2204864"/>
            <a:ext cx="4752528" cy="4464496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«ЛЫЖНЫЕ  ГОНКИ»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   (Тренировочный этап)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Возраст детей </a:t>
            </a:r>
            <a:r>
              <a:rPr lang="ru-RU" sz="2000" dirty="0" smtClean="0">
                <a:solidFill>
                  <a:srgbClr val="7030A0"/>
                </a:solidFill>
              </a:rPr>
              <a:t>10-17 </a:t>
            </a:r>
            <a:r>
              <a:rPr lang="ru-RU" sz="2000" dirty="0" smtClean="0">
                <a:solidFill>
                  <a:srgbClr val="7030A0"/>
                </a:solidFill>
              </a:rPr>
              <a:t>лет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Срок реализации программы - </a:t>
            </a:r>
            <a:r>
              <a:rPr lang="ru-RU" sz="2000" dirty="0" smtClean="0">
                <a:solidFill>
                  <a:srgbClr val="7030A0"/>
                </a:solidFill>
              </a:rPr>
              <a:t>7 </a:t>
            </a:r>
            <a:r>
              <a:rPr lang="ru-RU" sz="2000" dirty="0" smtClean="0">
                <a:solidFill>
                  <a:srgbClr val="7030A0"/>
                </a:solidFill>
              </a:rPr>
              <a:t>лет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Разработчик программы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Селиванова Н.В</a:t>
            </a:r>
            <a:r>
              <a:rPr lang="ru-RU" sz="2800" dirty="0" smtClean="0">
                <a:solidFill>
                  <a:srgbClr val="7030A0"/>
                </a:solidFill>
              </a:rPr>
              <a:t>.-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тренер-преподаватель по лыжным гонкам МБОУ ДОД ДЮСШ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r="21056"/>
          <a:stretch>
            <a:fillRect/>
          </a:stretch>
        </p:blipFill>
        <p:spPr bwMode="auto">
          <a:xfrm>
            <a:off x="251520" y="260350"/>
            <a:ext cx="3600399" cy="489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119553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 Техническая подготовка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5365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Задача технической подготовки </a:t>
            </a:r>
            <a:r>
              <a:rPr lang="ru-RU" dirty="0" smtClean="0"/>
              <a:t>– формирование рациональной временной пространственной структуры движений.</a:t>
            </a:r>
          </a:p>
          <a:p>
            <a:pPr marL="0" indent="0">
              <a:buNone/>
            </a:pPr>
            <a:r>
              <a:rPr lang="ru-RU" dirty="0" smtClean="0"/>
              <a:t>Углубленное изучение и совершенствование элементов классического хода, конькового хода</a:t>
            </a:r>
            <a:endParaRPr lang="ru-RU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3. Контрольные упражнения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соревнования</a:t>
            </a:r>
          </a:p>
          <a:p>
            <a:pPr marL="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4. Теоретическая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подготовка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4720"/>
            <a:ext cx="4320480" cy="31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7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208912" cy="72007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Воспитательная работа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дминистратор\Pictures\Гармония [2012]\DSCN24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7" r="12422" b="6987"/>
          <a:stretch/>
        </p:blipFill>
        <p:spPr bwMode="auto">
          <a:xfrm>
            <a:off x="287451" y="3334163"/>
            <a:ext cx="4732566" cy="34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Pictures\СТАЛКЕР_ФОТО\100OLYMP\P8190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3" r="6918" b="7202"/>
          <a:stretch/>
        </p:blipFill>
        <p:spPr bwMode="auto">
          <a:xfrm>
            <a:off x="5106470" y="1556792"/>
            <a:ext cx="3819255" cy="27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Pictures\ГАИ\090920141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5359" b="18115"/>
          <a:stretch/>
        </p:blipFill>
        <p:spPr bwMode="auto">
          <a:xfrm>
            <a:off x="4572000" y="4077072"/>
            <a:ext cx="4323891" cy="24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Pictures\Не зарывай свои таланты\2014 год\P10503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1182" r="9856" b="24894"/>
          <a:stretch/>
        </p:blipFill>
        <p:spPr bwMode="auto">
          <a:xfrm>
            <a:off x="356556" y="1052736"/>
            <a:ext cx="5629835" cy="28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1"/>
            <a:ext cx="7992888" cy="936104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Главная задача: </a:t>
            </a:r>
            <a:r>
              <a:rPr lang="ru-RU" sz="2400" i="1" u="sng" dirty="0" smtClean="0">
                <a:solidFill>
                  <a:srgbClr val="FF0000"/>
                </a:solidFill>
              </a:rPr>
              <a:t>воспитание моральных качеств, чувств коллективизма</a:t>
            </a:r>
            <a:r>
              <a:rPr lang="ru-RU" sz="2400" i="1" u="sng" dirty="0">
                <a:solidFill>
                  <a:srgbClr val="FF0000"/>
                </a:solidFill>
              </a:rPr>
              <a:t>, </a:t>
            </a:r>
            <a:r>
              <a:rPr lang="ru-RU" sz="2400" i="1" u="sng" dirty="0" smtClean="0">
                <a:solidFill>
                  <a:srgbClr val="FF0000"/>
                </a:solidFill>
              </a:rPr>
              <a:t>трудолюбия и дисциплинированности.</a:t>
            </a:r>
            <a:endParaRPr lang="ru-RU" sz="2400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7361"/>
            <a:ext cx="8208912" cy="4051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Методы воспитательной работы: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УБЕЖДЕНИЕ</a:t>
            </a:r>
            <a:r>
              <a:rPr lang="ru-RU" dirty="0" smtClean="0"/>
              <a:t> – на конкретных примерах </a:t>
            </a:r>
          </a:p>
          <a:p>
            <a:pPr marL="0" indent="0">
              <a:buNone/>
            </a:pPr>
            <a:r>
              <a:rPr lang="ru-RU" dirty="0" smtClean="0"/>
              <a:t>убеждать юного спортсмена, что успех в </a:t>
            </a:r>
          </a:p>
          <a:p>
            <a:pPr marL="0" indent="0">
              <a:buNone/>
            </a:pPr>
            <a:r>
              <a:rPr lang="ru-RU" dirty="0" smtClean="0"/>
              <a:t>спорте зависит  от трудолюбия;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ПООЩРЕНИЕ </a:t>
            </a:r>
            <a:r>
              <a:rPr lang="ru-RU" dirty="0" smtClean="0"/>
              <a:t>– выражается положительной</a:t>
            </a:r>
          </a:p>
          <a:p>
            <a:pPr marL="0" indent="0">
              <a:buNone/>
            </a:pPr>
            <a:r>
              <a:rPr lang="ru-RU" dirty="0" smtClean="0"/>
              <a:t> оценкой  его действий и поступков;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НАКАЗАНИЕ </a:t>
            </a:r>
            <a:r>
              <a:rPr lang="ru-RU" dirty="0" smtClean="0"/>
              <a:t>– выражается в осуждении, </a:t>
            </a:r>
          </a:p>
          <a:p>
            <a:pPr marL="0" indent="0">
              <a:buNone/>
            </a:pPr>
            <a:r>
              <a:rPr lang="ru-RU" dirty="0" smtClean="0"/>
              <a:t>отрицательной оценке поступков и действий;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8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306974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Психологическая  подготовка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968551"/>
          </a:xfrm>
        </p:spPr>
        <p:txBody>
          <a:bodyPr/>
          <a:lstStyle/>
          <a:p>
            <a:r>
              <a:rPr lang="ru-RU" dirty="0" smtClean="0"/>
              <a:t>Важной задачей психологической подготовки  на данном этапе является формирование спортивного интереса, перспективной цели, дисциплины, самооценки.</a:t>
            </a:r>
          </a:p>
          <a:p>
            <a:r>
              <a:rPr lang="ru-RU" dirty="0" smtClean="0"/>
              <a:t>Методы психологической подготовки делятся на:</a:t>
            </a:r>
          </a:p>
          <a:p>
            <a:pPr>
              <a:buFontTx/>
              <a:buChar char="-"/>
            </a:pPr>
            <a:r>
              <a:rPr lang="ru-RU" b="1" i="1" u="sng" dirty="0" smtClean="0">
                <a:solidFill>
                  <a:srgbClr val="FFFF00"/>
                </a:solidFill>
              </a:rPr>
              <a:t>Сопряженные</a:t>
            </a:r>
            <a:r>
              <a:rPr lang="ru-RU" dirty="0" smtClean="0"/>
              <a:t> которые включают методы моделирования и программирования соревновательной и тренировочной деятельности</a:t>
            </a:r>
            <a:endParaRPr lang="ru-RU" dirty="0"/>
          </a:p>
          <a:p>
            <a:pPr>
              <a:buFontTx/>
              <a:buChar char="-"/>
            </a:pPr>
            <a:r>
              <a:rPr lang="ru-RU" b="1" i="1" u="sng" dirty="0" smtClean="0">
                <a:solidFill>
                  <a:srgbClr val="FFFF00"/>
                </a:solidFill>
              </a:rPr>
              <a:t>Специальные</a:t>
            </a:r>
            <a:r>
              <a:rPr lang="ru-RU" dirty="0" smtClean="0"/>
              <a:t> методы псих. подготовки являются: стимуляция деятельности в экстремальных условиях, методы внушения и убеждения.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618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7595003" cy="10801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Медико-биологический контроль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667011" cy="4968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1.Контроль за состоянием здоровья спортсменов </a:t>
            </a:r>
            <a:r>
              <a:rPr lang="ru-RU" dirty="0" smtClean="0"/>
              <a:t>осуществляется врачом ДЮСШ, углубленное медицинское обследование  проходят два раза в год (осень и весна)</a:t>
            </a:r>
          </a:p>
          <a:p>
            <a:r>
              <a:rPr lang="ru-RU" dirty="0" smtClean="0"/>
              <a:t>Углубленное медицинское обследование включает:</a:t>
            </a:r>
          </a:p>
          <a:p>
            <a:pPr marL="0" indent="0">
              <a:buNone/>
            </a:pPr>
            <a:r>
              <a:rPr lang="ru-RU" dirty="0" smtClean="0"/>
              <a:t>врачебное </a:t>
            </a:r>
            <a:r>
              <a:rPr lang="ru-RU" dirty="0"/>
              <a:t>освидетельствование для определения уровня физического развития и биологического созревания;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электрокардиологическое </a:t>
            </a:r>
            <a:r>
              <a:rPr lang="ru-RU" dirty="0"/>
              <a:t>исследование;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клинический </a:t>
            </a:r>
            <a:r>
              <a:rPr lang="ru-RU" dirty="0"/>
              <a:t>анализ крови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обследование у врачей специалистов: невропатолога, окулиста, стоматолога, </a:t>
            </a:r>
            <a:r>
              <a:rPr lang="ru-RU" dirty="0" smtClean="0"/>
              <a:t>хирурга.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2.Контроль за уровнем физической работоспособности и функционального состояния организма </a:t>
            </a:r>
            <a:r>
              <a:rPr lang="ru-RU" sz="2000" dirty="0" smtClean="0">
                <a:solidFill>
                  <a:schemeClr val="bg1"/>
                </a:solidFill>
              </a:rPr>
              <a:t>спортсмена</a:t>
            </a:r>
          </a:p>
          <a:p>
            <a:pPr marL="0" indent="0">
              <a:buNone/>
            </a:pPr>
            <a:r>
              <a:rPr lang="ru-RU" dirty="0" smtClean="0"/>
              <a:t>Проводится для определения потенциальной возможности спортсмена, динамики уровня тренированности, соответствие нагрузок.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2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7811027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Восстановительные средства и мероприятия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7"/>
            <a:ext cx="8712968" cy="475252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Неотъемлемая </a:t>
            </a:r>
            <a:r>
              <a:rPr lang="ru-RU" sz="3600" dirty="0">
                <a:solidFill>
                  <a:srgbClr val="FFFF00"/>
                </a:solidFill>
              </a:rPr>
              <a:t>часть системы подготовки </a:t>
            </a:r>
            <a:r>
              <a:rPr lang="ru-RU" sz="3600" dirty="0" smtClean="0">
                <a:solidFill>
                  <a:srgbClr val="FFFF00"/>
                </a:solidFill>
              </a:rPr>
              <a:t>и высококвалифицированных </a:t>
            </a:r>
            <a:r>
              <a:rPr lang="ru-RU" sz="3600" dirty="0">
                <a:solidFill>
                  <a:srgbClr val="FFFF00"/>
                </a:solidFill>
              </a:rPr>
              <a:t>и юных </a:t>
            </a:r>
            <a:r>
              <a:rPr lang="ru-RU" sz="3600" dirty="0" smtClean="0">
                <a:solidFill>
                  <a:srgbClr val="FFFF00"/>
                </a:solidFill>
              </a:rPr>
              <a:t>спортсменов  являются – восстановительные мероприятия, к ним относятся</a:t>
            </a:r>
            <a:r>
              <a:rPr lang="ru-RU" sz="2600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b="1" i="1" u="sng" dirty="0" smtClean="0">
                <a:solidFill>
                  <a:schemeClr val="bg1"/>
                </a:solidFill>
              </a:rPr>
              <a:t>МЕДИКО-БИОЛОГИЧЕСКИЕ СРЕДСТВА</a:t>
            </a:r>
            <a:r>
              <a:rPr lang="ru-RU" sz="2600" b="1" i="1" u="sng" dirty="0" smtClean="0">
                <a:solidFill>
                  <a:schemeClr val="bg1"/>
                </a:solidFill>
              </a:rPr>
              <a:t>:</a:t>
            </a:r>
            <a:endParaRPr lang="ru-RU" sz="2600" b="1" i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900" dirty="0" smtClean="0"/>
              <a:t>-   рациональные тренировки с интервалами отдыха, </a:t>
            </a:r>
          </a:p>
          <a:p>
            <a:pPr marL="0" indent="0">
              <a:buNone/>
            </a:pPr>
            <a:r>
              <a:rPr lang="ru-RU" sz="2900" dirty="0" smtClean="0"/>
              <a:t>-   полноценное питание, </a:t>
            </a:r>
          </a:p>
          <a:p>
            <a:pPr marL="0" indent="0">
              <a:buNone/>
            </a:pPr>
            <a:r>
              <a:rPr lang="ru-RU" sz="2900" dirty="0" smtClean="0"/>
              <a:t>-   витаминизация. </a:t>
            </a:r>
          </a:p>
          <a:p>
            <a:pPr marL="0" indent="0">
              <a:buNone/>
            </a:pPr>
            <a:r>
              <a:rPr lang="ru-RU" sz="2900" dirty="0" smtClean="0"/>
              <a:t>-   гигиенические средства: душ, теплые ванны, закаливание на свежем воздухе.</a:t>
            </a:r>
          </a:p>
          <a:p>
            <a:pPr marL="0" indent="0">
              <a:buNone/>
            </a:pPr>
            <a:r>
              <a:rPr lang="ru-RU" sz="2600" b="1" i="1" u="sng" dirty="0" smtClean="0">
                <a:solidFill>
                  <a:schemeClr val="bg1"/>
                </a:solidFill>
              </a:rPr>
              <a:t>ПСИХОЛОГИЧЕСКИЕ СРЕДСТВА ВОССТАНОВЛЕНИЯ:</a:t>
            </a:r>
          </a:p>
          <a:p>
            <a:pPr>
              <a:buFontTx/>
              <a:buChar char="-"/>
            </a:pPr>
            <a:r>
              <a:rPr lang="ru-RU" sz="3400" dirty="0"/>
              <a:t>м</a:t>
            </a:r>
            <a:r>
              <a:rPr lang="ru-RU" sz="3400" dirty="0" smtClean="0"/>
              <a:t>оральный климат в группе</a:t>
            </a:r>
          </a:p>
          <a:p>
            <a:pPr>
              <a:buFontTx/>
              <a:buChar char="-"/>
            </a:pPr>
            <a:r>
              <a:rPr lang="ru-RU" sz="3400" dirty="0"/>
              <a:t>п</a:t>
            </a:r>
            <a:r>
              <a:rPr lang="ru-RU" sz="3400" dirty="0" smtClean="0"/>
              <a:t>оложительные эмоции</a:t>
            </a:r>
          </a:p>
          <a:p>
            <a:pPr>
              <a:buFontTx/>
              <a:buChar char="-"/>
            </a:pPr>
            <a:r>
              <a:rPr lang="ru-RU" sz="3400" dirty="0" err="1"/>
              <a:t>с</a:t>
            </a:r>
            <a:r>
              <a:rPr lang="ru-RU" sz="3400" dirty="0" err="1" smtClean="0"/>
              <a:t>аморегуляция</a:t>
            </a:r>
            <a:r>
              <a:rPr lang="ru-RU" sz="3400" dirty="0" smtClean="0"/>
              <a:t> психического состояния (удлинение сна, мышечная релаксация)</a:t>
            </a:r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5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450990" cy="11521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 реализации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352928" cy="4590038"/>
          </a:xfrm>
        </p:spPr>
        <p:txBody>
          <a:bodyPr/>
          <a:lstStyle/>
          <a:p>
            <a:endParaRPr lang="ru-RU" sz="2000" b="1" i="1" u="sng" dirty="0" smtClean="0"/>
          </a:p>
          <a:p>
            <a:r>
              <a:rPr lang="ru-RU" sz="2000" b="1" i="1" u="sng" dirty="0" smtClean="0"/>
              <a:t>На этапе начальной подготовки</a:t>
            </a:r>
            <a:r>
              <a:rPr lang="ru-RU" dirty="0" smtClean="0"/>
              <a:t>: стабильность состава занимающихся, прирост индивидуальных показателей выполнения программных требований по уровню подготовленности занимающихся.</a:t>
            </a:r>
          </a:p>
          <a:p>
            <a:endParaRPr lang="ru-RU" dirty="0" smtClean="0"/>
          </a:p>
          <a:p>
            <a:r>
              <a:rPr lang="ru-RU" sz="2000" b="1" i="1" u="sng" dirty="0"/>
              <a:t>на учебно-тренировочном этапе </a:t>
            </a:r>
            <a:r>
              <a:rPr lang="ru-RU" dirty="0"/>
              <a:t>– выполнение контрольных нормативов по общей и специальной подготовке, выполнение спортивного разряда,  овладение знаниями теории лыжного спорта и практическими навыками проведения соревнований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Предполагаемая Модель выпускника ДЮСШ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Pictures\тренировка на снегу\P10409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t="19022" r="10699" b="19658"/>
          <a:stretch/>
        </p:blipFill>
        <p:spPr bwMode="auto">
          <a:xfrm>
            <a:off x="755576" y="1772816"/>
            <a:ext cx="77768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Содержание 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739019" cy="5184576"/>
          </a:xfrm>
        </p:spPr>
        <p:txBody>
          <a:bodyPr>
            <a:normAutofit fontScale="70000" lnSpcReduction="20000"/>
          </a:bodyPr>
          <a:lstStyle/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sz="2600" dirty="0" smtClean="0"/>
              <a:t>Пояснительная  записка (направленность, особенности, актуальность, цель, задачи Программы</a:t>
            </a:r>
            <a:r>
              <a:rPr lang="ru-RU" sz="2600" dirty="0" smtClean="0"/>
              <a:t>);</a:t>
            </a:r>
            <a:endParaRPr lang="ru-RU" sz="2600" dirty="0" smtClean="0"/>
          </a:p>
          <a:p>
            <a:pPr>
              <a:buAutoNum type="arabicPeriod"/>
            </a:pPr>
            <a:r>
              <a:rPr lang="ru-RU" sz="2600" dirty="0" smtClean="0"/>
              <a:t>Учебный план (распределение учебных часов</a:t>
            </a:r>
            <a:r>
              <a:rPr lang="ru-RU" sz="2600" dirty="0" smtClean="0"/>
              <a:t>);</a:t>
            </a:r>
            <a:endParaRPr lang="ru-RU" sz="2600" dirty="0" smtClean="0"/>
          </a:p>
          <a:p>
            <a:pPr>
              <a:buAutoNum type="arabicPeriod"/>
            </a:pPr>
            <a:r>
              <a:rPr lang="ru-RU" sz="2600" dirty="0" smtClean="0"/>
              <a:t>Содержание программы «Лыжные гонки» (этапы подготовки: начальной подготовки(1-2 годов обучения, учебно-тренировочный 1-5 годов обучения</a:t>
            </a:r>
            <a:r>
              <a:rPr lang="ru-RU" sz="2600" dirty="0" smtClean="0"/>
              <a:t>);</a:t>
            </a:r>
          </a:p>
          <a:p>
            <a:pPr>
              <a:buAutoNum type="arabicPeriod"/>
            </a:pPr>
            <a:r>
              <a:rPr lang="ru-RU" sz="2600" dirty="0" smtClean="0"/>
              <a:t>Воспитательная работа;</a:t>
            </a:r>
            <a:endParaRPr lang="ru-RU" sz="2600" dirty="0" smtClean="0"/>
          </a:p>
          <a:p>
            <a:pPr>
              <a:buAutoNum type="arabicPeriod"/>
            </a:pPr>
            <a:r>
              <a:rPr lang="ru-RU" sz="2600" dirty="0" smtClean="0"/>
              <a:t>Психологическая подготовка (средства м методы</a:t>
            </a:r>
            <a:r>
              <a:rPr lang="ru-RU" sz="2600" dirty="0" smtClean="0"/>
              <a:t>);</a:t>
            </a:r>
            <a:endParaRPr lang="ru-RU" sz="2600" dirty="0" smtClean="0"/>
          </a:p>
          <a:p>
            <a:pPr>
              <a:buAutoNum type="arabicPeriod"/>
            </a:pPr>
            <a:r>
              <a:rPr lang="ru-RU" sz="2600" dirty="0" smtClean="0"/>
              <a:t>Медико-биологический контроль (контроль за состоянием здоровья, контроль за функциональным состоянием</a:t>
            </a:r>
            <a:r>
              <a:rPr lang="ru-RU" sz="2600" dirty="0" smtClean="0"/>
              <a:t>);</a:t>
            </a:r>
            <a:endParaRPr lang="ru-RU" sz="2600" dirty="0" smtClean="0"/>
          </a:p>
          <a:p>
            <a:pPr>
              <a:buAutoNum type="arabicPeriod"/>
            </a:pPr>
            <a:r>
              <a:rPr lang="ru-RU" sz="2600" dirty="0" smtClean="0"/>
              <a:t>Восстановительные средства и мероприятия (восстановление  после больших нагрузок</a:t>
            </a:r>
            <a:r>
              <a:rPr lang="ru-RU" sz="2000" dirty="0" smtClean="0"/>
              <a:t>);</a:t>
            </a:r>
            <a:endParaRPr lang="ru-RU" sz="2000" dirty="0" smtClean="0"/>
          </a:p>
          <a:p>
            <a:pPr>
              <a:buAutoNum type="arabicPeriod"/>
            </a:pPr>
            <a:r>
              <a:rPr lang="ru-RU" sz="2600" dirty="0" smtClean="0"/>
              <a:t>Инструкторская и судейская практика (привитие судейских навыков</a:t>
            </a:r>
            <a:r>
              <a:rPr lang="ru-RU" sz="2600" dirty="0" smtClean="0"/>
              <a:t>).</a:t>
            </a:r>
            <a:endParaRPr lang="ru-RU" sz="2600" dirty="0" smtClean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5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</a:rPr>
              <a:t>Актуальность программы: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3100" i="1" dirty="0" smtClean="0"/>
              <a:t>- сохранение и усиление интереса детей к занятиям лыжным спортом;</a:t>
            </a:r>
            <a:br>
              <a:rPr lang="ru-RU" sz="3100" i="1" dirty="0" smtClean="0"/>
            </a:br>
            <a:r>
              <a:rPr lang="ru-RU" sz="3100" i="1" dirty="0" smtClean="0"/>
              <a:t>- компенсация недостаточной двигательной активности современных детей;</a:t>
            </a:r>
            <a:br>
              <a:rPr lang="ru-RU" sz="3100" i="1" dirty="0" smtClean="0"/>
            </a:br>
            <a:r>
              <a:rPr lang="ru-RU" sz="3100" i="1" dirty="0" smtClean="0"/>
              <a:t>-подготовка спортсменов-лыжников высоких разрядов;</a:t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endParaRPr lang="ru-RU" sz="3100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622" t="48670" r="19399" b="20635"/>
          <a:stretch/>
        </p:blipFill>
        <p:spPr bwMode="auto">
          <a:xfrm>
            <a:off x="1115616" y="3789040"/>
            <a:ext cx="6768752" cy="2736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55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44016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Цель Программы</a:t>
            </a:r>
            <a:r>
              <a:rPr lang="ru-RU" sz="2800" dirty="0" smtClean="0"/>
              <a:t>: </a:t>
            </a:r>
            <a:r>
              <a:rPr lang="ru-RU" sz="2000" dirty="0" smtClean="0"/>
              <a:t>подготовка физически крепких воспитанников, воспитание социально активной личности, готовой к трудовой деятельности в будущем.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844824"/>
            <a:ext cx="5364088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/>
              <a:t>Содействовать гармоничному физическому развитию и укреплению здоровья  обучающимися;</a:t>
            </a:r>
          </a:p>
          <a:p>
            <a:pPr>
              <a:buFontTx/>
              <a:buChar char="-"/>
            </a:pPr>
            <a:r>
              <a:rPr lang="ru-RU" dirty="0">
                <a:solidFill>
                  <a:prstClr val="white"/>
                </a:solidFill>
              </a:rPr>
              <a:t>Готовить лыжников-гонщиков высокой квалификации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Дать теоретические  знания в области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физической культуры и спорта;</a:t>
            </a:r>
          </a:p>
          <a:p>
            <a:pPr>
              <a:buFontTx/>
              <a:buChar char="-"/>
            </a:pPr>
            <a:r>
              <a:rPr lang="ru-RU" dirty="0" smtClean="0"/>
              <a:t>Воспитывать смелых, волевых, ответственных молодых спортсменов;</a:t>
            </a:r>
          </a:p>
          <a:p>
            <a:pPr>
              <a:buFontTx/>
              <a:buChar char="-"/>
            </a:pPr>
            <a:r>
              <a:rPr lang="ru-RU" dirty="0" smtClean="0"/>
              <a:t>Готовить инструкторов и судей по лыжным гонкам.</a:t>
            </a:r>
            <a:endParaRPr lang="ru-RU" dirty="0"/>
          </a:p>
        </p:txBody>
      </p:sp>
      <p:pic>
        <p:nvPicPr>
          <p:cNvPr id="4" name="Picture 3" descr="C:\Users\Администратор\Pictures\Мориловы 2014 год\08.03.2014 Мариловы\P10501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16693" r="21138"/>
          <a:stretch/>
        </p:blipFill>
        <p:spPr bwMode="auto">
          <a:xfrm>
            <a:off x="107505" y="2387365"/>
            <a:ext cx="3672407" cy="38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1"/>
            <a:ext cx="7125113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Учебный план на 52 недели (ч)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44545"/>
              </p:ext>
            </p:extLst>
          </p:nvPr>
        </p:nvGraphicFramePr>
        <p:xfrm>
          <a:off x="467544" y="1484785"/>
          <a:ext cx="8208912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166"/>
                <a:gridCol w="1119398"/>
                <a:gridCol w="1119398"/>
                <a:gridCol w="1194024"/>
                <a:gridCol w="1243774"/>
                <a:gridCol w="1368152"/>
              </a:tblGrid>
              <a:tr h="7643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Этапы подготовки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Недельный объем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Годовая нагрузка (ч)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Сам-</a:t>
                      </a:r>
                      <a:r>
                        <a:rPr lang="ru-RU" sz="1400" dirty="0" err="1" smtClean="0"/>
                        <a:t>ое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изучение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Нагрузка на 52 </a:t>
                      </a:r>
                    </a:p>
                    <a:p>
                      <a:r>
                        <a:rPr lang="ru-RU" sz="1400" dirty="0" smtClean="0"/>
                        <a:t>УТ недели</a:t>
                      </a:r>
                      <a:endParaRPr lang="ru-RU" sz="1400" dirty="0"/>
                    </a:p>
                  </a:txBody>
                  <a:tcPr/>
                </a:tc>
              </a:tr>
              <a:tr h="124213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Этап начальной подготовки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год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469</a:t>
                      </a:r>
                      <a:endParaRPr lang="ru-RU" dirty="0"/>
                    </a:p>
                  </a:txBody>
                  <a:tcPr/>
                </a:tc>
              </a:tr>
              <a:tr h="296202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Этап учебно-тренировочный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1 год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2 год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3 год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4 год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552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644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736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828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87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624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728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832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936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1040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18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1008111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Распределение учебных часов по годам обучения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024859"/>
              </p:ext>
            </p:extLst>
          </p:nvPr>
        </p:nvGraphicFramePr>
        <p:xfrm>
          <a:off x="395535" y="1124740"/>
          <a:ext cx="8424936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557"/>
                <a:gridCol w="894705"/>
                <a:gridCol w="969264"/>
                <a:gridCol w="969264"/>
                <a:gridCol w="820146"/>
              </a:tblGrid>
              <a:tr h="73742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Содержание занятий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Начальной  подготовки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Учебно-тренировочные группы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5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Теоретическая 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физическая 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315</a:t>
                      </a:r>
                      <a:endParaRPr lang="ru-RU" dirty="0"/>
                    </a:p>
                  </a:txBody>
                  <a:tcPr/>
                </a:tc>
              </a:tr>
              <a:tr h="645243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Специальная физическая 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153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Техническая 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соревнованиях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Медицинское обследование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Восстановительные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Инструкторская практика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Самостоятельное изучение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</a:tr>
              <a:tr h="394593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76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2675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Этап начальной подготовки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53285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Содержание этапа подготовки:</a:t>
            </a:r>
            <a:endParaRPr lang="ru-RU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100" dirty="0" smtClean="0"/>
              <a:t> этап включает в себя:</a:t>
            </a:r>
          </a:p>
          <a:p>
            <a:pPr>
              <a:buFontTx/>
              <a:buChar char="-"/>
            </a:pPr>
            <a:r>
              <a:rPr lang="ru-RU" sz="2100" dirty="0" smtClean="0"/>
              <a:t>Теоретическую подготовку </a:t>
            </a:r>
          </a:p>
          <a:p>
            <a:pPr marL="0" indent="0">
              <a:buNone/>
            </a:pPr>
            <a:r>
              <a:rPr lang="ru-RU" sz="2100" dirty="0" smtClean="0"/>
              <a:t>(история развития лыжных гонок,</a:t>
            </a:r>
          </a:p>
          <a:p>
            <a:pPr marL="0" indent="0">
              <a:buNone/>
            </a:pPr>
            <a:r>
              <a:rPr lang="ru-RU" sz="2100" dirty="0" smtClean="0"/>
              <a:t>ТБ и правила поведения на занятии, гигиена, характеристика лыжных ходов)</a:t>
            </a:r>
          </a:p>
          <a:p>
            <a:pPr>
              <a:buFontTx/>
              <a:buChar char="-"/>
            </a:pPr>
            <a:r>
              <a:rPr lang="ru-RU" sz="2100" dirty="0" smtClean="0"/>
              <a:t>Практическую подготовку</a:t>
            </a:r>
          </a:p>
          <a:p>
            <a:pPr marL="0" indent="0">
              <a:buNone/>
            </a:pPr>
            <a:r>
              <a:rPr lang="ru-RU" sz="2100" dirty="0" smtClean="0"/>
              <a:t>(ОФП: комплексы ОРУ, спортивные </a:t>
            </a:r>
          </a:p>
          <a:p>
            <a:pPr marL="0" indent="0">
              <a:buNone/>
            </a:pPr>
            <a:r>
              <a:rPr lang="ru-RU" sz="2100" dirty="0"/>
              <a:t>и</a:t>
            </a:r>
            <a:r>
              <a:rPr lang="ru-RU" sz="2100" dirty="0" smtClean="0"/>
              <a:t>гры, развитие физических качеств)</a:t>
            </a:r>
          </a:p>
          <a:p>
            <a:pPr marL="0" indent="0">
              <a:buNone/>
            </a:pPr>
            <a:r>
              <a:rPr lang="ru-RU" sz="2100" dirty="0" smtClean="0"/>
              <a:t>СФП: передвижение на лыжах, комплексы </a:t>
            </a:r>
          </a:p>
          <a:p>
            <a:pPr marL="0" indent="0">
              <a:buNone/>
            </a:pPr>
            <a:r>
              <a:rPr lang="ru-RU" sz="2100" dirty="0"/>
              <a:t>с</a:t>
            </a:r>
            <a:r>
              <a:rPr lang="ru-RU" sz="2100" dirty="0" smtClean="0"/>
              <a:t>пециальных упражнений, слабый бег)</a:t>
            </a:r>
          </a:p>
          <a:p>
            <a:pPr marL="0" indent="0">
              <a:buNone/>
            </a:pPr>
            <a:r>
              <a:rPr lang="ru-RU" sz="2100" dirty="0" smtClean="0"/>
              <a:t> - Техническую подготовку</a:t>
            </a:r>
          </a:p>
          <a:p>
            <a:pPr marL="0" indent="0">
              <a:buNone/>
            </a:pPr>
            <a:r>
              <a:rPr lang="ru-RU" sz="2100" dirty="0" smtClean="0"/>
              <a:t>(обучение общей схеме передвижения </a:t>
            </a:r>
          </a:p>
          <a:p>
            <a:pPr marL="0" indent="0">
              <a:buNone/>
            </a:pPr>
            <a:r>
              <a:rPr lang="ru-RU" sz="2100" dirty="0"/>
              <a:t>н</a:t>
            </a:r>
            <a:r>
              <a:rPr lang="ru-RU" sz="2100" dirty="0" smtClean="0"/>
              <a:t>а лыжах, подъемы, спуски)</a:t>
            </a:r>
          </a:p>
          <a:p>
            <a:pPr>
              <a:buFontTx/>
              <a:buChar char="-"/>
            </a:pPr>
            <a:r>
              <a:rPr lang="ru-RU" sz="2100" dirty="0" smtClean="0"/>
              <a:t>Контрольные упражнения и соревнования</a:t>
            </a:r>
          </a:p>
          <a:p>
            <a:pPr>
              <a:buFontTx/>
              <a:buChar char="-"/>
            </a:pPr>
            <a:r>
              <a:rPr lang="ru-RU" sz="2100" dirty="0" smtClean="0"/>
              <a:t>Участие в 3-6 соревнованиях по 1-2 км.)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1255" t="20039" r="20860" b="60910"/>
          <a:stretch/>
        </p:blipFill>
        <p:spPr bwMode="auto">
          <a:xfrm>
            <a:off x="5148064" y="3068960"/>
            <a:ext cx="388843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44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496944" cy="1224135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Учебно-тренировочный этап: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1-2й год обучения (начальная спортивная специализация)</a:t>
            </a:r>
            <a:br>
              <a:rPr lang="ru-RU" sz="2000" dirty="0" smtClean="0"/>
            </a:br>
            <a:r>
              <a:rPr lang="ru-RU" sz="2000" dirty="0" smtClean="0"/>
              <a:t>3-5й год обучения (углубленная тренировка)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7" y="1700808"/>
            <a:ext cx="4680520" cy="41579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i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400" b="1" i="1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rgbClr val="FFFF00"/>
                </a:solidFill>
              </a:rPr>
              <a:t>Задачи этапа:</a:t>
            </a:r>
          </a:p>
          <a:p>
            <a:pPr marL="0" indent="0">
              <a:buNone/>
            </a:pPr>
            <a:r>
              <a:rPr lang="ru-RU" dirty="0" smtClean="0"/>
              <a:t>- Укрепление здоровья;</a:t>
            </a:r>
          </a:p>
          <a:p>
            <a:pPr marL="0" indent="0">
              <a:buNone/>
            </a:pPr>
            <a:r>
              <a:rPr lang="ru-RU" dirty="0" smtClean="0"/>
              <a:t>- Повышение физической  и    функциональной подготовки;</a:t>
            </a:r>
          </a:p>
          <a:p>
            <a:pPr marL="0" indent="0">
              <a:buNone/>
            </a:pPr>
            <a:r>
              <a:rPr lang="ru-RU" dirty="0" smtClean="0"/>
              <a:t>- Углубленное изучение техники лыжных ходов;</a:t>
            </a:r>
          </a:p>
          <a:p>
            <a:pPr marL="0" indent="0">
              <a:buNone/>
            </a:pPr>
            <a:r>
              <a:rPr lang="ru-RU" dirty="0" smtClean="0"/>
              <a:t>- Приобретение соревновательного опыта.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564862" cy="418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0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67011" cy="60486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Физическая подготовка этапа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Допустимые объемы основных средств подготовки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Администратор\Pictures\тренировка конкурс\P104088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10664"/>
          <a:stretch/>
        </p:blipFill>
        <p:spPr bwMode="auto">
          <a:xfrm>
            <a:off x="4788024" y="3675447"/>
            <a:ext cx="3672408" cy="30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00936"/>
              </p:ext>
            </p:extLst>
          </p:nvPr>
        </p:nvGraphicFramePr>
        <p:xfrm>
          <a:off x="395536" y="1412777"/>
          <a:ext cx="8064896" cy="201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133"/>
                <a:gridCol w="237347"/>
                <a:gridCol w="1728192"/>
                <a:gridCol w="2016224"/>
              </a:tblGrid>
              <a:tr h="43119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юноши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девушки</a:t>
                      </a:r>
                      <a:endParaRPr lang="ru-RU" dirty="0"/>
                    </a:p>
                  </a:txBody>
                  <a:tcPr/>
                </a:tc>
              </a:tr>
              <a:tr h="7209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Общий объем циклической нагрузки (км)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2600-3300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2200-2700</a:t>
                      </a:r>
                      <a:endParaRPr lang="ru-RU" dirty="0"/>
                    </a:p>
                  </a:txBody>
                  <a:tcPr/>
                </a:tc>
              </a:tr>
              <a:tr h="4311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лыжной</a:t>
                      </a:r>
                      <a:r>
                        <a:rPr lang="ru-RU" sz="1600" baseline="0" dirty="0" smtClean="0"/>
                        <a:t> подготовки (км)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900-1200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700-1000</a:t>
                      </a:r>
                      <a:endParaRPr lang="ru-RU" dirty="0"/>
                    </a:p>
                  </a:txBody>
                  <a:tcPr/>
                </a:tc>
              </a:tr>
              <a:tr h="4311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бега, ходьба, имитация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1200-1400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1100-1200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Администратор\Pictures\тренировка конкурс\P10409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7390" r="18490" b="10620"/>
          <a:stretch/>
        </p:blipFill>
        <p:spPr bwMode="auto">
          <a:xfrm>
            <a:off x="467544" y="3708111"/>
            <a:ext cx="3456384" cy="29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3058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1723</TotalTime>
  <Words>844</Words>
  <Application>Microsoft Office PowerPoint</Application>
  <PresentationFormat>Экран (4:3)</PresentationFormat>
  <Paragraphs>273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Winter</vt:lpstr>
      <vt:lpstr>Дополнительная образовательная  программа </vt:lpstr>
      <vt:lpstr>Содержание  программы</vt:lpstr>
      <vt:lpstr> Актуальность программы: - сохранение и усиление интереса детей к занятиям лыжным спортом; - компенсация недостаточной двигательной активности современных детей; -подготовка спортсменов-лыжников высоких разрядов;  </vt:lpstr>
      <vt:lpstr>Цель Программы: подготовка физически крепких воспитанников, воспитание социально активной личности, готовой к трудовой деятельности в будущем.</vt:lpstr>
      <vt:lpstr>Учебный план на 52 недели (ч)</vt:lpstr>
      <vt:lpstr>Распределение учебных часов по годам обучения</vt:lpstr>
      <vt:lpstr> Этап начальной подготовки </vt:lpstr>
      <vt:lpstr> Учебно-тренировочный этап: 1-2й год обучения (начальная спортивная специализация) 3-5й год обучения (углубленная тренировка) </vt:lpstr>
      <vt:lpstr>1. Физическая подготовка этапа Допустимые объемы основных средств подготовки                 </vt:lpstr>
      <vt:lpstr>2. Техническая подготовка</vt:lpstr>
      <vt:lpstr>Воспитательная работа</vt:lpstr>
      <vt:lpstr>Главная задача: воспитание моральных качеств, чувств коллективизма, трудолюбия и дисциплинированности.</vt:lpstr>
      <vt:lpstr> Психологическая  подготовка</vt:lpstr>
      <vt:lpstr>Медико-биологический контроль</vt:lpstr>
      <vt:lpstr>Восстановительные средства и мероприятия</vt:lpstr>
      <vt:lpstr>Результат реализации программы</vt:lpstr>
      <vt:lpstr> Предполагаемая Модель выпускника ДЮСШ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lenovo</cp:lastModifiedBy>
  <cp:revision>74</cp:revision>
  <dcterms:created xsi:type="dcterms:W3CDTF">2015-01-17T16:18:12Z</dcterms:created>
  <dcterms:modified xsi:type="dcterms:W3CDTF">2015-02-04T10:58:54Z</dcterms:modified>
</cp:coreProperties>
</file>