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4" r:id="rId2"/>
    <p:sldId id="257" r:id="rId3"/>
    <p:sldId id="258" r:id="rId4"/>
    <p:sldId id="259" r:id="rId5"/>
    <p:sldId id="260" r:id="rId6"/>
    <p:sldId id="261" r:id="rId7"/>
    <p:sldId id="262" r:id="rId8"/>
    <p:sldId id="296" r:id="rId9"/>
    <p:sldId id="286" r:id="rId10"/>
    <p:sldId id="265" r:id="rId11"/>
    <p:sldId id="264" r:id="rId12"/>
    <p:sldId id="287" r:id="rId13"/>
    <p:sldId id="281" r:id="rId14"/>
    <p:sldId id="263" r:id="rId15"/>
    <p:sldId id="290" r:id="rId16"/>
    <p:sldId id="288" r:id="rId17"/>
    <p:sldId id="291" r:id="rId18"/>
    <p:sldId id="293" r:id="rId19"/>
    <p:sldId id="294" r:id="rId20"/>
    <p:sldId id="295" r:id="rId21"/>
    <p:sldId id="297" r:id="rId22"/>
    <p:sldId id="273" r:id="rId23"/>
    <p:sldId id="277" r:id="rId24"/>
    <p:sldId id="299" r:id="rId25"/>
    <p:sldId id="283" r:id="rId26"/>
    <p:sldId id="292" r:id="rId27"/>
    <p:sldId id="266" r:id="rId28"/>
    <p:sldId id="26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5" autoAdjust="0"/>
    <p:restoredTop sz="86391" autoAdjust="0"/>
  </p:normalViewPr>
  <p:slideViewPr>
    <p:cSldViewPr>
      <p:cViewPr>
        <p:scale>
          <a:sx n="60" d="100"/>
          <a:sy n="60" d="100"/>
        </p:scale>
        <p:origin x="-1566" y="-8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10873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C93A7-6973-42DC-9A11-0BA6EC1CEC0E}" type="datetimeFigureOut">
              <a:rPr lang="ru-RU" smtClean="0"/>
              <a:pPr/>
              <a:t>25.03.2012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C317F-C68B-49EA-899D-6A5124CAD7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C317F-C68B-49EA-899D-6A5124CAD7B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7B29-FFB3-48C3-8217-0DB86E4BE53A}" type="datetimeFigureOut">
              <a:rPr lang="ru-RU" smtClean="0"/>
              <a:pPr/>
              <a:t>25.03.2012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2A0E-7244-44F7-972B-C46C837DBF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3926142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7B29-FFB3-48C3-8217-0DB86E4BE53A}" type="datetimeFigureOut">
              <a:rPr lang="ru-RU" smtClean="0"/>
              <a:pPr/>
              <a:t>25.03.2012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2A0E-7244-44F7-972B-C46C837DBF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7202363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7B29-FFB3-48C3-8217-0DB86E4BE53A}" type="datetimeFigureOut">
              <a:rPr lang="ru-RU" smtClean="0"/>
              <a:pPr/>
              <a:t>25.03.2012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2A0E-7244-44F7-972B-C46C837DBF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1065441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7B29-FFB3-48C3-8217-0DB86E4BE53A}" type="datetimeFigureOut">
              <a:rPr lang="ru-RU" smtClean="0"/>
              <a:pPr/>
              <a:t>25.03.2012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2A0E-7244-44F7-972B-C46C837DBF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1828786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7B29-FFB3-48C3-8217-0DB86E4BE53A}" type="datetimeFigureOut">
              <a:rPr lang="ru-RU" smtClean="0"/>
              <a:pPr/>
              <a:t>25.03.2012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2A0E-7244-44F7-972B-C46C837DBF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1990255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7B29-FFB3-48C3-8217-0DB86E4BE53A}" type="datetimeFigureOut">
              <a:rPr lang="ru-RU" smtClean="0"/>
              <a:pPr/>
              <a:t>25.03.2012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2A0E-7244-44F7-972B-C46C837DBF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8213151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7B29-FFB3-48C3-8217-0DB86E4BE53A}" type="datetimeFigureOut">
              <a:rPr lang="ru-RU" smtClean="0"/>
              <a:pPr/>
              <a:t>25.03.2012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2A0E-7244-44F7-972B-C46C837DBF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2852971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7B29-FFB3-48C3-8217-0DB86E4BE53A}" type="datetimeFigureOut">
              <a:rPr lang="ru-RU" smtClean="0"/>
              <a:pPr/>
              <a:t>25.03.2012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2A0E-7244-44F7-972B-C46C837DBF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6758534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7B29-FFB3-48C3-8217-0DB86E4BE53A}" type="datetimeFigureOut">
              <a:rPr lang="ru-RU" smtClean="0"/>
              <a:pPr/>
              <a:t>25.03.2012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2A0E-7244-44F7-972B-C46C837DBF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1559942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7B29-FFB3-48C3-8217-0DB86E4BE53A}" type="datetimeFigureOut">
              <a:rPr lang="ru-RU" smtClean="0"/>
              <a:pPr/>
              <a:t>25.03.2012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2A0E-7244-44F7-972B-C46C837DBF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8927792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7B29-FFB3-48C3-8217-0DB86E4BE53A}" type="datetimeFigureOut">
              <a:rPr lang="ru-RU" smtClean="0"/>
              <a:pPr/>
              <a:t>25.03.2012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2A0E-7244-44F7-972B-C46C837DBF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2156462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3" cstate="print">
            <a:alphaModFix amt="43000"/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97B29-FFB3-48C3-8217-0DB86E4BE53A}" type="datetimeFigureOut">
              <a:rPr lang="ru-RU" smtClean="0"/>
              <a:pPr/>
              <a:t>25.03.2012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22A0E-7244-44F7-972B-C46C837DBF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047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ИГРУШКИ НЕ ПРОСТЫЕ – ГЛИНЯНЫЕ, РАСПИСНЫЕ (ДЫМКА)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3140968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МБОУ ДОД ЦВР </a:t>
            </a:r>
          </a:p>
          <a:p>
            <a:pPr algn="ctr"/>
            <a:r>
              <a:rPr lang="ru-RU" b="1" dirty="0" smtClean="0"/>
              <a:t>КУЙБЫШЕСКОГО РАЙОНА </a:t>
            </a:r>
          </a:p>
          <a:p>
            <a:pPr algn="ctr"/>
            <a:r>
              <a:rPr lang="ru-RU" b="1" dirty="0" smtClean="0"/>
              <a:t>Г.О. САМАРА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3728" y="4509120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Педагог</a:t>
            </a:r>
          </a:p>
          <a:p>
            <a:pPr algn="ctr"/>
            <a:r>
              <a:rPr lang="ru-RU" b="1" dirty="0" smtClean="0"/>
              <a:t>СКВОРЦОВА Т.Н.</a:t>
            </a:r>
          </a:p>
          <a:p>
            <a:pPr algn="ctr"/>
            <a:r>
              <a:rPr lang="ru-RU" b="1" dirty="0" smtClean="0"/>
              <a:t>КЛУБ ДЕКОРАТИВНО-ПРИКЛАДНОГО ТВОРЧЕСТВА РОСПИСЬ ПО ДЕРЕВУ «ЗАВИТОК»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830317"/>
            <a:ext cx="46805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just"/>
            <a:r>
              <a:rPr lang="ru-RU" sz="2400" b="1" dirty="0" smtClean="0"/>
              <a:t>Но работа еще не закончена. Теперь надо расписать. В своей работе и на занятиях использую гуашь, акриловые краски, лак. Вместо мела, разведенного на молоке для грунта, использую белую гуашь с небольшим количеством клея ПВА или эмульсионные белила. Палитра красок для росписи пестрая, веселая, как в хороводе: красные, малиновые, зеленые,   жёлтые, оранжевые, синие цвета.</a:t>
            </a:r>
          </a:p>
          <a:p>
            <a:pPr indent="450850" algn="just"/>
            <a:endParaRPr lang="ru-RU" sz="2400" b="1" dirty="0" smtClean="0"/>
          </a:p>
        </p:txBody>
      </p:sp>
      <p:pic>
        <p:nvPicPr>
          <p:cNvPr id="4" name="Содержимое 5" descr="Таня2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628800"/>
            <a:ext cx="3816424" cy="31225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150849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0"/>
            <a:ext cx="6191087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1616601"/>
            <a:ext cx="25202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При росписи дымковской игрушки используем основные элементы и орнаменты.</a:t>
            </a:r>
          </a:p>
        </p:txBody>
      </p:sp>
    </p:spTree>
    <p:extLst>
      <p:ext uri="{BB962C8B-B14F-4D97-AF65-F5344CB8AC3E}">
        <p14:creationId xmlns="" xmlns:p14="http://schemas.microsoft.com/office/powerpoint/2010/main" val="399547216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АНЯ\работа\рабочие фото\DSCN0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1322766"/>
            <a:ext cx="4427983" cy="3906434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644008" y="260648"/>
            <a:ext cx="4042792" cy="6237312"/>
          </a:xfrm>
        </p:spPr>
        <p:txBody>
          <a:bodyPr>
            <a:noAutofit/>
          </a:bodyPr>
          <a:lstStyle/>
          <a:p>
            <a:pPr marL="0" indent="355600" algn="just">
              <a:spcBef>
                <a:spcPts val="0"/>
              </a:spcBef>
              <a:buNone/>
            </a:pPr>
            <a:r>
              <a:rPr lang="ru-RU" sz="1800" b="1" dirty="0" smtClean="0"/>
              <a:t>П</a:t>
            </a:r>
            <a:r>
              <a:rPr lang="ru-RU" sz="2000" b="1" dirty="0" smtClean="0"/>
              <a:t>риступаю к росписи: на предварительно </a:t>
            </a:r>
            <a:r>
              <a:rPr lang="ru-RU" sz="2000" b="1" dirty="0" err="1" smtClean="0"/>
              <a:t>прогрунтованую</a:t>
            </a:r>
            <a:r>
              <a:rPr lang="ru-RU" sz="2000" b="1" dirty="0" smtClean="0"/>
              <a:t>  основу куклы наношу круги, точки, кольца, прямые и волнистые линии.</a:t>
            </a:r>
          </a:p>
          <a:p>
            <a:pPr marL="0" indent="355600" algn="just">
              <a:spcBef>
                <a:spcPts val="0"/>
              </a:spcBef>
              <a:buNone/>
            </a:pPr>
            <a:r>
              <a:rPr lang="ru-RU" sz="2000" b="1" dirty="0" smtClean="0"/>
              <a:t>Узор на юбке идет рядами сверху вниз (прослеживающий жест вдоль игрушки) и по туловищу. Сначала надо нарисовать все вертикальные линии (поясняющий жест), затем горизонтальные (поясняющий жест). А потом поставит точки вокруг кругов или вдоль уже нарисованных рядов (сопровождающий жест). Завершающий момент-»золото» (ромбики золотой фольги, которыми украшаю головной убор куклы).</a:t>
            </a:r>
            <a:endParaRPr lang="ru-RU" sz="2000" b="1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1916832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Прежде чем приступить к лепке я провожу предварительную работу. Сначала дети рисуют </a:t>
            </a:r>
            <a:r>
              <a:rPr lang="ru-RU" sz="2400" b="1" smtClean="0"/>
              <a:t>на </a:t>
            </a:r>
            <a:r>
              <a:rPr lang="ru-RU" sz="2400" b="1" smtClean="0"/>
              <a:t>бумаге </a:t>
            </a:r>
            <a:r>
              <a:rPr lang="ru-RU" sz="2400" b="1" dirty="0" smtClean="0"/>
              <a:t>красками дымковских кукол (барыня, водоноска или нянька), затем рисуют пластилином по цветному картону. На последующих занятиях лепим объёмную фигуру из пластилина, а потом из глины.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2052" name="Picture 4" descr="D:\ТАНЯ\работа\рабочие фото\DSCN0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106" y="1859271"/>
            <a:ext cx="3544838" cy="4594065"/>
          </a:xfrm>
          <a:prstGeom prst="rect">
            <a:avLst/>
          </a:prstGeom>
          <a:noFill/>
        </p:spPr>
      </p:pic>
      <p:pic>
        <p:nvPicPr>
          <p:cNvPr id="13" name="Содержимое 6" descr="Таня1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0062" y="1820821"/>
            <a:ext cx="3474386" cy="4632515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ТАНЯ\работа\рабочие фото\DSCN0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392821" cy="5438667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ДЕТСКОЕ ОБЪЕДИНЕНИЕ «МАЛЫШОК»</a:t>
            </a:r>
            <a:br>
              <a:rPr lang="ru-RU" sz="3200" b="1" dirty="0" smtClean="0"/>
            </a:br>
            <a:r>
              <a:rPr lang="ru-RU" sz="3200" b="1" dirty="0" smtClean="0"/>
              <a:t>(4-6 лет)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133474802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На занятии в кружке «Завиток»</a:t>
            </a:r>
            <a:endParaRPr lang="ru-RU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619268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Все дымковские игрушки однообразны по способу изображения. Но при этом в них чувствуется статичность, пышность форм и яркость окраски.</a:t>
            </a:r>
            <a:endParaRPr lang="ru-RU" sz="2400" b="1" dirty="0"/>
          </a:p>
        </p:txBody>
      </p:sp>
      <p:pic>
        <p:nvPicPr>
          <p:cNvPr id="10" name="Содержимое 3" descr="Таня17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Так кони, козлы, бараны, олени, медведи изображаются одним способом: туловище и ноги лепятся из одного куска.</a:t>
            </a:r>
            <a:endParaRPr lang="ru-RU" sz="2400" b="1" dirty="0"/>
          </a:p>
        </p:txBody>
      </p:sp>
      <p:pic>
        <p:nvPicPr>
          <p:cNvPr id="10" name="Содержимое 5" descr="Таня174п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48064" y="1988840"/>
            <a:ext cx="3661054" cy="4137324"/>
          </a:xfrm>
        </p:spPr>
      </p:pic>
      <p:pic>
        <p:nvPicPr>
          <p:cNvPr id="11" name="Содержимое 5" descr="Таня201п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988840"/>
            <a:ext cx="3528392" cy="4032448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19872" y="216024"/>
            <a:ext cx="5472608" cy="6453336"/>
          </a:xfrm>
        </p:spPr>
        <p:txBody>
          <a:bodyPr>
            <a:noAutofit/>
          </a:bodyPr>
          <a:lstStyle/>
          <a:p>
            <a:pPr marL="0" indent="355600" algn="just">
              <a:spcBef>
                <a:spcPts val="0"/>
              </a:spcBef>
              <a:buNone/>
            </a:pPr>
            <a:r>
              <a:rPr lang="ru-RU" sz="2400" b="1" dirty="0" smtClean="0"/>
              <a:t>Сначала нужно создать исходную форму-цилиндр (раскатываю прямыми движениями ладоней). Один конец валика (цилиндра) примерно на треть длины надрезаю стекой, оттягиваю образовавшиеся части и делаю из одной части шею с головой, а из другой - ноги. Шею поднимаю вверх, немного изгибаю, чтобы получилась голова. Ноги делаю из другой части: надрезаю стекой на две равные части, каждую из которых оттягиваю и закругляю. Другой конец валика (цилиндра) слегка вытягиваю, чтобы задние ноги получились такой же длины, как передние.</a:t>
            </a:r>
          </a:p>
        </p:txBody>
      </p:sp>
      <p:pic>
        <p:nvPicPr>
          <p:cNvPr id="7" name="Содержимое 6" descr="сканирование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4624"/>
            <a:ext cx="3170242" cy="5976664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131840" y="0"/>
            <a:ext cx="5616624" cy="6858000"/>
          </a:xfrm>
        </p:spPr>
        <p:txBody>
          <a:bodyPr>
            <a:noAutofit/>
          </a:bodyPr>
          <a:lstStyle/>
          <a:p>
            <a:pPr marL="0" indent="369888" algn="just">
              <a:spcBef>
                <a:spcPts val="0"/>
              </a:spcBef>
              <a:buNone/>
            </a:pPr>
            <a:r>
              <a:rPr lang="ru-RU" sz="2400" kern="100" dirty="0" smtClean="0"/>
              <a:t> </a:t>
            </a:r>
            <a:r>
              <a:rPr lang="ru-RU" sz="2400" b="1" kern="100" dirty="0" smtClean="0"/>
              <a:t>Эта модель в каждом конкретном образе варьируется, изменяется, дополняется новыми деталями и обретает новый облик.</a:t>
            </a:r>
          </a:p>
          <a:p>
            <a:pPr marL="0" indent="369888" algn="just">
              <a:spcBef>
                <a:spcPts val="0"/>
              </a:spcBef>
              <a:buNone/>
            </a:pPr>
            <a:r>
              <a:rPr lang="ru-RU" sz="2400" b="1" kern="100" dirty="0" smtClean="0"/>
              <a:t>Например:</a:t>
            </a:r>
          </a:p>
          <a:p>
            <a:pPr marL="0" indent="369888" algn="just">
              <a:spcBef>
                <a:spcPts val="0"/>
              </a:spcBef>
              <a:buNone/>
            </a:pPr>
            <a:r>
              <a:rPr lang="ru-RU" sz="2400" b="1" kern="100" dirty="0" smtClean="0"/>
              <a:t>- если на шею слегка прищепить  гриву, а сзади оттянуть хвост, выйдет лошадка(можно усложнить детали, вылепить их отдельно: скатать жгутики или валики и сплести из них хвост и гриву);</a:t>
            </a:r>
          </a:p>
          <a:p>
            <a:pPr marL="0" indent="369888" algn="just">
              <a:spcBef>
                <a:spcPts val="0"/>
              </a:spcBef>
              <a:buNone/>
            </a:pPr>
            <a:r>
              <a:rPr lang="ru-RU" sz="2400" b="1" kern="100" dirty="0" smtClean="0"/>
              <a:t>-если мордочку затупить, рога сделать в виде полумесяца, а к брюшку прилепить вымя-лепёшку, получится корова;</a:t>
            </a:r>
          </a:p>
          <a:p>
            <a:pPr marL="0" indent="369888" algn="just">
              <a:spcBef>
                <a:spcPts val="0"/>
              </a:spcBef>
              <a:buNone/>
            </a:pPr>
            <a:r>
              <a:rPr lang="ru-RU" sz="2400" b="1" kern="100" dirty="0" smtClean="0"/>
              <a:t>-если рога завернуть в виде кренделей или улиток, появится круторогий баран.</a:t>
            </a:r>
          </a:p>
          <a:p>
            <a:pPr>
              <a:spcBef>
                <a:spcPts val="0"/>
              </a:spcBef>
            </a:pPr>
            <a:endParaRPr lang="ru-RU" sz="2400" dirty="0"/>
          </a:p>
        </p:txBody>
      </p:sp>
      <p:pic>
        <p:nvPicPr>
          <p:cNvPr id="7" name="Содержимое 6" descr="сканирование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5" y="0"/>
            <a:ext cx="2759000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49280"/>
          </a:xfrm>
        </p:spPr>
        <p:txBody>
          <a:bodyPr>
            <a:normAutofit fontScale="40000" lnSpcReduction="20000"/>
          </a:bodyPr>
          <a:lstStyle/>
          <a:p>
            <a:pPr marL="0" indent="354013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300" b="1" i="1" dirty="0" smtClean="0">
                <a:latin typeface="Arial" pitchFamily="34" charset="0"/>
                <a:cs typeface="Arial" pitchFamily="34" charset="0"/>
              </a:rPr>
              <a:t>ЦЕЛЬ</a:t>
            </a:r>
            <a:r>
              <a:rPr lang="ru-RU" sz="5300" b="1" dirty="0" smtClean="0">
                <a:latin typeface="Arial" pitchFamily="34" charset="0"/>
                <a:cs typeface="Arial" pitchFamily="34" charset="0"/>
              </a:rPr>
              <a:t>: пробудить в каждом ребенке веру в его творческие способности, индивидуальность, неповторимость, веру в то, что он пришел в этот мир творить добро и красоту, приносить людям радость.</a:t>
            </a:r>
          </a:p>
          <a:p>
            <a:pPr marL="0" indent="354013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3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358775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300" b="1" i="1" dirty="0" smtClean="0">
                <a:latin typeface="Arial" pitchFamily="34" charset="0"/>
                <a:cs typeface="Arial" pitchFamily="34" charset="0"/>
              </a:rPr>
              <a:t>ЗАДАЧИ:</a:t>
            </a:r>
            <a:r>
              <a:rPr lang="ru-RU" sz="5300" b="1" dirty="0" smtClean="0">
                <a:latin typeface="Arial" pitchFamily="34" charset="0"/>
                <a:cs typeface="Arial" pitchFamily="34" charset="0"/>
              </a:rPr>
              <a:t> - продолжать знакомство детей с дымковской игрушкой, как видом народного декоративно-прикладного искусства . Развивать фантазию, творчество, мелкую моторику руки, вырабатывать усидчивость, волю, умение доводить начатое до конца; </a:t>
            </a:r>
          </a:p>
          <a:p>
            <a:pPr marL="0" indent="358775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300" b="1" dirty="0" smtClean="0">
                <a:latin typeface="Arial" pitchFamily="34" charset="0"/>
                <a:cs typeface="Arial" pitchFamily="34" charset="0"/>
              </a:rPr>
              <a:t>- развивать зрительно - образную память, цветоощущение, эмоционально-эстетическое отношение к предметам;</a:t>
            </a:r>
          </a:p>
          <a:p>
            <a:pPr marL="0" indent="358775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300" b="1" dirty="0" smtClean="0">
                <a:latin typeface="Arial" pitchFamily="34" charset="0"/>
                <a:cs typeface="Arial" pitchFamily="34" charset="0"/>
              </a:rPr>
              <a:t>- формировать представление какими материалами и инструментами пользуются мастера (для изготовления игрушек нужны : глина, гончарный круг, особая палочка или кисточка, чтобы рисовать узор, печь для обжига изделия, особые краски для росписи).</a:t>
            </a:r>
          </a:p>
          <a:p>
            <a:endParaRPr lang="ru-RU" sz="2800" b="1" dirty="0" smtClean="0"/>
          </a:p>
          <a:p>
            <a:pPr marL="0" indent="354013" algn="just">
              <a:buNone/>
            </a:pP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546233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548680"/>
            <a:ext cx="4038600" cy="5937523"/>
          </a:xfrm>
        </p:spPr>
        <p:txBody>
          <a:bodyPr>
            <a:normAutofit fontScale="92500" lnSpcReduction="10000"/>
          </a:bodyPr>
          <a:lstStyle/>
          <a:p>
            <a:pPr marL="0" indent="352425" algn="just">
              <a:spcBef>
                <a:spcPts val="0"/>
              </a:spcBef>
              <a:buNone/>
            </a:pPr>
            <a:r>
              <a:rPr lang="ru-RU" b="1" dirty="0" smtClean="0"/>
              <a:t>     При росписи дымковской лошадки применяются те же приёмы, орнаменты и краски. Все цвета яркие нарядные, праздничные, есть немного черного, но он используется для оформления таких деталей, как носик, глазки, копытца, хвостик, грива.</a:t>
            </a:r>
          </a:p>
          <a:p>
            <a:pPr marL="0" indent="352425" algn="just">
              <a:spcBef>
                <a:spcPts val="0"/>
              </a:spcBef>
              <a:buNone/>
            </a:pPr>
            <a:r>
              <a:rPr lang="ru-RU" b="1" dirty="0" smtClean="0"/>
              <a:t>Затем «сажаю» золото (ромбики золотой фольги, которыми украшаю уши лошадки).</a:t>
            </a:r>
            <a:endParaRPr lang="ru-RU" b="1" dirty="0"/>
          </a:p>
        </p:txBody>
      </p:sp>
      <p:pic>
        <p:nvPicPr>
          <p:cNvPr id="6" name="Рисунок 5" descr="Таня18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3669172" cy="5073611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7"/>
            <a:ext cx="7992888" cy="544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-2738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ДЕТСКОЕ ОБЪЕДИНЕНИЕ «МАЛЫШОК» (4-6 лет) ТЕХНИКА: РИСОВАНИЕ  «ДЫМКА»</a:t>
            </a:r>
          </a:p>
          <a:p>
            <a:pPr algn="ctr"/>
            <a:r>
              <a:rPr lang="ru-RU" sz="3200" b="1" dirty="0" smtClean="0"/>
              <a:t>(БАРАН)</a:t>
            </a:r>
            <a:endParaRPr lang="ru-RU" sz="3200" b="1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1162"/>
            <a:ext cx="8964488" cy="141763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ДЕТСКОЕ ОБЪЕДИНЕНИЕ «МАЛЫШОК» (4-6 лет) ТЕХНИКА: </a:t>
            </a:r>
            <a:r>
              <a:rPr lang="ru-RU" sz="3200" b="1" smtClean="0"/>
              <a:t>РИСОВАНИЕ ПЛАСТИЛИНОМ </a:t>
            </a:r>
            <a:r>
              <a:rPr lang="ru-RU" sz="3200" b="1" dirty="0" smtClean="0"/>
              <a:t>(ДЫМКОВСКИЙ КОЗЛИК)</a:t>
            </a:r>
            <a:endParaRPr lang="ru-RU" sz="3200" b="1" dirty="0"/>
          </a:p>
        </p:txBody>
      </p:sp>
      <p:pic>
        <p:nvPicPr>
          <p:cNvPr id="7" name="Содержимое 5" descr="Таня180п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pic>
        <p:nvPicPr>
          <p:cNvPr id="5" name="Содержимое 7" descr="Таня182п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16980" y="2174875"/>
            <a:ext cx="2897865" cy="3951288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19256" cy="136815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 «ОЛЕНЬ»</a:t>
            </a:r>
            <a:br>
              <a:rPr lang="ru-RU" sz="3200" b="1" dirty="0" smtClean="0"/>
            </a:br>
            <a:r>
              <a:rPr lang="ru-RU" sz="3200" b="1" dirty="0" smtClean="0"/>
              <a:t>Гришин Виктор, 12 лет</a:t>
            </a:r>
            <a:br>
              <a:rPr lang="ru-RU" sz="3200" b="1" dirty="0" smtClean="0"/>
            </a:br>
            <a:r>
              <a:rPr lang="ru-RU" sz="3200" b="1" dirty="0" smtClean="0"/>
              <a:t>Красная керамическая глина</a:t>
            </a:r>
            <a:endParaRPr lang="ru-RU" sz="3200" b="1" dirty="0"/>
          </a:p>
        </p:txBody>
      </p:sp>
      <p:pic>
        <p:nvPicPr>
          <p:cNvPr id="5" name="Содержимое 4" descr="Таня16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988840"/>
            <a:ext cx="3394472" cy="4525963"/>
          </a:xfrm>
        </p:spPr>
      </p:pic>
      <p:pic>
        <p:nvPicPr>
          <p:cNvPr id="6" name="Содержимое 5" descr="Таня174п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988840"/>
            <a:ext cx="3394472" cy="4525963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4" descr="Таня187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704856" cy="5832648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Я люблю лепить не только из пластилина и глины, но из пластика и теста. Очень люблю экспериментировать с тестом.</a:t>
            </a:r>
            <a:endParaRPr lang="ru-RU" sz="2400" b="1" dirty="0"/>
          </a:p>
        </p:txBody>
      </p:sp>
      <p:pic>
        <p:nvPicPr>
          <p:cNvPr id="4102" name="Picture 6" descr="D:\ТАНЯ\работа\рабочие фото\Таня0с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2"/>
            <a:ext cx="3960440" cy="4680520"/>
          </a:xfrm>
          <a:prstGeom prst="rect">
            <a:avLst/>
          </a:prstGeom>
          <a:noFill/>
        </p:spPr>
      </p:pic>
      <p:pic>
        <p:nvPicPr>
          <p:cNvPr id="12" name="Рисунок 11" descr="DSC04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628800"/>
            <a:ext cx="3915019" cy="4608512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13" descr="Таня22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4032448" cy="5328592"/>
          </a:xfr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64704"/>
            <a:ext cx="4104456" cy="53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Яркая, красочная «дымка» популярна не только в России, но и за рубежом</a:t>
            </a:r>
            <a:endParaRPr lang="ru-RU" b="1" dirty="0"/>
          </a:p>
        </p:txBody>
      </p:sp>
      <p:pic>
        <p:nvPicPr>
          <p:cNvPr id="5" name="Содержимое 4" descr="сканирование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2204864"/>
            <a:ext cx="5472607" cy="4104456"/>
          </a:xfrm>
        </p:spPr>
      </p:pic>
    </p:spTree>
    <p:extLst>
      <p:ext uri="{BB962C8B-B14F-4D97-AF65-F5344CB8AC3E}">
        <p14:creationId xmlns="" xmlns:p14="http://schemas.microsoft.com/office/powerpoint/2010/main" val="55316356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980728"/>
            <a:ext cx="4320480" cy="503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3692611" cy="507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3339148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канирование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3807" y="404664"/>
            <a:ext cx="3468932" cy="5616624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427984" y="476672"/>
            <a:ext cx="4320480" cy="561662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dirty="0" smtClean="0"/>
              <a:t>Знаменитый русский художник </a:t>
            </a:r>
            <a:r>
              <a:rPr lang="ru-RU" sz="2400" b="1" dirty="0" err="1" smtClean="0"/>
              <a:t>Аполлинарий</a:t>
            </a:r>
            <a:r>
              <a:rPr lang="ru-RU" sz="2400" b="1" dirty="0" smtClean="0"/>
              <a:t> Васнецов, написавший много картин, посвященных истории России, сравнивал дымковскую игрушку с древней античной скульптурой: «Удивительное дело! На далеком Севере, в лесной стороне, в древнем Хлынове, в слободе Дымково каким-то далеким эхом отозвались терракоты Херсонеса и Древней Греции… Разница только в образах, вложенных в глину…» </a:t>
            </a:r>
            <a:endParaRPr lang="ru-RU" sz="2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301077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620688"/>
            <a:ext cx="3465513" cy="4832092"/>
          </a:xfrm>
        </p:spPr>
        <p:txBody>
          <a:bodyPr>
            <a:spAutoFit/>
          </a:bodyPr>
          <a:lstStyle/>
          <a:p>
            <a:pPr indent="354013" algn="just"/>
            <a:r>
              <a:rPr lang="ru-RU" sz="2800" b="1" dirty="0" smtClean="0"/>
              <a:t>Название этого народного промысла связано с селением Дымковская слобода, что на окраине старинного русского города </a:t>
            </a:r>
            <a:r>
              <a:rPr lang="ru-RU" sz="2800" b="1" dirty="0" err="1" smtClean="0"/>
              <a:t>Хлыново</a:t>
            </a:r>
            <a:r>
              <a:rPr lang="ru-RU" sz="2800" b="1" dirty="0" smtClean="0"/>
              <a:t> (позже город Вятка, ныне город Киров).</a:t>
            </a:r>
            <a:endParaRPr lang="ru-RU" sz="2800" b="1" dirty="0"/>
          </a:p>
        </p:txBody>
      </p:sp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92696"/>
            <a:ext cx="5358096" cy="4793435"/>
          </a:xfrm>
        </p:spPr>
      </p:pic>
    </p:spTree>
    <p:extLst>
      <p:ext uri="{BB962C8B-B14F-4D97-AF65-F5344CB8AC3E}">
        <p14:creationId xmlns="" xmlns:p14="http://schemas.microsoft.com/office/powerpoint/2010/main" val="96487877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476672"/>
            <a:ext cx="2736304" cy="568863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Дымковская игрушка- это декоративная глиняная скульптура высотой до 25 см. Роспись производится по обожженному в печи изделию темперными красками, применяется позолота.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Содержимое 4" descr="сканирование000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620688"/>
            <a:ext cx="2859382" cy="5112568"/>
          </a:xfrm>
        </p:spPr>
      </p:pic>
      <p:pic>
        <p:nvPicPr>
          <p:cNvPr id="6" name="Содержимое 5" descr="сканирование001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012160" y="620688"/>
            <a:ext cx="2830476" cy="5208779"/>
          </a:xfrm>
        </p:spPr>
      </p:pic>
    </p:spTree>
    <p:extLst>
      <p:ext uri="{BB962C8B-B14F-4D97-AF65-F5344CB8AC3E}">
        <p14:creationId xmlns="" xmlns:p14="http://schemas.microsoft.com/office/powerpoint/2010/main" val="13245280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05064"/>
            <a:ext cx="8424936" cy="2232248"/>
          </a:xfrm>
        </p:spPr>
        <p:txBody>
          <a:bodyPr>
            <a:noAutofit/>
          </a:bodyPr>
          <a:lstStyle/>
          <a:p>
            <a:r>
              <a:rPr lang="ru-RU" sz="2300" b="1" dirty="0" smtClean="0"/>
              <a:t>Изображаются всадники, дамы, кавалеры, сказочные персонажи, животные, бытовые сценки. Позы и движения дымковской игрушки несколько условны, упрощённы, согласно древней традиции изготовления народной игрушки, скульптуры.</a:t>
            </a:r>
            <a:endParaRPr lang="ru-RU" sz="2300" b="1" dirty="0"/>
          </a:p>
        </p:txBody>
      </p:sp>
      <p:pic>
        <p:nvPicPr>
          <p:cNvPr id="5" name="Содержимое 4" descr="сканирование00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3368963" cy="3528392"/>
          </a:xfrm>
        </p:spPr>
      </p:pic>
      <p:pic>
        <p:nvPicPr>
          <p:cNvPr id="8" name="Содержимое 7" descr="сканирование000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48064" y="260648"/>
            <a:ext cx="3457260" cy="3528392"/>
          </a:xfrm>
        </p:spPr>
      </p:pic>
    </p:spTree>
    <p:extLst>
      <p:ext uri="{BB962C8B-B14F-4D97-AF65-F5344CB8AC3E}">
        <p14:creationId xmlns="" xmlns:p14="http://schemas.microsoft.com/office/powerpoint/2010/main" val="426223798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7" descr="DSC04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916832"/>
            <a:ext cx="4038600" cy="32403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27984" y="188640"/>
            <a:ext cx="4572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b="1" dirty="0" smtClean="0"/>
              <a:t>Процесс изготовления дымковской игрушки можно разделить на два этапа:</a:t>
            </a:r>
          </a:p>
          <a:p>
            <a:pPr indent="355600" algn="just"/>
            <a:r>
              <a:rPr lang="ru-RU" b="1" dirty="0" smtClean="0"/>
              <a:t>1.  лепка изделия;</a:t>
            </a:r>
          </a:p>
          <a:p>
            <a:pPr indent="355600" algn="just">
              <a:tabLst>
                <a:tab pos="628650" algn="l"/>
              </a:tabLst>
            </a:pPr>
            <a:r>
              <a:rPr lang="ru-RU" b="1" dirty="0" smtClean="0"/>
              <a:t>2. роспись изделия.</a:t>
            </a:r>
          </a:p>
          <a:p>
            <a:pPr indent="355600" algn="just">
              <a:tabLst>
                <a:tab pos="628650" algn="l"/>
              </a:tabLst>
            </a:pPr>
            <a:r>
              <a:rPr lang="ru-RU" b="1" dirty="0" smtClean="0"/>
              <a:t>Для того чтобы вылепить куклу надо отщипнуть кусок глины, разделить его на  3-5 частей. Самый большой кусок расшлепать в лепешку, свернуть лепешку воронкой в результате чего получается полая колокольная форма. Получаю пышную юбку. Туловище леплю отдельно или вытягиваю из юбки-колокола. Из маленького кусочка глины раскатываю шарообразную или </a:t>
            </a:r>
            <a:r>
              <a:rPr lang="ru-RU" b="1" dirty="0" err="1" smtClean="0"/>
              <a:t>оваловидную</a:t>
            </a:r>
            <a:r>
              <a:rPr lang="ru-RU" b="1" dirty="0" smtClean="0"/>
              <a:t> форму-голову. Делаю на ней головной убор: защипываю в виде кокошника или леплю отдельно небольшой валик, прикладываю к голове, прижимаю и щипковыми движениями пальцев формирую кокошник. Присоединяю голову к туловищу, примазываю и разглаживаю мокрыми пальцами, чтобы не было видно шва.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6872592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сканирование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3816423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476672"/>
            <a:ext cx="4038600" cy="6048672"/>
          </a:xfrm>
        </p:spPr>
        <p:txBody>
          <a:bodyPr>
            <a:noAutofit/>
          </a:bodyPr>
          <a:lstStyle/>
          <a:p>
            <a:pPr marL="0" indent="450850" algn="just">
              <a:spcBef>
                <a:spcPts val="0"/>
              </a:spcBef>
              <a:buNone/>
            </a:pPr>
            <a:r>
              <a:rPr lang="ru-RU" sz="2400" b="1" dirty="0" smtClean="0"/>
              <a:t>Другой кусочек глины делю на две равные части и раскатываю два одинаковых по длине цилиндра - это руки. Прикрепляю их к верхнем части туловища и располагаю так, будто водоноска несет коромысло с вёдрами. Все части аккуратно соединяем и разглаживаем. Отдельно лепим нарядный передник с оборками (слегка оттягиваем и прищипываем по краю), бусы и воротник.</a:t>
            </a:r>
            <a:endParaRPr lang="ru-RU" sz="240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5962674"/>
          </a:xfrm>
        </p:spPr>
        <p:txBody>
          <a:bodyPr>
            <a:normAutofit fontScale="90000"/>
          </a:bodyPr>
          <a:lstStyle/>
          <a:p>
            <a:pPr indent="358775" algn="just"/>
            <a:r>
              <a:rPr lang="ru-RU" sz="2400" b="1" dirty="0" smtClean="0"/>
              <a:t>Все мелкие детали делаю «</a:t>
            </a:r>
            <a:r>
              <a:rPr lang="ru-RU" sz="2400" b="1" dirty="0" err="1" smtClean="0"/>
              <a:t>налепами</a:t>
            </a:r>
            <a:r>
              <a:rPr lang="ru-RU" sz="2400" b="1" dirty="0" smtClean="0"/>
              <a:t>». Затем приступаю к коромыслу с ведрами. Ведра-шарики или короткие столбики  с углублениями, которые можно проделать карандашом или мизинчиком. Ручки для ведер делаю из проволоки или ниток (продеваю в специально подготовленные отверстия). Поверхность изготовленной игрушки отглаживаю мокрой тряпкой. Роспись хорошо ложится лишь на гладкую поверхность. Затем оставить изделие сушиться на 3-5 дней.</a:t>
            </a:r>
            <a:endParaRPr lang="ru-RU" sz="2400" dirty="0"/>
          </a:p>
        </p:txBody>
      </p:sp>
      <p:pic>
        <p:nvPicPr>
          <p:cNvPr id="4" name="Содержимое 3" descr="DSC049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3826768" cy="3096344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2008</TotalTime>
  <Words>1134</Words>
  <Application>Microsoft Office PowerPoint</Application>
  <PresentationFormat>Экран (4:3)</PresentationFormat>
  <Paragraphs>46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ИГРУШКИ НЕ ПРОСТЫЕ – ГЛИНЯНЫЕ, РАСПИСНЫЕ (ДЫМКА)</vt:lpstr>
      <vt:lpstr>Слайд 2</vt:lpstr>
      <vt:lpstr>Слайд 3</vt:lpstr>
      <vt:lpstr>Слайд 4</vt:lpstr>
      <vt:lpstr>Дымковская игрушка- это декоративная глиняная скульптура высотой до 25 см. Роспись производится по обожженному в печи изделию темперными красками, применяется позолота. </vt:lpstr>
      <vt:lpstr>Изображаются всадники, дамы, кавалеры, сказочные персонажи, животные, бытовые сценки. Позы и движения дымковской игрушки несколько условны, упрощённы, согласно древней традиции изготовления народной игрушки, скульптуры.</vt:lpstr>
      <vt:lpstr>Слайд 7</vt:lpstr>
      <vt:lpstr>Слайд 8</vt:lpstr>
      <vt:lpstr>Все мелкие детали делаю «налепами». Затем приступаю к коромыслу с ведрами. Ведра-шарики или короткие столбики  с углублениями, которые можно проделать карандашом или мизинчиком. Ручки для ведер делаю из проволоки или ниток (продеваю в специально подготовленные отверстия). Поверхность изготовленной игрушки отглаживаю мокрой тряпкой. Роспись хорошо ложится лишь на гладкую поверхность. Затем оставить изделие сушиться на 3-5 дней.</vt:lpstr>
      <vt:lpstr>Слайд 10</vt:lpstr>
      <vt:lpstr>Слайд 11</vt:lpstr>
      <vt:lpstr>Слайд 12</vt:lpstr>
      <vt:lpstr>Прежде чем приступить к лепке я провожу предварительную работу. Сначала дети рисуют на бумаге красками дымковских кукол (барыня, водоноска или нянька), затем рисуют пластилином по цветному картону. На последующих занятиях лепим объёмную фигуру из пластилина, а потом из глины. </vt:lpstr>
      <vt:lpstr>ДЕТСКОЕ ОБЪЕДИНЕНИЕ «МАЛЫШОК» (4-6 лет)</vt:lpstr>
      <vt:lpstr>На занятии в кружке «Завиток»</vt:lpstr>
      <vt:lpstr>Все дымковские игрушки однообразны по способу изображения. Но при этом в них чувствуется статичность, пышность форм и яркость окраски.</vt:lpstr>
      <vt:lpstr>Так кони, козлы, бараны, олени, медведи изображаются одним способом: туловище и ноги лепятся из одного куска.</vt:lpstr>
      <vt:lpstr>Слайд 18</vt:lpstr>
      <vt:lpstr>Слайд 19</vt:lpstr>
      <vt:lpstr>Слайд 20</vt:lpstr>
      <vt:lpstr>Слайд 21</vt:lpstr>
      <vt:lpstr>ДЕТСКОЕ ОБЪЕДИНЕНИЕ «МАЛЫШОК» (4-6 лет) ТЕХНИКА: РИСОВАНИЕ ПЛАСТИЛИНОМ (ДЫМКОВСКИЙ КОЗЛИК)</vt:lpstr>
      <vt:lpstr> «ОЛЕНЬ» Гришин Виктор, 12 лет Красная керамическая глина</vt:lpstr>
      <vt:lpstr>Слайд 24</vt:lpstr>
      <vt:lpstr>Я люблю лепить не только из пластилина и глины, но из пластика и теста. Очень люблю экспериментировать с тестом.</vt:lpstr>
      <vt:lpstr>Слайд 26</vt:lpstr>
      <vt:lpstr>Яркая, красочная «дымка» популярна не только в России, но и за рубежом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ИГРУШКИ НЕ ПРОСТЫЕ – ГЛИНЯНЫЕ, РАСПИСНЫЕ (ДЫМКА)</dc:title>
  <dc:creator>emil</dc:creator>
  <cp:lastModifiedBy>emil</cp:lastModifiedBy>
  <cp:revision>171</cp:revision>
  <dcterms:created xsi:type="dcterms:W3CDTF">2011-10-21T13:19:58Z</dcterms:created>
  <dcterms:modified xsi:type="dcterms:W3CDTF">2012-03-25T16:19:27Z</dcterms:modified>
</cp:coreProperties>
</file>