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5" r:id="rId4"/>
    <p:sldId id="266" r:id="rId5"/>
    <p:sldId id="267" r:id="rId6"/>
    <p:sldId id="284" r:id="rId7"/>
    <p:sldId id="285" r:id="rId8"/>
    <p:sldId id="268" r:id="rId9"/>
    <p:sldId id="286" r:id="rId10"/>
    <p:sldId id="257" r:id="rId11"/>
    <p:sldId id="272" r:id="rId12"/>
    <p:sldId id="281" r:id="rId13"/>
    <p:sldId id="282" r:id="rId14"/>
    <p:sldId id="261" r:id="rId15"/>
    <p:sldId id="263" r:id="rId16"/>
    <p:sldId id="269" r:id="rId17"/>
    <p:sldId id="264" r:id="rId18"/>
    <p:sldId id="270" r:id="rId19"/>
    <p:sldId id="271" r:id="rId20"/>
    <p:sldId id="258" r:id="rId21"/>
    <p:sldId id="259" r:id="rId22"/>
    <p:sldId id="260" r:id="rId23"/>
    <p:sldId id="273" r:id="rId24"/>
    <p:sldId id="274" r:id="rId25"/>
    <p:sldId id="275" r:id="rId26"/>
    <p:sldId id="276" r:id="rId27"/>
    <p:sldId id="279" r:id="rId28"/>
    <p:sldId id="280" r:id="rId29"/>
    <p:sldId id="289" r:id="rId30"/>
    <p:sldId id="293" r:id="rId31"/>
    <p:sldId id="291" r:id="rId32"/>
    <p:sldId id="292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393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314D0-BC52-45E9-AABE-3FE1DACC68B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DA91C4-EE47-422C-9361-90A453FCFA38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1 этап –  планирование работы.</a:t>
          </a:r>
        </a:p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Цель этапа: планирование работы над проектом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1CFFF5D-F2CF-4C9F-B6BF-968278156DDC}" type="parTrans" cxnId="{28381C20-3382-45D8-BA48-E78851247792}">
      <dgm:prSet/>
      <dgm:spPr/>
      <dgm:t>
        <a:bodyPr/>
        <a:lstStyle/>
        <a:p>
          <a:endParaRPr lang="ru-RU"/>
        </a:p>
      </dgm:t>
    </dgm:pt>
    <dgm:pt modelId="{82C6C54E-F2B0-4F80-8AFB-900F293713CD}" type="sibTrans" cxnId="{28381C20-3382-45D8-BA48-E78851247792}">
      <dgm:prSet/>
      <dgm:spPr/>
      <dgm:t>
        <a:bodyPr/>
        <a:lstStyle/>
        <a:p>
          <a:endParaRPr lang="ru-RU"/>
        </a:p>
      </dgm:t>
    </dgm:pt>
    <dgm:pt modelId="{68804C0D-4704-40A0-8F50-2CC98F70F49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 этап - аналитический.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Цель этапа: выявление знаний родителей, детей о семейных и народных традициях.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F304FC3-4736-44E9-A609-03E398627213}" type="parTrans" cxnId="{C7D97CD2-91E4-4C7C-B2A4-AEE7BBE4EF01}">
      <dgm:prSet/>
      <dgm:spPr/>
      <dgm:t>
        <a:bodyPr/>
        <a:lstStyle/>
        <a:p>
          <a:endParaRPr lang="ru-RU"/>
        </a:p>
      </dgm:t>
    </dgm:pt>
    <dgm:pt modelId="{7A24CB39-4899-492F-8525-CB51ADC3C1B1}" type="sibTrans" cxnId="{C7D97CD2-91E4-4C7C-B2A4-AEE7BBE4EF01}">
      <dgm:prSet/>
      <dgm:spPr/>
      <dgm:t>
        <a:bodyPr/>
        <a:lstStyle/>
        <a:p>
          <a:endParaRPr lang="ru-RU"/>
        </a:p>
      </dgm:t>
    </dgm:pt>
    <dgm:pt modelId="{41132907-D587-4D04-AD79-AC6F59603567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3 этап —  реализация проекта.</a:t>
          </a:r>
        </a:p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Цель этапа: знакомство детей, родителей с народными и семейными праздниками через разные формы работы.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F46EBF7-AACB-4084-BCC3-8742F4836581}" type="parTrans" cxnId="{153BC259-1A5F-479A-852C-960DE7E3DF23}">
      <dgm:prSet/>
      <dgm:spPr/>
      <dgm:t>
        <a:bodyPr/>
        <a:lstStyle/>
        <a:p>
          <a:endParaRPr lang="ru-RU"/>
        </a:p>
      </dgm:t>
    </dgm:pt>
    <dgm:pt modelId="{540279DC-46CF-45C9-A486-6767F3583C45}" type="sibTrans" cxnId="{153BC259-1A5F-479A-852C-960DE7E3DF23}">
      <dgm:prSet/>
      <dgm:spPr/>
      <dgm:t>
        <a:bodyPr/>
        <a:lstStyle/>
        <a:p>
          <a:endParaRPr lang="ru-RU"/>
        </a:p>
      </dgm:t>
    </dgm:pt>
    <dgm:pt modelId="{40FE32EA-B8A6-4CE9-B6CB-521E8834CA61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4 этап – обобщающий.</a:t>
          </a:r>
        </a:p>
        <a:p>
          <a:r>
            <a:rPr lang="ru-RU" smtClean="0">
              <a:latin typeface="Times New Roman" pitchFamily="18" charset="0"/>
              <a:cs typeface="Times New Roman" pitchFamily="18" charset="0"/>
            </a:rPr>
            <a:t>Цель этапа: использование традиционных форм и поиск новых наиболее эффективных.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0986528-814B-4875-95FE-3E41B8B08278}" type="parTrans" cxnId="{4DFFCD4F-06C5-4CF2-9037-91E144769334}">
      <dgm:prSet/>
      <dgm:spPr/>
      <dgm:t>
        <a:bodyPr/>
        <a:lstStyle/>
        <a:p>
          <a:endParaRPr lang="ru-RU"/>
        </a:p>
      </dgm:t>
    </dgm:pt>
    <dgm:pt modelId="{673EB8BF-C668-49B0-8877-A9647DA6E4D0}" type="sibTrans" cxnId="{4DFFCD4F-06C5-4CF2-9037-91E144769334}">
      <dgm:prSet/>
      <dgm:spPr/>
      <dgm:t>
        <a:bodyPr/>
        <a:lstStyle/>
        <a:p>
          <a:endParaRPr lang="ru-RU"/>
        </a:p>
      </dgm:t>
    </dgm:pt>
    <dgm:pt modelId="{E6432EF1-5E59-450D-A780-6D3AD721B6DD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5 этап – презентация проекта.</a:t>
          </a:r>
        </a:p>
        <a:p>
          <a:r>
            <a:rPr lang="ru-RU" smtClean="0">
              <a:latin typeface="Times New Roman" pitchFamily="18" charset="0"/>
              <a:cs typeface="Times New Roman" pitchFamily="18" charset="0"/>
            </a:rPr>
            <a:t>Цель этапа: итоговое представление результатов работы над проектом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507280-E01F-459A-B9E0-86BA308269BB}" type="parTrans" cxnId="{34F07DD6-D05B-410F-8209-9690BD636649}">
      <dgm:prSet/>
      <dgm:spPr/>
      <dgm:t>
        <a:bodyPr/>
        <a:lstStyle/>
        <a:p>
          <a:endParaRPr lang="ru-RU"/>
        </a:p>
      </dgm:t>
    </dgm:pt>
    <dgm:pt modelId="{CFAA9463-94E5-459D-93B5-B5A521E82EA5}" type="sibTrans" cxnId="{34F07DD6-D05B-410F-8209-9690BD636649}">
      <dgm:prSet/>
      <dgm:spPr/>
      <dgm:t>
        <a:bodyPr/>
        <a:lstStyle/>
        <a:p>
          <a:endParaRPr lang="ru-RU"/>
        </a:p>
      </dgm:t>
    </dgm:pt>
    <dgm:pt modelId="{C63C40E4-3164-47BB-B1AD-1018C9A1A24C}" type="pres">
      <dgm:prSet presAssocID="{211314D0-BC52-45E9-AABE-3FE1DACC68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9F0C8-ED61-44B8-9684-BC1E8B560E33}" type="pres">
      <dgm:prSet presAssocID="{43DA91C4-EE47-422C-9361-90A453FCFA3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7CA57-AF4E-4BB2-A98E-37972221CC7F}" type="pres">
      <dgm:prSet presAssocID="{82C6C54E-F2B0-4F80-8AFB-900F293713CD}" presName="sibTrans" presStyleCnt="0"/>
      <dgm:spPr/>
    </dgm:pt>
    <dgm:pt modelId="{CE92A6AA-C428-493E-B894-4F288A1D99EF}" type="pres">
      <dgm:prSet presAssocID="{68804C0D-4704-40A0-8F50-2CC98F70F4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73F68-4957-401B-89A8-D0576C07F12A}" type="pres">
      <dgm:prSet presAssocID="{7A24CB39-4899-492F-8525-CB51ADC3C1B1}" presName="sibTrans" presStyleCnt="0"/>
      <dgm:spPr/>
    </dgm:pt>
    <dgm:pt modelId="{38D75B35-9D25-40B3-AB4F-74DD9ECC2384}" type="pres">
      <dgm:prSet presAssocID="{41132907-D587-4D04-AD79-AC6F596035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90E6E-1779-477C-831B-712432B672AA}" type="pres">
      <dgm:prSet presAssocID="{540279DC-46CF-45C9-A486-6767F3583C45}" presName="sibTrans" presStyleCnt="0"/>
      <dgm:spPr/>
    </dgm:pt>
    <dgm:pt modelId="{D209F5D4-B80D-42D6-8CF6-DB4128601D1B}" type="pres">
      <dgm:prSet presAssocID="{40FE32EA-B8A6-4CE9-B6CB-521E8834CA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6D8D-E4B5-4F18-87DA-0BD72A63F76E}" type="pres">
      <dgm:prSet presAssocID="{673EB8BF-C668-49B0-8877-A9647DA6E4D0}" presName="sibTrans" presStyleCnt="0"/>
      <dgm:spPr/>
    </dgm:pt>
    <dgm:pt modelId="{33D6378E-0778-45B0-9F28-18A015B7E98D}" type="pres">
      <dgm:prSet presAssocID="{E6432EF1-5E59-450D-A780-6D3AD721B6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1002B3-C0B7-4F30-BDDF-78F95927086F}" type="presOf" srcId="{40FE32EA-B8A6-4CE9-B6CB-521E8834CA61}" destId="{D209F5D4-B80D-42D6-8CF6-DB4128601D1B}" srcOrd="0" destOrd="0" presId="urn:microsoft.com/office/officeart/2005/8/layout/default"/>
    <dgm:cxn modelId="{5B716FF5-2B93-445F-92D3-49C83EB59AD7}" type="presOf" srcId="{68804C0D-4704-40A0-8F50-2CC98F70F495}" destId="{CE92A6AA-C428-493E-B894-4F288A1D99EF}" srcOrd="0" destOrd="0" presId="urn:microsoft.com/office/officeart/2005/8/layout/default"/>
    <dgm:cxn modelId="{4DFFCD4F-06C5-4CF2-9037-91E144769334}" srcId="{211314D0-BC52-45E9-AABE-3FE1DACC68BB}" destId="{40FE32EA-B8A6-4CE9-B6CB-521E8834CA61}" srcOrd="3" destOrd="0" parTransId="{C0986528-814B-4875-95FE-3E41B8B08278}" sibTransId="{673EB8BF-C668-49B0-8877-A9647DA6E4D0}"/>
    <dgm:cxn modelId="{00B014FA-3D54-4792-AA95-4C8CACC6D0D6}" type="presOf" srcId="{211314D0-BC52-45E9-AABE-3FE1DACC68BB}" destId="{C63C40E4-3164-47BB-B1AD-1018C9A1A24C}" srcOrd="0" destOrd="0" presId="urn:microsoft.com/office/officeart/2005/8/layout/default"/>
    <dgm:cxn modelId="{E7F192B5-AEAE-4AFB-B5AA-CCAFC1226630}" type="presOf" srcId="{E6432EF1-5E59-450D-A780-6D3AD721B6DD}" destId="{33D6378E-0778-45B0-9F28-18A015B7E98D}" srcOrd="0" destOrd="0" presId="urn:microsoft.com/office/officeart/2005/8/layout/default"/>
    <dgm:cxn modelId="{8EC40942-EBC8-4E06-BF3F-4D53058156A6}" type="presOf" srcId="{41132907-D587-4D04-AD79-AC6F59603567}" destId="{38D75B35-9D25-40B3-AB4F-74DD9ECC2384}" srcOrd="0" destOrd="0" presId="urn:microsoft.com/office/officeart/2005/8/layout/default"/>
    <dgm:cxn modelId="{34F07DD6-D05B-410F-8209-9690BD636649}" srcId="{211314D0-BC52-45E9-AABE-3FE1DACC68BB}" destId="{E6432EF1-5E59-450D-A780-6D3AD721B6DD}" srcOrd="4" destOrd="0" parTransId="{93507280-E01F-459A-B9E0-86BA308269BB}" sibTransId="{CFAA9463-94E5-459D-93B5-B5A521E82EA5}"/>
    <dgm:cxn modelId="{C7D97CD2-91E4-4C7C-B2A4-AEE7BBE4EF01}" srcId="{211314D0-BC52-45E9-AABE-3FE1DACC68BB}" destId="{68804C0D-4704-40A0-8F50-2CC98F70F495}" srcOrd="1" destOrd="0" parTransId="{3F304FC3-4736-44E9-A609-03E398627213}" sibTransId="{7A24CB39-4899-492F-8525-CB51ADC3C1B1}"/>
    <dgm:cxn modelId="{50167A09-A05E-40AF-9B56-CB31B88C81A7}" type="presOf" srcId="{43DA91C4-EE47-422C-9361-90A453FCFA38}" destId="{1909F0C8-ED61-44B8-9684-BC1E8B560E33}" srcOrd="0" destOrd="0" presId="urn:microsoft.com/office/officeart/2005/8/layout/default"/>
    <dgm:cxn modelId="{28381C20-3382-45D8-BA48-E78851247792}" srcId="{211314D0-BC52-45E9-AABE-3FE1DACC68BB}" destId="{43DA91C4-EE47-422C-9361-90A453FCFA38}" srcOrd="0" destOrd="0" parTransId="{01CFFF5D-F2CF-4C9F-B6BF-968278156DDC}" sibTransId="{82C6C54E-F2B0-4F80-8AFB-900F293713CD}"/>
    <dgm:cxn modelId="{153BC259-1A5F-479A-852C-960DE7E3DF23}" srcId="{211314D0-BC52-45E9-AABE-3FE1DACC68BB}" destId="{41132907-D587-4D04-AD79-AC6F59603567}" srcOrd="2" destOrd="0" parTransId="{2F46EBF7-AACB-4084-BCC3-8742F4836581}" sibTransId="{540279DC-46CF-45C9-A486-6767F3583C45}"/>
    <dgm:cxn modelId="{E643A340-71C0-484F-889C-C58413C85737}" type="presParOf" srcId="{C63C40E4-3164-47BB-B1AD-1018C9A1A24C}" destId="{1909F0C8-ED61-44B8-9684-BC1E8B560E33}" srcOrd="0" destOrd="0" presId="urn:microsoft.com/office/officeart/2005/8/layout/default"/>
    <dgm:cxn modelId="{E22202FF-6F72-40F5-B632-F69152B79AB5}" type="presParOf" srcId="{C63C40E4-3164-47BB-B1AD-1018C9A1A24C}" destId="{7BD7CA57-AF4E-4BB2-A98E-37972221CC7F}" srcOrd="1" destOrd="0" presId="urn:microsoft.com/office/officeart/2005/8/layout/default"/>
    <dgm:cxn modelId="{EB2EBF77-EC9F-448B-A93B-35D68BD492BF}" type="presParOf" srcId="{C63C40E4-3164-47BB-B1AD-1018C9A1A24C}" destId="{CE92A6AA-C428-493E-B894-4F288A1D99EF}" srcOrd="2" destOrd="0" presId="urn:microsoft.com/office/officeart/2005/8/layout/default"/>
    <dgm:cxn modelId="{6B731722-8C27-4BD0-9D22-38C715D5C90C}" type="presParOf" srcId="{C63C40E4-3164-47BB-B1AD-1018C9A1A24C}" destId="{23573F68-4957-401B-89A8-D0576C07F12A}" srcOrd="3" destOrd="0" presId="urn:microsoft.com/office/officeart/2005/8/layout/default"/>
    <dgm:cxn modelId="{1479CD08-3F20-42F5-8078-63EFDCF6A3B7}" type="presParOf" srcId="{C63C40E4-3164-47BB-B1AD-1018C9A1A24C}" destId="{38D75B35-9D25-40B3-AB4F-74DD9ECC2384}" srcOrd="4" destOrd="0" presId="urn:microsoft.com/office/officeart/2005/8/layout/default"/>
    <dgm:cxn modelId="{D302405A-8B78-47CA-8597-180F8609F99C}" type="presParOf" srcId="{C63C40E4-3164-47BB-B1AD-1018C9A1A24C}" destId="{6B190E6E-1779-477C-831B-712432B672AA}" srcOrd="5" destOrd="0" presId="urn:microsoft.com/office/officeart/2005/8/layout/default"/>
    <dgm:cxn modelId="{61EF71AE-A570-47A8-B316-38DC60EB10D5}" type="presParOf" srcId="{C63C40E4-3164-47BB-B1AD-1018C9A1A24C}" destId="{D209F5D4-B80D-42D6-8CF6-DB4128601D1B}" srcOrd="6" destOrd="0" presId="urn:microsoft.com/office/officeart/2005/8/layout/default"/>
    <dgm:cxn modelId="{2D7350E0-8150-477C-B0F4-A80EC632F1E1}" type="presParOf" srcId="{C63C40E4-3164-47BB-B1AD-1018C9A1A24C}" destId="{33AA6D8D-E4B5-4F18-87DA-0BD72A63F76E}" srcOrd="7" destOrd="0" presId="urn:microsoft.com/office/officeart/2005/8/layout/default"/>
    <dgm:cxn modelId="{73366642-3989-4D91-9C55-D25BD33CCE3D}" type="presParOf" srcId="{C63C40E4-3164-47BB-B1AD-1018C9A1A24C}" destId="{33D6378E-0778-45B0-9F28-18A015B7E98D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«СЕМЕЙНАЯ ГОСТИНАЯ»</a:t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071810"/>
            <a:ext cx="6858000" cy="165576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Ответственные за реализацию проекта:  социальный педагог 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Мехедова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А. Л.,                      педагог – психолог  Макарова М. В.</a:t>
            </a: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 descr="C:\Documents and Settings\Admin\Рабочий стол\проект семья\i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29372">
            <a:off x="3244715" y="4366465"/>
            <a:ext cx="2928926" cy="2044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70718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4270375" cy="2836863"/>
          </a:xfr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857628"/>
            <a:ext cx="4255764" cy="28279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15001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3" pitchFamily="18" charset="2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фотографий</a:t>
            </a:r>
          </a:p>
          <a:p>
            <a:pPr algn="ctr">
              <a:buFont typeface="Wingdings 3" pitchFamily="18" charset="2"/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«Семейные традиции»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1000100" y="0"/>
            <a:ext cx="6715172" cy="135732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65779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SC0634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6546850" cy="4351338"/>
          </a:xfrm>
        </p:spPr>
      </p:pic>
      <p:sp>
        <p:nvSpPr>
          <p:cNvPr id="5" name="Волна 4"/>
          <p:cNvSpPr/>
          <p:nvPr/>
        </p:nvSpPr>
        <p:spPr>
          <a:xfrm>
            <a:off x="714348" y="0"/>
            <a:ext cx="6786610" cy="150017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Интервью </a:t>
            </a:r>
            <a:b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ты можешь рассказать о своей семье?»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060717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26" b="2891"/>
          <a:stretch/>
        </p:blipFill>
        <p:spPr>
          <a:xfrm rot="15766148">
            <a:off x="32100" y="2973340"/>
            <a:ext cx="3538411" cy="2606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1" t="4942" r="8027" b="8668"/>
          <a:stretch/>
        </p:blipFill>
        <p:spPr bwMode="auto">
          <a:xfrm rot="819592">
            <a:off x="4166427" y="1811775"/>
            <a:ext cx="4222750" cy="312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8374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с родителями «Семейного дерева»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8659" r="84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684">
            <a:off x="662372" y="939795"/>
            <a:ext cx="4038600" cy="27876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857496"/>
            <a:ext cx="3886200" cy="2782888"/>
          </a:xfrm>
        </p:spPr>
      </p:pic>
      <p:sp>
        <p:nvSpPr>
          <p:cNvPr id="11" name="Прямоугольник 10"/>
          <p:cNvSpPr/>
          <p:nvPr/>
        </p:nvSpPr>
        <p:spPr>
          <a:xfrm>
            <a:off x="5570642" y="1844824"/>
            <a:ext cx="2657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9D1393"/>
                </a:solidFill>
                <a:latin typeface="Times New Roman" pitchFamily="18" charset="0"/>
                <a:cs typeface="Times New Roman" pitchFamily="18" charset="0"/>
              </a:rPr>
              <a:t>Где на дереве я?</a:t>
            </a:r>
          </a:p>
        </p:txBody>
      </p:sp>
    </p:spTree>
    <p:extLst>
      <p:ext uri="{BB962C8B-B14F-4D97-AF65-F5344CB8AC3E}">
        <p14:creationId xmlns="" xmlns:p14="http://schemas.microsoft.com/office/powerpoint/2010/main" val="197440307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15"/>
          <a:stretch/>
        </p:blipFill>
        <p:spPr>
          <a:xfrm>
            <a:off x="285720" y="1214422"/>
            <a:ext cx="4497932" cy="3214710"/>
          </a:xfr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Герб нашей семьи.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544"/>
          <a:stretch/>
        </p:blipFill>
        <p:spPr>
          <a:xfrm>
            <a:off x="4929190" y="3571876"/>
            <a:ext cx="4214810" cy="3096110"/>
          </a:xfrm>
        </p:spPr>
      </p:pic>
    </p:spTree>
    <p:extLst>
      <p:ext uri="{BB962C8B-B14F-4D97-AF65-F5344CB8AC3E}">
        <p14:creationId xmlns="" xmlns:p14="http://schemas.microsoft.com/office/powerpoint/2010/main" val="19449405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7017" y="1984349"/>
            <a:ext cx="4611692" cy="3357586"/>
          </a:xfrm>
        </p:spPr>
      </p:pic>
      <p:pic>
        <p:nvPicPr>
          <p:cNvPr id="6" name="Объект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 rot="16200000">
            <a:off x="4381696" y="2025354"/>
            <a:ext cx="4743857" cy="3363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54060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593">
            <a:off x="490494" y="1031775"/>
            <a:ext cx="7617332" cy="5058664"/>
          </a:xfrm>
        </p:spPr>
      </p:pic>
    </p:spTree>
    <p:extLst>
      <p:ext uri="{BB962C8B-B14F-4D97-AF65-F5344CB8AC3E}">
        <p14:creationId xmlns="" xmlns:p14="http://schemas.microsoft.com/office/powerpoint/2010/main" val="2880790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285728"/>
            <a:ext cx="4903787" cy="3386138"/>
          </a:xfrm>
        </p:spPr>
      </p:pic>
      <p:pic>
        <p:nvPicPr>
          <p:cNvPr id="7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324"/>
            <a:ext cx="4757394" cy="3297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26930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773238"/>
            <a:ext cx="4824413" cy="3671887"/>
          </a:xfrm>
        </p:spPr>
      </p:pic>
      <p:pic>
        <p:nvPicPr>
          <p:cNvPr id="6" name="Объект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4609" y="838079"/>
            <a:ext cx="4752528" cy="3597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285318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rot="20714092">
            <a:off x="1767515" y="1094897"/>
            <a:ext cx="5172088" cy="388939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важно!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Семья – это счастье!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труд, друг о друге забота,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много домашней работы.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важно!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– это сложно!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счастливо жить одному не возможно!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1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5168907"/>
            <a:ext cx="1041244" cy="1689093"/>
          </a:xfrm>
          <a:prstGeom prst="rect">
            <a:avLst/>
          </a:prstGeom>
        </p:spPr>
      </p:pic>
      <p:pic>
        <p:nvPicPr>
          <p:cNvPr id="6" name="Содержимое 8" descr="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4398264"/>
            <a:ext cx="1008888" cy="2459736"/>
          </a:xfrm>
          <a:prstGeom prst="rect">
            <a:avLst/>
          </a:prstGeom>
        </p:spPr>
      </p:pic>
      <p:pic>
        <p:nvPicPr>
          <p:cNvPr id="7" name="Содержимое 3" descr="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4440936"/>
            <a:ext cx="804672" cy="2417064"/>
          </a:xfrm>
          <a:prstGeom prst="rect">
            <a:avLst/>
          </a:prstGeom>
        </p:spPr>
      </p:pic>
      <p:pic>
        <p:nvPicPr>
          <p:cNvPr id="8" name="Содержимое 15" descr="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075176"/>
            <a:ext cx="969264" cy="2782824"/>
          </a:xfrm>
          <a:prstGeom prst="rect">
            <a:avLst/>
          </a:prstGeom>
        </p:spPr>
      </p:pic>
      <p:pic>
        <p:nvPicPr>
          <p:cNvPr id="9" name="Содержимое 12" descr="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4357694"/>
            <a:ext cx="960120" cy="227685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3868738" cy="8239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тесным семейным столом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198" y="2938455"/>
            <a:ext cx="3868738" cy="2706687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4294967295"/>
          </p:nvPr>
        </p:nvSpPr>
        <p:spPr>
          <a:xfrm>
            <a:off x="5256213" y="1428750"/>
            <a:ext cx="3887787" cy="82391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на отдыхе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6213" y="3011488"/>
            <a:ext cx="3887787" cy="2671762"/>
          </a:xfrm>
        </p:spPr>
      </p:pic>
      <p:sp>
        <p:nvSpPr>
          <p:cNvPr id="7" name="Волна 6"/>
          <p:cNvSpPr/>
          <p:nvPr/>
        </p:nvSpPr>
        <p:spPr>
          <a:xfrm>
            <a:off x="1285852" y="428604"/>
            <a:ext cx="6215106" cy="10001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Мама, папа, я – вместе дружная семья!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567208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38700" y="1844675"/>
            <a:ext cx="4305300" cy="2921000"/>
          </a:xfrm>
        </p:spPr>
      </p:pic>
      <p:pic>
        <p:nvPicPr>
          <p:cNvPr id="5" name="Объект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824" y="2392784"/>
            <a:ext cx="4040188" cy="2826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156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68" y="3571876"/>
            <a:ext cx="4578298" cy="3048002"/>
          </a:xfr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9D13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9D13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9D13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736"/>
            <a:ext cx="4644676" cy="3086109"/>
          </a:xfrm>
        </p:spPr>
      </p:pic>
      <p:sp>
        <p:nvSpPr>
          <p:cNvPr id="5" name="Волна 4"/>
          <p:cNvSpPr/>
          <p:nvPr/>
        </p:nvSpPr>
        <p:spPr>
          <a:xfrm>
            <a:off x="1571604" y="428604"/>
            <a:ext cx="6215106" cy="10001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игровой деятельности детей.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4865825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4089" y="3105143"/>
            <a:ext cx="4041775" cy="2689225"/>
          </a:xfrm>
        </p:spPr>
      </p:pic>
      <p:pic>
        <p:nvPicPr>
          <p:cNvPr id="7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28604"/>
            <a:ext cx="3943350" cy="262731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428604"/>
            <a:ext cx="4040187" cy="2690812"/>
          </a:xfrm>
        </p:spPr>
      </p:pic>
    </p:spTree>
    <p:extLst>
      <p:ext uri="{BB962C8B-B14F-4D97-AF65-F5344CB8AC3E}">
        <p14:creationId xmlns="" xmlns:p14="http://schemas.microsoft.com/office/powerpoint/2010/main" val="100354186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85"/>
          <a:stretch/>
        </p:blipFill>
        <p:spPr>
          <a:xfrm>
            <a:off x="4643438" y="857232"/>
            <a:ext cx="4221162" cy="2901950"/>
          </a:xfrm>
        </p:spPr>
      </p:pic>
      <p:pic>
        <p:nvPicPr>
          <p:cNvPr id="11" name="Объект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1" r="10580"/>
          <a:stretch/>
        </p:blipFill>
        <p:spPr bwMode="auto">
          <a:xfrm>
            <a:off x="0" y="1000108"/>
            <a:ext cx="3786214" cy="279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3174" y="3571876"/>
            <a:ext cx="4244977" cy="282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клипарты\Семья1\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929066"/>
            <a:ext cx="1205241" cy="2141836"/>
          </a:xfrm>
          <a:prstGeom prst="rect">
            <a:avLst/>
          </a:prstGeom>
          <a:noFill/>
        </p:spPr>
      </p:pic>
      <p:sp>
        <p:nvSpPr>
          <p:cNvPr id="13" name="Волна 12"/>
          <p:cNvSpPr/>
          <p:nvPr/>
        </p:nvSpPr>
        <p:spPr>
          <a:xfrm>
            <a:off x="1214414" y="0"/>
            <a:ext cx="6215106" cy="10001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Хочу быть как папа!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029372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DSC0633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3214686"/>
            <a:ext cx="3886200" cy="2582863"/>
          </a:xfrm>
        </p:spPr>
      </p:pic>
      <p:pic>
        <p:nvPicPr>
          <p:cNvPr id="5" name="Содержимое 4" descr="DSC063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2000240"/>
            <a:ext cx="41925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верх 5"/>
          <p:cNvSpPr/>
          <p:nvPr/>
        </p:nvSpPr>
        <p:spPr>
          <a:xfrm>
            <a:off x="785786" y="142852"/>
            <a:ext cx="7215238" cy="150019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Семейный клуб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«Молодая семья»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632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00562" y="714356"/>
            <a:ext cx="4408487" cy="2928938"/>
          </a:xfrm>
        </p:spPr>
      </p:pic>
      <p:pic>
        <p:nvPicPr>
          <p:cNvPr id="4" name="Содержимое 13" descr="DSC06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14620"/>
            <a:ext cx="3886200" cy="2582361"/>
          </a:xfrm>
          <a:prstGeom prst="rect">
            <a:avLst/>
          </a:prstGeom>
        </p:spPr>
      </p:pic>
      <p:pic>
        <p:nvPicPr>
          <p:cNvPr id="2050" name="Picture 2" descr="D:\дети детский сад\0_1202de_40eb3324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2643182"/>
            <a:ext cx="243095" cy="357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 папой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275263" y="3571875"/>
            <a:ext cx="3868737" cy="3022600"/>
          </a:xfrm>
        </p:spPr>
      </p:pic>
      <p:pic>
        <p:nvPicPr>
          <p:cNvPr id="8" name="Содержимое 7" descr="вика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500174"/>
            <a:ext cx="3887787" cy="2628900"/>
          </a:xfrm>
        </p:spPr>
      </p:pic>
      <p:pic>
        <p:nvPicPr>
          <p:cNvPr id="6" name="Содержимое 6" descr="рамки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429000"/>
            <a:ext cx="3868737" cy="3022260"/>
          </a:xfrm>
          <a:prstGeom prst="rect">
            <a:avLst/>
          </a:prstGeom>
        </p:spPr>
      </p:pic>
      <p:sp>
        <p:nvSpPr>
          <p:cNvPr id="9" name="Лента лицом вверх 8"/>
          <p:cNvSpPr/>
          <p:nvPr/>
        </p:nvSpPr>
        <p:spPr>
          <a:xfrm>
            <a:off x="857224" y="214290"/>
            <a:ext cx="7215238" cy="150019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мы дружно отдыхаем</a:t>
            </a:r>
            <a:endParaRPr lang="ru-RU" sz="24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аааааааа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6249" y="2811858"/>
            <a:ext cx="4357718" cy="3073001"/>
          </a:xfrm>
        </p:spPr>
      </p:pic>
      <p:pic>
        <p:nvPicPr>
          <p:cNvPr id="7" name="Содержимое 6" descr="пппппппппппппп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4449697" cy="2857520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 реализации проекта.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1142984"/>
          <a:ext cx="7643866" cy="5152644"/>
        </p:xfrm>
        <a:graphic>
          <a:graphicData uri="http://schemas.openxmlformats.org/drawingml/2006/table">
            <a:tbl>
              <a:tblPr/>
              <a:tblGrid>
                <a:gridCol w="1791400"/>
                <a:gridCol w="2928529"/>
                <a:gridCol w="1297063"/>
                <a:gridCol w="1626874"/>
              </a:tblGrid>
              <a:tr h="301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Формы работы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работы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 проведения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Ответственные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этап –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планирование работы.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6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работы над проектом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творческой группы, распределение обязанностей и составление плана работы по реализации проекта.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Перспективное планирование содержания работы по разным областям образовательной деятельности.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 групп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 –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психолог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Соц.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педагог: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этап - аналитический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Выявление запросов родителей по организации учебно-воспитательной работы с детьми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 социального состава семей ДОУ.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Собеседование с детьми об их семье, родственниках, семейных праздниках.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3.Анкетирование</a:t>
                      </a:r>
                      <a:r>
                        <a:rPr lang="ru-RU" sz="1400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 на тему: «Знаете ли вы русские праздники, обычаи, традиции?»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течение года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r>
                        <a:rPr lang="en-US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0" y="928670"/>
            <a:ext cx="8572528" cy="550072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57356" y="1142984"/>
            <a:ext cx="4929222" cy="4351338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Мир каждой семьи удивителен. Порой сами родители не знают своих потенциалов в общении со своими детьми. Ничто так не объединяет семью, как совместная деятельность, которая интересная всем членам семьи. А что может быть интересней, чем история своей семьи? Сведения из родословной любой семьи помогают лучше разобраться в исторических событиях, происходивших в стране, знакомят потомков с чертами характера, свойственными роду и семье, с достижениями предков, их нравственными ценностями. Кроме того, можно познакомиться с географией  рода, узнать, где родились, жили, учились и работали предки. Изучение истории своей семьи позволяет принять, полюбить свой род, своих родных, проявлять к ним терпение, заботу и внимание.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7761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428604"/>
          <a:ext cx="8929718" cy="5929354"/>
        </p:xfrm>
        <a:graphic>
          <a:graphicData uri="http://schemas.openxmlformats.org/drawingml/2006/table">
            <a:tbl>
              <a:tblPr/>
              <a:tblGrid>
                <a:gridCol w="1631391"/>
                <a:gridCol w="4726591"/>
                <a:gridCol w="1312417"/>
                <a:gridCol w="1259319"/>
              </a:tblGrid>
              <a:tr h="592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 материалов, приносимых детьми,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продуктивной деятельности по реализации проекта.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Акция: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«Старость надо уважать» (изготовление открыток)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2.Консультации для родителей на темы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«Народные праздники»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«Почему пекут блины в масленичную неделю?»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«Игры, хороводы наших бабушек»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«День рождения – только раз в году».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3.Сбор семейных реликвий.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Изготовление каждой семьей генеалогического древа, «Семейного герба».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Занятия с детьми на темы: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«Моя семья»;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«Наши имена»;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«Кем я могу гордиться в моей семье»;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«Моя родословная»;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«Семейные праздники и традиции»;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«Птица счастья»;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«Герб моей семьи».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Родительское собрание: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 каждой семье свои традиции».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7.Разучивание народных песен, танцев, игр, хороводов с детьми и их родителями.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Рисование детьми на тему: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«Праздник в нашей семье»;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«Мама-первое слово»;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«Папа и я – лучшие друзья».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«Неразлучные друзья – взрослые и дети».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 Выставка «Я и моя семья».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 Фотоконкурс «Играем вместе».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2015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течение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течение года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март 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 групп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 – психолог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 групп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 – психолог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 – психолог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 групп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 групп,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 – психолог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Соц.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86050" y="0"/>
            <a:ext cx="3198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этап —  реализация проекта.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1285860"/>
          <a:ext cx="6381752" cy="3189732"/>
        </p:xfrm>
        <a:graphic>
          <a:graphicData uri="http://schemas.openxmlformats.org/drawingml/2006/table">
            <a:tbl>
              <a:tblPr/>
              <a:tblGrid>
                <a:gridCol w="1196587"/>
                <a:gridCol w="2331651"/>
                <a:gridCol w="1358390"/>
                <a:gridCol w="1495124"/>
              </a:tblGrid>
              <a:tr h="2357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этап – обобщающий.</a:t>
                      </a: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8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и обобщение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1.Познавательно-развлекательное мероприятие «Как хорошо, что есть семья, которая от бед любых хранит меня».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 2016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 – психолог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Соц. педагог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этап – презентация проекта.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3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95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результатов работы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Презентация проекта на педагогическом совете «Маленькие открытия в моей большой семье».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 2016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903" marR="65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Зам. Зав. по УВР.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00100" y="2214554"/>
            <a:ext cx="7215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87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2000240"/>
            <a:ext cx="84296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428596" y="0"/>
            <a:ext cx="7715304" cy="1428736"/>
          </a:xfrm>
          <a:prstGeom prst="wave">
            <a:avLst>
              <a:gd name="adj1" fmla="val 12500"/>
              <a:gd name="adj2" fmla="val 4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Возможное продолжение и развитие проекта.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587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форм сотрудничества с семьей, учитывая их запросы, социальное положение, социальный статус, ситуацию в обществе.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00034" y="1500174"/>
            <a:ext cx="7715304" cy="507209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(утв. приказом Министерства образования и науки РФ от 17 октября 2013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г.N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1155) Зарегистрировано в Минюсте РФ 14 ноября 2013 г.Регистрационный N 30384.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Гуров В.Н Социальная работа дошкольных образовательных учреждений с семьей. – М.: Педагогическое общество России, 2003. – 160 с.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Давыдова О.И.,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Богославец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Л.Г., Майер А.А. Работа с родителями в детском саду: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Этнопедагогический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подход. – М.: ТЦ Сфера, 2005. – 144 с. – (Приложение к журналу «Управление ДОУ»).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Евдокимова Е.С. Педагогическая поддержка семьи в воспитании дошкольника. – М.: ТЦ Сфера, 2008. – 96 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Евдокимова Е.С.,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Додокина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Н.В., Кудрявцева Е.А. Детский сад и семья: методика работы с родителями. – М.: Мозаика –Синтез, 2007–2010.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2214554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D1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b="1" dirty="0" smtClean="0">
                <a:solidFill>
                  <a:srgbClr val="9D1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шаблона презентации:</a:t>
            </a:r>
            <a:endParaRPr lang="ru-RU" b="1" dirty="0" smtClean="0">
              <a:solidFill>
                <a:srgbClr val="9D1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9D1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http://shablony-powerpoint.ru/?page=shablony&amp;id=168</a:t>
            </a:r>
            <a:endParaRPr lang="ru-RU" b="1" dirty="0">
              <a:solidFill>
                <a:srgbClr val="9D1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357158" y="285728"/>
            <a:ext cx="8001056" cy="62865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      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 сохранения семейных ценностей, возрождения семейных традиций становится актуальной и определяется той огромной ролью, которую играет семья и семейные традиции в развитии и формировании социально-нравственной культуры ребёнка.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современном обществе, характеризующимся высокой активностью, душевными затратами, дефицитом человеческого тепла и внимания, теряется связь поколений, семья перестает быть крепостью и опорой для ее членов, забываются традиции, обычаи, прошлое. Постепенно ослабевает воспитательный потенциал семьи. А ведь еще древние педагоги считали, что воспитывать детей нужно в любви и уважении к родителям и почитании предков, растить будущего семьянина с малых лет. Очень хочется, чтобы ниточка, связывающая людей в семейных отношениях, была толстым канатом, способным удерживать весь род.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14291"/>
            <a:ext cx="78867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230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642910" y="500042"/>
            <a:ext cx="7643866" cy="58579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Углублять знания детей о составе своей семьи, родословной и семейных традициях.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Уточнить и углубить знания детей о своих родственниках, родственных связях и членах семьи.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представление о том, что каждая семья индивидуальна, имеет свою историю, традиции, интересы и устои.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познавательно-поисковую активность детей.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детско-родительские отношения опытом творческой деятельности.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любовь и уважение к своим близким.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681190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000108"/>
            <a:ext cx="7786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214290"/>
            <a:ext cx="8786874" cy="650085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познавательно-исследовательский.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9D139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старшей и подготовительных  групп, родители воспитанников, воспитатели, социальный педагог, педагог –психолог.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реализации проекта: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заинтересованность детей и родителей, регулярность и систематичность работы.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долгосрочный (9 месяцев), с сентября 2015 по май 2016.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9D1393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r>
              <a:rPr lang="ru-RU" dirty="0" smtClean="0">
                <a:solidFill>
                  <a:srgbClr val="9D13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развитие», «Художественно-эстетическое развитие», «Речевое развитие», «Познавательное развитие», «Физическое развитие».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Тематическое поле: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Семья. Взаимоотношение в семье. Семейные традиции и обычаи.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42910" y="1397000"/>
          <a:ext cx="7786742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215238" cy="132556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9D1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000" b="1" dirty="0">
              <a:solidFill>
                <a:srgbClr val="9D1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E:\клипарты\i (10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28564" y="0"/>
            <a:ext cx="8715436" cy="1743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500034" y="214290"/>
            <a:ext cx="7929618" cy="635798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Повышение качества образовательного процесса через организацию совместной исследовательской деятельности родителей, детей, педагогов.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Создание методической копилки по данной проблеме.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3)Повышение  уровня родительской активности в организации совместной деятельности по воспитанию детей.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4)Укрепление связи семьи и ДОУ.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5)Формирование у детей интереса к своей семье, сохранению семейных традиций и обычаев, воспитание уважения к членам семьи.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963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2214546" y="1643050"/>
            <a:ext cx="4429156" cy="250033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реализации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572232" y="2928934"/>
            <a:ext cx="2571768" cy="2000264"/>
          </a:xfrm>
          <a:prstGeom prst="cloudCallout">
            <a:avLst>
              <a:gd name="adj1" fmla="val -77616"/>
              <a:gd name="adj2" fmla="val -33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 с детьми: «Где на дереве я?», «Семейные традиции», «Моя семья» и др.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072066" y="0"/>
            <a:ext cx="3429024" cy="2000264"/>
          </a:xfrm>
          <a:prstGeom prst="cloudCallout">
            <a:avLst>
              <a:gd name="adj1" fmla="val -36299"/>
              <a:gd name="adj2" fmla="val 686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Рассматрива-ние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альбома фотографий       «Семейные традиции»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14282" y="285728"/>
            <a:ext cx="2571768" cy="2000264"/>
          </a:xfrm>
          <a:prstGeom prst="cloudCallout">
            <a:avLst>
              <a:gd name="adj1" fmla="val 81587"/>
              <a:gd name="adj2" fmla="val 502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 из личного опыта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142844" y="4071942"/>
            <a:ext cx="2571768" cy="2000264"/>
          </a:xfrm>
          <a:prstGeom prst="cloudCallout">
            <a:avLst>
              <a:gd name="adj1" fmla="val 46562"/>
              <a:gd name="adj2" fmla="val -72595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игровой деятельности</a:t>
            </a:r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3571868" y="4429132"/>
            <a:ext cx="2571768" cy="2000264"/>
          </a:xfrm>
          <a:prstGeom prst="cloudCallout">
            <a:avLst>
              <a:gd name="adj1" fmla="val -1198"/>
              <a:gd name="adj2" fmla="val -83512"/>
            </a:avLst>
          </a:prstGeom>
          <a:solidFill>
            <a:srgbClr val="FF66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Продуктивная деятельность: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dla-detej08</Template>
  <TotalTime>0</TotalTime>
  <Words>1064</Words>
  <Application>Microsoft Office PowerPoint</Application>
  <PresentationFormat>Экран (4:3)</PresentationFormat>
  <Paragraphs>187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dla-detej08</vt:lpstr>
      <vt:lpstr>ПРОЕКТ   «СЕМЕЙНАЯ ГОСТИНАЯ» </vt:lpstr>
      <vt:lpstr>Слайд 2</vt:lpstr>
      <vt:lpstr>АКТУАЛЬНОСТЬ </vt:lpstr>
      <vt:lpstr>ПРОБЛЕМА </vt:lpstr>
      <vt:lpstr>Слайд 5</vt:lpstr>
      <vt:lpstr>Слайд 6</vt:lpstr>
      <vt:lpstr>ЭТАПЫ РЕАЛИЗАЦИИ ПРОЕКТА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Герб нашей семьи.</vt:lpstr>
      <vt:lpstr>Слайд 16</vt:lpstr>
      <vt:lpstr>Слайд 17</vt:lpstr>
      <vt:lpstr>Слайд 18</vt:lpstr>
      <vt:lpstr>Слайд 19</vt:lpstr>
      <vt:lpstr>Слайд 20</vt:lpstr>
      <vt:lpstr>Слайд 21</vt:lpstr>
      <vt:lpstr>  </vt:lpstr>
      <vt:lpstr>Слайд 23</vt:lpstr>
      <vt:lpstr>Слайд 24</vt:lpstr>
      <vt:lpstr>Слайд 25</vt:lpstr>
      <vt:lpstr>Слайд 26</vt:lpstr>
      <vt:lpstr>Слайд 27</vt:lpstr>
      <vt:lpstr>Слайд 28</vt:lpstr>
      <vt:lpstr>Механизм реализации проекта. 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48</cp:revision>
  <dcterms:created xsi:type="dcterms:W3CDTF">2016-02-24T03:10:09Z</dcterms:created>
  <dcterms:modified xsi:type="dcterms:W3CDTF">2016-03-02T21:33:17Z</dcterms:modified>
</cp:coreProperties>
</file>