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7"/>
  </p:notesMasterIdLst>
  <p:handoutMasterIdLst>
    <p:handoutMasterId r:id="rId18"/>
  </p:handoutMasterIdLst>
  <p:sldIdLst>
    <p:sldId id="275" r:id="rId3"/>
    <p:sldId id="257" r:id="rId4"/>
    <p:sldId id="258" r:id="rId5"/>
    <p:sldId id="259" r:id="rId6"/>
    <p:sldId id="260" r:id="rId7"/>
    <p:sldId id="270" r:id="rId8"/>
    <p:sldId id="271" r:id="rId9"/>
    <p:sldId id="272" r:id="rId10"/>
    <p:sldId id="261" r:id="rId11"/>
    <p:sldId id="264" r:id="rId12"/>
    <p:sldId id="266" r:id="rId13"/>
    <p:sldId id="268" r:id="rId14"/>
    <p:sldId id="273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0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21" autoAdjust="0"/>
    <p:restoredTop sz="86372" autoAdjust="0"/>
  </p:normalViewPr>
  <p:slideViewPr>
    <p:cSldViewPr>
      <p:cViewPr varScale="1">
        <p:scale>
          <a:sx n="61" d="100"/>
          <a:sy n="61" d="100"/>
        </p:scale>
        <p:origin x="128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2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D42B1-19BB-4C57-A7E4-913945883583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6F6E6-D65A-484E-B7E6-0019DBCF9A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067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073DE-75BF-4E55-B47F-9F5DCF2EAFC1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A1744-63DB-49A5-B375-A0006A2D8A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228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A1744-63DB-49A5-B375-A0006A2D8AC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931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0649-B7C4-4457-B480-B11F1658BE3D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F882-A138-4AEA-999E-B84F2E81B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0649-B7C4-4457-B480-B11F1658BE3D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F882-A138-4AEA-999E-B84F2E81B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0649-B7C4-4457-B480-B11F1658BE3D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F882-A138-4AEA-999E-B84F2E81B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E6AB-DF6A-464A-9E77-0BC43A6B3127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C628-AAC0-41B6-8DD5-87863E1AB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E6AB-DF6A-464A-9E77-0BC43A6B3127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C628-AAC0-41B6-8DD5-87863E1AB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E6AB-DF6A-464A-9E77-0BC43A6B3127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C628-AAC0-41B6-8DD5-87863E1AB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E6AB-DF6A-464A-9E77-0BC43A6B3127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C628-AAC0-41B6-8DD5-87863E1AB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E6AB-DF6A-464A-9E77-0BC43A6B3127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C628-AAC0-41B6-8DD5-87863E1AB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E6AB-DF6A-464A-9E77-0BC43A6B3127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C628-AAC0-41B6-8DD5-87863E1AB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E6AB-DF6A-464A-9E77-0BC43A6B3127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C628-AAC0-41B6-8DD5-87863E1AB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E6AB-DF6A-464A-9E77-0BC43A6B3127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C628-AAC0-41B6-8DD5-87863E1AB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0649-B7C4-4457-B480-B11F1658BE3D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F882-A138-4AEA-999E-B84F2E81B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E6AB-DF6A-464A-9E77-0BC43A6B3127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C628-AAC0-41B6-8DD5-87863E1AB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E6AB-DF6A-464A-9E77-0BC43A6B3127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C628-AAC0-41B6-8DD5-87863E1AB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E6AB-DF6A-464A-9E77-0BC43A6B3127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C628-AAC0-41B6-8DD5-87863E1AB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0649-B7C4-4457-B480-B11F1658BE3D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F882-A138-4AEA-999E-B84F2E81B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0649-B7C4-4457-B480-B11F1658BE3D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F882-A138-4AEA-999E-B84F2E81B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0649-B7C4-4457-B480-B11F1658BE3D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F882-A138-4AEA-999E-B84F2E81B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0649-B7C4-4457-B480-B11F1658BE3D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F882-A138-4AEA-999E-B84F2E81B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0649-B7C4-4457-B480-B11F1658BE3D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F882-A138-4AEA-999E-B84F2E81B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0649-B7C4-4457-B480-B11F1658BE3D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F882-A138-4AEA-999E-B84F2E81B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1785926"/>
            <a:ext cx="2928926" cy="3357586"/>
          </a:xfrm>
        </p:spPr>
        <p:txBody>
          <a:bodyPr vert="horz" lIns="45720" tIns="45720" rIns="45720" bIns="45720" anchor="b">
            <a:noAutofit/>
          </a:bodyPr>
          <a:lstStyle>
            <a:lvl1pPr algn="l">
              <a:buNone/>
              <a:defRPr sz="3200" b="1">
                <a:solidFill>
                  <a:schemeClr val="tx2"/>
                </a:solidFill>
              </a:defRPr>
            </a:lvl1pPr>
          </a:lstStyle>
          <a:p>
            <a:r>
              <a:rPr kumimoji="0" lang="ru-RU" dirty="0" smtClean="0"/>
              <a:t>Использование стилистических элементов в обучении английскому языку.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0649-B7C4-4457-B480-B11F1658BE3D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1C3F882-A138-4AEA-999E-B84F2E81B0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768674" y="1259213"/>
            <a:ext cx="5024328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" name="Рисунок 13" descr="Изображение 32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00364" y="0"/>
            <a:ext cx="6143636" cy="6858000"/>
          </a:xfrm>
          <a:prstGeom prst="rect">
            <a:avLst/>
          </a:prstGeom>
        </p:spPr>
      </p:pic>
      <p:sp>
        <p:nvSpPr>
          <p:cNvPr id="17" name="Прямоугольник 16"/>
          <p:cNvSpPr/>
          <p:nvPr userDrawn="1"/>
        </p:nvSpPr>
        <p:spPr>
          <a:xfrm>
            <a:off x="5572132" y="0"/>
            <a:ext cx="314327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Gone</a:t>
            </a:r>
            <a:r>
              <a:rPr lang="en-US" sz="5400" b="1" cap="none" spc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with the wind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100649-B7C4-4457-B480-B11F1658BE3D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C3F882-A138-4AEA-999E-B84F2E81B09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4E6AB-DF6A-464A-9E77-0BC43A6B3127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8C628-AAC0-41B6-8DD5-87863E1AB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3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0"/>
            <a:ext cx="571500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72198" y="642919"/>
            <a:ext cx="307180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Gone with the wind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928671"/>
            <a:ext cx="307180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>
              <a:solidFill>
                <a:srgbClr val="2F0AB6"/>
              </a:solidFill>
            </a:endParaRPr>
          </a:p>
          <a:p>
            <a:endParaRPr lang="en-US" sz="2800" dirty="0" smtClean="0">
              <a:solidFill>
                <a:srgbClr val="2F0AB6"/>
              </a:solidFill>
            </a:endParaRPr>
          </a:p>
          <a:p>
            <a:endParaRPr lang="en-US" sz="2800" dirty="0" smtClean="0">
              <a:solidFill>
                <a:srgbClr val="2F0AB6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000109"/>
            <a:ext cx="3428992" cy="64940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cross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Использование стилистических элементов в обучении английскому языку.</a:t>
            </a:r>
            <a:endParaRPr lang="en-US" sz="2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2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1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16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1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16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1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16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1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16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1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16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1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16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1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1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42910" y="1071546"/>
            <a:ext cx="8072494" cy="920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2F0AB6"/>
                </a:solidFill>
                <a:effectLst/>
                <a:latin typeface="Arial" pitchFamily="34" charset="0"/>
                <a:ea typeface="Times New Roman" pitchFamily="18" charset="0"/>
              </a:rPr>
              <a:t>	Metaphor. The stylistic device based on the principle of identification of two objects is called metaphor. It is the interaction between the logical &amp; contextual – logical meanings of a word which is based on a likeness between objects &amp; implies analogy &amp; comparison between them.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2F0AB6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2F0AB6"/>
                </a:solidFill>
                <a:effectLst/>
                <a:latin typeface="Arial" pitchFamily="34" charset="0"/>
                <a:ea typeface="Times New Roman" pitchFamily="18" charset="0"/>
              </a:rPr>
              <a:t>     Metaphor can be embodied in all meaningful parts of speech: nouns, verbs, adjectives, adverbs.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2F0AB6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2F0AB6"/>
                </a:solidFill>
                <a:effectLst/>
                <a:latin typeface="Arial" pitchFamily="34" charset="0"/>
                <a:ea typeface="Times New Roman" pitchFamily="18" charset="0"/>
              </a:rPr>
              <a:t> 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2F0AB6"/>
                </a:solidFill>
                <a:effectLst/>
                <a:latin typeface="Arial" pitchFamily="34" charset="0"/>
                <a:ea typeface="Times New Roman" pitchFamily="18" charset="0"/>
              </a:rPr>
              <a:t>F.ex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2F0AB6"/>
                </a:solidFill>
                <a:effectLst/>
                <a:latin typeface="Arial" pitchFamily="34" charset="0"/>
                <a:ea typeface="Times New Roman" pitchFamily="18" charset="0"/>
              </a:rPr>
              <a:t>. The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rgbClr val="2F0AB6"/>
                </a:solidFill>
                <a:effectLst/>
                <a:latin typeface="Arial" pitchFamily="34" charset="0"/>
                <a:ea typeface="Times New Roman" pitchFamily="18" charset="0"/>
              </a:rPr>
              <a:t>machine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2F0AB6"/>
                </a:solidFill>
                <a:effectLst/>
                <a:latin typeface="Arial" pitchFamily="34" charset="0"/>
                <a:ea typeface="Times New Roman" pitchFamily="18" charset="0"/>
              </a:rPr>
              <a:t> sitting at the desk was no longer a man; it was a busy New York broker.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solidFill>
                <a:srgbClr val="2F0AB6"/>
              </a:solidFill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2F0AB6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000108"/>
            <a:ext cx="8143932" cy="1052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	</a:t>
            </a:r>
            <a:r>
              <a:rPr lang="en-US" sz="4000" dirty="0" smtClean="0">
                <a:solidFill>
                  <a:srgbClr val="2F0AB6"/>
                </a:solidFill>
              </a:rPr>
              <a:t>Synecdoche</a:t>
            </a:r>
            <a:r>
              <a:rPr lang="en-US" sz="4000" dirty="0">
                <a:solidFill>
                  <a:srgbClr val="2F0AB6"/>
                </a:solidFill>
              </a:rPr>
              <a:t>. The term denotes the simplest kind of metonymy: using the name of a part to denote the whole or vice versa. A typical example of traditional synecdoche is the word hands used instead of the word workers (hands wanted) or sailors (all hands on deck!) here a part stands for the whole. </a:t>
            </a:r>
            <a:endParaRPr lang="en-US" sz="4000" dirty="0" smtClean="0">
              <a:solidFill>
                <a:srgbClr val="2F0AB6"/>
              </a:solidFill>
            </a:endParaRPr>
          </a:p>
          <a:p>
            <a:endParaRPr lang="en-US" sz="4000" dirty="0" smtClean="0">
              <a:solidFill>
                <a:srgbClr val="2F0AB6"/>
              </a:solidFill>
            </a:endParaRPr>
          </a:p>
          <a:p>
            <a:endParaRPr lang="en-US" sz="4000" dirty="0" smtClean="0">
              <a:solidFill>
                <a:srgbClr val="2F0AB6"/>
              </a:solidFill>
            </a:endParaRPr>
          </a:p>
          <a:p>
            <a:endParaRPr lang="en-US" sz="4000" dirty="0" smtClean="0">
              <a:solidFill>
                <a:srgbClr val="2F0AB6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71472" y="1071546"/>
            <a:ext cx="7858180" cy="787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2F0AB6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F0AB6"/>
                </a:solidFill>
                <a:effectLst/>
                <a:latin typeface="Arial" pitchFamily="34" charset="0"/>
                <a:ea typeface="Times New Roman" pitchFamily="18" charset="0"/>
              </a:rPr>
              <a:t>     Using a proper name as a common noun &amp; vice versa using a descriptive word – combination instead of a proper noun is called antonomasia.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F0AB6"/>
                </a:solidFill>
                <a:effectLst/>
                <a:latin typeface="Arial" pitchFamily="34" charset="0"/>
              </a:rPr>
              <a:t> </a:t>
            </a:r>
            <a:r>
              <a:rPr lang="en-US" sz="2400" dirty="0" err="1">
                <a:solidFill>
                  <a:srgbClr val="2F0AB6"/>
                </a:solidFill>
              </a:rPr>
              <a:t>F.ex</a:t>
            </a:r>
            <a:r>
              <a:rPr lang="en-US" sz="2400" dirty="0">
                <a:solidFill>
                  <a:srgbClr val="2F0AB6"/>
                </a:solidFill>
              </a:rPr>
              <a:t>. This is my real Goya.</a:t>
            </a:r>
            <a:endParaRPr lang="ru-RU" sz="2400" dirty="0">
              <a:solidFill>
                <a:srgbClr val="2F0AB6"/>
              </a:solidFill>
            </a:endParaRPr>
          </a:p>
          <a:p>
            <a:r>
              <a:rPr lang="en-US" sz="2400" dirty="0">
                <a:solidFill>
                  <a:srgbClr val="2F0AB6"/>
                </a:solidFill>
              </a:rPr>
              <a:t>     In the second type of antonomasia we observe that practically any common noun can be used as a proper noun. It is always original.</a:t>
            </a:r>
            <a:endParaRPr lang="ru-RU" sz="2400" dirty="0">
              <a:solidFill>
                <a:srgbClr val="2F0AB6"/>
              </a:solidFill>
            </a:endParaRPr>
          </a:p>
          <a:p>
            <a:r>
              <a:rPr lang="en-US" sz="2400" dirty="0">
                <a:solidFill>
                  <a:srgbClr val="2F0AB6"/>
                </a:solidFill>
              </a:rPr>
              <a:t>     Interesting are the cases when instead of a proper noun a word – combination or a whole phrase characteristic of a person is used. Here we deal with a kind of periphrasis.</a:t>
            </a:r>
            <a:endParaRPr lang="ru-RU" sz="2400" dirty="0">
              <a:solidFill>
                <a:srgbClr val="2F0AB6"/>
              </a:solidFill>
            </a:endParaRPr>
          </a:p>
          <a:p>
            <a:r>
              <a:rPr lang="en-US" sz="2400" dirty="0">
                <a:solidFill>
                  <a:srgbClr val="2F0AB6"/>
                </a:solidFill>
              </a:rPr>
              <a:t>     </a:t>
            </a:r>
            <a:r>
              <a:rPr lang="en-US" sz="2400" dirty="0" err="1">
                <a:solidFill>
                  <a:srgbClr val="2F0AB6"/>
                </a:solidFill>
              </a:rPr>
              <a:t>F.ex</a:t>
            </a:r>
            <a:r>
              <a:rPr lang="en-US" sz="2400" dirty="0">
                <a:solidFill>
                  <a:srgbClr val="2F0AB6"/>
                </a:solidFill>
              </a:rPr>
              <a:t>. Your Mrs. </a:t>
            </a:r>
            <a:r>
              <a:rPr lang="en-US" sz="2400" u="sng" dirty="0">
                <a:solidFill>
                  <a:srgbClr val="2F0AB6"/>
                </a:solidFill>
              </a:rPr>
              <a:t>What's – her – name</a:t>
            </a:r>
            <a:r>
              <a:rPr lang="en-US" sz="2400" dirty="0">
                <a:solidFill>
                  <a:srgbClr val="2F0AB6"/>
                </a:solidFill>
              </a:rPr>
              <a:t> sounds very English. </a:t>
            </a:r>
            <a:endParaRPr lang="ru-RU" sz="2400" dirty="0">
              <a:solidFill>
                <a:srgbClr val="2F0AB6"/>
              </a:solidFill>
            </a:endParaRPr>
          </a:p>
          <a:p>
            <a:r>
              <a:rPr lang="en-US" sz="2400" dirty="0">
                <a:solidFill>
                  <a:srgbClr val="2F0AB6"/>
                </a:solidFill>
              </a:rPr>
              <a:t>     (Mr. Logic, Miss Reading) – the examples of antonomasia too</a:t>
            </a:r>
            <a:r>
              <a:rPr lang="en-US" sz="2400" dirty="0" smtClean="0">
                <a:solidFill>
                  <a:srgbClr val="2F0AB6"/>
                </a:solidFill>
              </a:rPr>
              <a:t>.</a:t>
            </a:r>
          </a:p>
          <a:p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2F0AB6"/>
              </a:solidFill>
              <a:effectLst/>
              <a:latin typeface="Arial" pitchFamily="34" charset="0"/>
            </a:endParaRPr>
          </a:p>
          <a:p>
            <a:endParaRPr lang="en-US" sz="2400" dirty="0" smtClean="0">
              <a:solidFill>
                <a:srgbClr val="2F0AB6"/>
              </a:solidFill>
              <a:latin typeface="Arial" pitchFamily="34" charset="0"/>
            </a:endParaRPr>
          </a:p>
          <a:p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1071546"/>
            <a:ext cx="8358247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 w="0"/>
                <a:solidFill>
                  <a:srgbClr val="2F0AB6"/>
                </a:solidFill>
                <a:effectLst>
                  <a:reflection blurRad="12700" stA="50000" endPos="50000" dist="5000" dir="5400000" sy="-100000" rotWithShape="0"/>
                </a:effectLst>
              </a:rPr>
              <a:t>Практические аспекты</a:t>
            </a:r>
          </a:p>
          <a:p>
            <a:pPr algn="ctr"/>
            <a:endParaRPr lang="ru-RU" sz="5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5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5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85720" y="0"/>
            <a:ext cx="8572560" cy="798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2F0AB6"/>
                </a:solidFill>
                <a:effectLst/>
                <a:latin typeface="Arial" pitchFamily="34" charset="0"/>
                <a:ea typeface="Times New Roman" pitchFamily="18" charset="0"/>
              </a:rPr>
              <a:t>Analysis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2F0AB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2F0AB6"/>
                </a:solidFill>
                <a:effectLst/>
                <a:latin typeface="Arial" pitchFamily="34" charset="0"/>
                <a:ea typeface="Times New Roman" pitchFamily="18" charset="0"/>
              </a:rPr>
              <a:t>   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2F0AB6"/>
                </a:solidFill>
                <a:effectLst/>
                <a:latin typeface="Arial" pitchFamily="34" charset="0"/>
                <a:ea typeface="Times New Roman" pitchFamily="18" charset="0"/>
              </a:rPr>
              <a:t>This book was written by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2F0AB6"/>
                </a:solidFill>
                <a:effectLst/>
                <a:latin typeface="Arial" pitchFamily="34" charset="0"/>
                <a:ea typeface="Times New Roman" pitchFamily="18" charset="0"/>
              </a:rPr>
              <a:t> American writer Margaret Mitchell.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2F0AB6"/>
                </a:solidFill>
                <a:effectLst/>
                <a:latin typeface="Arial" pitchFamily="34" charset="0"/>
                <a:ea typeface="Times New Roman" pitchFamily="18" charset="0"/>
              </a:rPr>
              <a:t>The title of it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2F0AB6"/>
                </a:solidFill>
                <a:effectLst/>
                <a:latin typeface="Arial" pitchFamily="34" charset="0"/>
                <a:ea typeface="Times New Roman" pitchFamily="18" charset="0"/>
              </a:rPr>
              <a:t> “Gone with the Wind”.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2F0AB6"/>
                </a:solidFill>
                <a:effectLst/>
                <a:latin typeface="Arial" pitchFamily="34" charset="0"/>
                <a:ea typeface="Times New Roman" pitchFamily="18" charset="0"/>
              </a:rPr>
              <a:t>The style of this work is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2F0AB6"/>
                </a:solidFill>
                <a:effectLst/>
                <a:latin typeface="Arial" pitchFamily="34" charset="0"/>
                <a:ea typeface="Times New Roman" pitchFamily="18" charset="0"/>
              </a:rPr>
              <a:t> bookish.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2F0AB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2F0AB6"/>
                </a:solidFill>
                <a:effectLst/>
                <a:latin typeface="Arial" pitchFamily="34" charset="0"/>
                <a:ea typeface="Times New Roman" pitchFamily="18" charset="0"/>
              </a:rPr>
              <a:t>   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2F0AB6"/>
                </a:solidFill>
                <a:effectLst/>
                <a:latin typeface="Arial" pitchFamily="34" charset="0"/>
                <a:ea typeface="Times New Roman" pitchFamily="18" charset="0"/>
              </a:rPr>
              <a:t>The essence of this book is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2F0AB6"/>
                </a:solidFill>
                <a:effectLst/>
                <a:latin typeface="Arial" pitchFamily="34" charset="0"/>
                <a:ea typeface="Times New Roman" pitchFamily="18" charset="0"/>
              </a:rPr>
              <a:t> hostility between the South &amp; the North.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2F0AB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2F0AB6"/>
                </a:solidFill>
                <a:effectLst/>
                <a:latin typeface="Arial" pitchFamily="34" charset="0"/>
                <a:ea typeface="Times New Roman" pitchFamily="18" charset="0"/>
              </a:rPr>
              <a:t>   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2F0AB6"/>
                </a:solidFill>
                <a:effectLst/>
                <a:latin typeface="Arial" pitchFamily="34" charset="0"/>
                <a:ea typeface="Times New Roman" pitchFamily="18" charset="0"/>
              </a:rPr>
              <a:t>The essence of this passage is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2F0AB6"/>
                </a:solidFill>
                <a:effectLst/>
                <a:latin typeface="Arial" pitchFamily="34" charset="0"/>
                <a:ea typeface="Times New Roman" pitchFamily="18" charset="0"/>
              </a:rPr>
              <a:t> the choice of the most wonderful dress which could make her most irresistible to Ashley. The main reason of this choice is her wish to be his wife.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2F0AB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2F0AB6"/>
                </a:solidFill>
                <a:effectLst/>
                <a:latin typeface="Arial" pitchFamily="34" charset="0"/>
                <a:ea typeface="Times New Roman" pitchFamily="18" charset="0"/>
              </a:rPr>
              <a:t>   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2F0AB6"/>
                </a:solidFill>
                <a:effectLst/>
                <a:latin typeface="Arial" pitchFamily="34" charset="0"/>
                <a:ea typeface="Times New Roman" pitchFamily="18" charset="0"/>
              </a:rPr>
              <a:t>The main character of this passage is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2F0AB6"/>
                </a:solidFill>
                <a:effectLst/>
                <a:latin typeface="Arial" pitchFamily="34" charset="0"/>
                <a:ea typeface="Times New Roman" pitchFamily="18" charset="0"/>
              </a:rPr>
              <a:t> Scarlett. She is a very beautiful &amp; merry girl with tiny feet &amp; slim waist. Scarlett belongs to aristocracy as the other characters of this passage Ashley, Melanie, Ellen &amp; Careen. But as for Mammy she is a slave.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2F0AB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2F0AB6"/>
                </a:solidFill>
                <a:effectLst/>
                <a:latin typeface="Arial" pitchFamily="34" charset="0"/>
                <a:ea typeface="Times New Roman" pitchFamily="18" charset="0"/>
              </a:rPr>
              <a:t>     Author uses such stylistic devices to show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2F0AB6"/>
                </a:solidFill>
                <a:effectLst/>
                <a:latin typeface="Arial" pitchFamily="34" charset="0"/>
                <a:ea typeface="Times New Roman" pitchFamily="18" charset="0"/>
              </a:rPr>
              <a:t> the unforgettable beauty of glowing morning: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2F0AB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2F0AB6"/>
                </a:solidFill>
                <a:effectLst/>
                <a:latin typeface="Arial" pitchFamily="34" charset="0"/>
                <a:ea typeface="Times New Roman" pitchFamily="18" charset="0"/>
              </a:rPr>
              <a:t>     Epithet: golden sunlight, blue curtains, wide windows;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2F0AB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2F0AB6"/>
                </a:solidFill>
                <a:effectLst/>
                <a:latin typeface="Arial" pitchFamily="34" charset="0"/>
                <a:ea typeface="Times New Roman" pitchFamily="18" charset="0"/>
              </a:rPr>
              <a:t>     Simile: furniture gleamed deep red like wine, the floor glistened as if it were glass.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2F0AB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2F0AB6"/>
                </a:solidFill>
                <a:effectLst/>
                <a:latin typeface="Arial" pitchFamily="34" charset="0"/>
                <a:ea typeface="Times New Roman" pitchFamily="18" charset="0"/>
              </a:rPr>
              <a:t>     Author uses such epithets when he wants to show different features of ball &amp; afternoon dresses: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2F0AB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2F0AB6"/>
                </a:solidFill>
                <a:effectLst/>
                <a:latin typeface="Arial" pitchFamily="34" charset="0"/>
                <a:ea typeface="Times New Roman" pitchFamily="18" charset="0"/>
              </a:rPr>
              <a:t>     Pink sash, rose organdie, green taffeta, velvet ribbon.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2F0AB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2F0AB6"/>
                </a:solidFill>
                <a:effectLst/>
                <a:latin typeface="Arial" pitchFamily="34" charset="0"/>
                <a:ea typeface="Times New Roman" pitchFamily="18" charset="0"/>
              </a:rPr>
              <a:t>     When author wants to describe behavior &amp; appearance of Scarlett he uses such stylistic devices as antonomasia: sixteen – year – old face;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2F0AB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2F0AB6"/>
                </a:solidFill>
                <a:effectLst/>
                <a:latin typeface="Arial" pitchFamily="34" charset="0"/>
                <a:ea typeface="Times New Roman" pitchFamily="18" charset="0"/>
              </a:rPr>
              <a:t>     Simile: like a schoolgirl;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2F0AB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2F0AB6"/>
                </a:solidFill>
                <a:effectLst/>
                <a:latin typeface="Arial" pitchFamily="34" charset="0"/>
                <a:ea typeface="Times New Roman" pitchFamily="18" charset="0"/>
              </a:rPr>
              <a:t>     Personification: it darkened her eyes to emerald;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2F0AB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2F0AB6"/>
                </a:solidFill>
                <a:effectLst/>
                <a:latin typeface="Arial" pitchFamily="34" charset="0"/>
                <a:ea typeface="Times New Roman" pitchFamily="18" charset="0"/>
              </a:rPr>
              <a:t>     Nonce – words: sixteen – year - - old girls;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2F0AB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2F0AB6"/>
                </a:solidFill>
                <a:effectLst/>
                <a:latin typeface="Arial" pitchFamily="34" charset="0"/>
                <a:ea typeface="Times New Roman" pitchFamily="18" charset="0"/>
              </a:rPr>
              <a:t>     Metaphor: the thought … brought her.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2F0AB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2F0AB6"/>
                </a:solidFill>
                <a:effectLst/>
                <a:latin typeface="Arial" pitchFamily="34" charset="0"/>
                <a:ea typeface="Times New Roman" pitchFamily="18" charset="0"/>
              </a:rPr>
              <a:t>     I liked this passage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2F0AB6"/>
                </a:solidFill>
                <a:effectLst/>
                <a:latin typeface="Arial" pitchFamily="34" charset="0"/>
                <a:ea typeface="Times New Roman" pitchFamily="18" charset="0"/>
              </a:rPr>
              <a:t> because it's so amusing &amp; interesting.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2F0AB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2F0AB6"/>
                </a:solidFill>
                <a:effectLst/>
                <a:latin typeface="Arial" pitchFamily="34" charset="0"/>
                <a:ea typeface="Times New Roman" pitchFamily="18" charset="0"/>
              </a:rPr>
              <a:t>     I didn't like…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solidFill>
                <a:srgbClr val="2F0AB6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2F0AB6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000108"/>
            <a:ext cx="764386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2F0AB6"/>
                </a:solidFill>
              </a:rPr>
              <a:t>	</a:t>
            </a:r>
            <a:r>
              <a:rPr lang="ru-RU" sz="2800" dirty="0" smtClean="0">
                <a:solidFill>
                  <a:srgbClr val="2F0AB6"/>
                </a:solidFill>
              </a:rPr>
              <a:t>Расширение </a:t>
            </a:r>
            <a:r>
              <a:rPr lang="ru-RU" sz="2800" dirty="0">
                <a:solidFill>
                  <a:srgbClr val="2F0AB6"/>
                </a:solidFill>
              </a:rPr>
              <a:t>международных связей России, вхождение в мировое содружество определило современный  социальный заказ государства и поставило перед российской школой ряд проблем, связанных с изучением иностранного языка, как языка международного общения. Иностранный язык стал восприниматься, как язык взаимопонимания, взаимодействия, как средство приобщения к иной национальной культуре</a:t>
            </a:r>
            <a:r>
              <a:rPr lang="ru-RU" sz="2800" dirty="0" smtClean="0">
                <a:solidFill>
                  <a:srgbClr val="2F0AB6"/>
                </a:solidFill>
              </a:rPr>
              <a:t>.</a:t>
            </a:r>
            <a:endParaRPr lang="en-US" sz="2800" dirty="0" smtClean="0">
              <a:solidFill>
                <a:srgbClr val="2F0AB6"/>
              </a:solidFill>
            </a:endParaRP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785794"/>
            <a:ext cx="7429552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2F0AB6"/>
                </a:solidFill>
              </a:rPr>
              <a:t>	</a:t>
            </a:r>
            <a:r>
              <a:rPr lang="ru-RU" sz="3200" dirty="0" smtClean="0">
                <a:solidFill>
                  <a:srgbClr val="2F0AB6"/>
                </a:solidFill>
              </a:rPr>
              <a:t>Умение </a:t>
            </a:r>
            <a:r>
              <a:rPr lang="ru-RU" sz="3200" dirty="0">
                <a:solidFill>
                  <a:srgbClr val="2F0AB6"/>
                </a:solidFill>
              </a:rPr>
              <a:t>красиво, ясно, логично выражать свои мысли как в устной,  так и в письменной речи – это, прежде всего, визитная карточка любого образованного человека, а способность придать мыслям стройную форму на иностранном языке – отличительная черта современного образованного человека. </a:t>
            </a:r>
            <a:endParaRPr lang="en-US" sz="3200" dirty="0" smtClean="0">
              <a:solidFill>
                <a:srgbClr val="2F0AB6"/>
              </a:solidFill>
            </a:endParaRP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ru-RU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357298"/>
            <a:ext cx="8358246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2F0AB6"/>
                </a:solidFill>
              </a:rPr>
              <a:t>	</a:t>
            </a:r>
            <a:r>
              <a:rPr lang="ru-RU" sz="2400" dirty="0" smtClean="0">
                <a:solidFill>
                  <a:srgbClr val="2F0AB6"/>
                </a:solidFill>
              </a:rPr>
              <a:t>Стилистика </a:t>
            </a:r>
            <a:r>
              <a:rPr lang="ru-RU" sz="2400" dirty="0">
                <a:solidFill>
                  <a:srgbClr val="2F0AB6"/>
                </a:solidFill>
              </a:rPr>
              <a:t>рассматривает язык в его литературной форме и диалектном разнообразии, его устную и письменную разновидности и язык художественной литературы. Использование стилистических элементов при обучении английскому языку поможет научить читать произведения лучших мастеров изучаемого языка с глубоким проникновением в текст, показать тонкие оттенки мысли и чувства,  развить эмоциональную восприимчивость и эстетический вкус, словом, создать высокую культуру чтения художественной литературы, а </a:t>
            </a:r>
            <a:r>
              <a:rPr lang="ru-RU" sz="2400">
                <a:solidFill>
                  <a:srgbClr val="2F0AB6"/>
                </a:solidFill>
              </a:rPr>
              <a:t>также </a:t>
            </a:r>
            <a:r>
              <a:rPr lang="ru-RU" sz="2400" smtClean="0">
                <a:solidFill>
                  <a:srgbClr val="2F0AB6"/>
                </a:solidFill>
              </a:rPr>
              <a:t>способствовать </a:t>
            </a:r>
            <a:r>
              <a:rPr lang="ru-RU" sz="2400" dirty="0">
                <a:solidFill>
                  <a:srgbClr val="2F0AB6"/>
                </a:solidFill>
              </a:rPr>
              <a:t>развитию самостоятельной критической </a:t>
            </a:r>
            <a:r>
              <a:rPr lang="ru-RU" sz="2400" dirty="0" smtClean="0">
                <a:solidFill>
                  <a:srgbClr val="2F0AB6"/>
                </a:solidFill>
              </a:rPr>
              <a:t>мысли</a:t>
            </a:r>
            <a:r>
              <a:rPr lang="en-US" sz="2400" dirty="0" smtClean="0">
                <a:solidFill>
                  <a:srgbClr val="2F0AB6"/>
                </a:solidFill>
              </a:rPr>
              <a:t>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071538" y="928670"/>
            <a:ext cx="7715304" cy="1087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2F0AB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Соответственно, стилистическая составляющая языка является его важнейшим элементом, который необходимо использовать в обучении иностранному языку.  Необходимо отметить, что употребление данной составляющей возможно на старшем этапе обучения исходя из полученных ранее теоретических и практических сведений.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2F0AB6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1000108"/>
            <a:ext cx="7715304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2F0AB6"/>
                </a:solidFill>
              </a:rPr>
              <a:t>	</a:t>
            </a:r>
            <a:r>
              <a:rPr lang="ru-RU" sz="2400" dirty="0" smtClean="0">
                <a:solidFill>
                  <a:srgbClr val="2F0AB6"/>
                </a:solidFill>
              </a:rPr>
              <a:t>Следует тщательно продумать отбор текстовых фрагментов</a:t>
            </a:r>
            <a:r>
              <a:rPr lang="en-US" sz="2400" dirty="0" smtClean="0">
                <a:solidFill>
                  <a:srgbClr val="2F0AB6"/>
                </a:solidFill>
              </a:rPr>
              <a:t>,</a:t>
            </a:r>
            <a:r>
              <a:rPr lang="ru-RU" sz="2400" dirty="0" smtClean="0">
                <a:solidFill>
                  <a:srgbClr val="2F0AB6"/>
                </a:solidFill>
              </a:rPr>
              <a:t> разнообразных по своим стилистическим особенностям  и акцентировать внимание на самостоятельной работе учащихся, а также уделить необходимое внимание теоретическому аспекту: объяснение основных стилистических терминов (эвфемизм, метафора, метонимия, синекдоха, антономазия, сравнение, аллегория, олицетворение, эпитет, оксюморон);  определение понятия стиль и его разновидностей; разбор примеров. В данном случае будет четко прослеживаться тесная связь с русским языком.</a:t>
            </a:r>
          </a:p>
          <a:p>
            <a:endParaRPr lang="ru-RU" sz="2400" dirty="0" smtClean="0">
              <a:solidFill>
                <a:srgbClr val="2F0AB6"/>
              </a:solidFill>
            </a:endParaRPr>
          </a:p>
          <a:p>
            <a:endParaRPr lang="ru-RU" sz="2400" dirty="0" smtClean="0">
              <a:solidFill>
                <a:srgbClr val="2F0AB6"/>
              </a:solidFill>
            </a:endParaRPr>
          </a:p>
          <a:p>
            <a:endParaRPr lang="ru-RU" sz="2400" dirty="0" smtClean="0">
              <a:solidFill>
                <a:srgbClr val="2F0AB6"/>
              </a:solidFill>
            </a:endParaRPr>
          </a:p>
          <a:p>
            <a:endParaRPr lang="ru-RU" sz="2400" dirty="0" smtClean="0">
              <a:solidFill>
                <a:srgbClr val="2F0AB6"/>
              </a:solidFill>
            </a:endParaRPr>
          </a:p>
          <a:p>
            <a:endParaRPr lang="ru-RU" sz="2400" dirty="0" smtClean="0">
              <a:solidFill>
                <a:srgbClr val="2F0AB6"/>
              </a:solidFill>
            </a:endParaRPr>
          </a:p>
          <a:p>
            <a:endParaRPr lang="ru-RU" sz="2400" dirty="0" smtClean="0">
              <a:solidFill>
                <a:srgbClr val="2F0AB6"/>
              </a:solidFill>
            </a:endParaRPr>
          </a:p>
          <a:p>
            <a:endParaRPr lang="ru-RU" sz="2400" dirty="0" smtClean="0">
              <a:solidFill>
                <a:srgbClr val="2F0AB6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071546"/>
            <a:ext cx="8215370" cy="1117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2F0AB6"/>
                </a:solidFill>
                <a:latin typeface="Arial" pitchFamily="34" charset="0"/>
                <a:ea typeface="Times New Roman" pitchFamily="18" charset="0"/>
              </a:rPr>
              <a:t>В результате, учащиеся должны уметь распознавать стилистические явления, иметь навыки стилистического разбора  текста, составлять краткий анализ и пересказ текста.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2F0AB6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2F0AB6"/>
                </a:solidFill>
                <a:latin typeface="Arial" pitchFamily="34" charset="0"/>
                <a:ea typeface="Times New Roman" pitchFamily="18" charset="0"/>
              </a:rPr>
              <a:t>Учитывая разносторонний характер работы, стоит упомянуть о расширении страноведческого кругозора учащихся, </a:t>
            </a:r>
            <a:r>
              <a:rPr lang="ru-RU" sz="2800" smtClean="0">
                <a:solidFill>
                  <a:srgbClr val="2F0AB6"/>
                </a:solidFill>
                <a:latin typeface="Arial" pitchFamily="34" charset="0"/>
                <a:ea typeface="Times New Roman" pitchFamily="18" charset="0"/>
              </a:rPr>
              <a:t>пополнении лексического </a:t>
            </a:r>
            <a:r>
              <a:rPr lang="ru-RU" sz="2800" dirty="0" smtClean="0">
                <a:solidFill>
                  <a:srgbClr val="2F0AB6"/>
                </a:solidFill>
                <a:latin typeface="Arial" pitchFamily="34" charset="0"/>
                <a:ea typeface="Times New Roman" pitchFamily="18" charset="0"/>
              </a:rPr>
              <a:t>запаса, развитии навыков перевода и пересказа и, безусловно, формировании навыков анализа, т.е. речь идет не о чем ином как о системном развитии комплекса ЗУН.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2F0AB6"/>
              </a:solidFill>
              <a:latin typeface="Arial" pitchFamily="34" charset="0"/>
              <a:ea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4400" dirty="0" smtClean="0">
              <a:solidFill>
                <a:srgbClr val="2F0AB6"/>
              </a:solidFill>
              <a:latin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4400" dirty="0" smtClean="0">
              <a:solidFill>
                <a:srgbClr val="2F0AB6"/>
              </a:solidFill>
              <a:latin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4400" dirty="0" smtClean="0">
              <a:solidFill>
                <a:srgbClr val="2F0AB6"/>
              </a:solidFill>
              <a:latin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4400" dirty="0" smtClean="0">
              <a:solidFill>
                <a:srgbClr val="2F0AB6"/>
              </a:solidFill>
              <a:latin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4400" dirty="0" smtClean="0">
              <a:solidFill>
                <a:srgbClr val="2F0AB6"/>
              </a:solidFill>
              <a:latin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4400" dirty="0" smtClean="0">
              <a:solidFill>
                <a:srgbClr val="2F0AB6"/>
              </a:solidFill>
              <a:latin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4400" dirty="0" smtClean="0">
              <a:solidFill>
                <a:srgbClr val="2F0AB6"/>
              </a:solidFill>
              <a:latin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3481" y="1571613"/>
            <a:ext cx="6924733" cy="54476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 w="0"/>
                <a:solidFill>
                  <a:srgbClr val="2F0AB6"/>
                </a:solidFill>
                <a:effectLst>
                  <a:reflection blurRad="12700" stA="50000" endPos="50000" dist="5000" dir="5400000" sy="-100000" rotWithShape="0"/>
                </a:effectLst>
              </a:rPr>
              <a:t>Некоторые теоретические аспекты</a:t>
            </a:r>
          </a:p>
          <a:p>
            <a:pPr algn="ctr"/>
            <a:endParaRPr lang="ru-RU" sz="6000" b="1" cap="all" spc="0" dirty="0" smtClean="0">
              <a:ln w="0"/>
              <a:solidFill>
                <a:srgbClr val="2F0AB6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5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785794"/>
            <a:ext cx="7929618" cy="9694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2F0AB6"/>
                </a:solidFill>
                <a:effectLst/>
                <a:latin typeface="Arial" pitchFamily="34" charset="0"/>
                <a:ea typeface="Times New Roman" pitchFamily="18" charset="0"/>
              </a:rPr>
              <a:t>	According to I.R.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2F0AB6"/>
                </a:solidFill>
                <a:effectLst/>
                <a:latin typeface="Arial" pitchFamily="34" charset="0"/>
                <a:ea typeface="Times New Roman" pitchFamily="18" charset="0"/>
              </a:rPr>
              <a:t>Galperin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2F0AB6"/>
                </a:solidFill>
                <a:effectLst/>
                <a:latin typeface="Arial" pitchFamily="34" charset="0"/>
                <a:ea typeface="Times New Roman" pitchFamily="18" charset="0"/>
              </a:rPr>
              <a:t>, the term style is presumed: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2F0AB6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2F0AB6"/>
                </a:solidFill>
                <a:effectLst/>
                <a:latin typeface="Arial" pitchFamily="34" charset="0"/>
                <a:ea typeface="Times New Roman" pitchFamily="18" charset="0"/>
              </a:rPr>
              <a:t>     1. The aesthetic function of language;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2F0AB6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2F0AB6"/>
                </a:solidFill>
                <a:effectLst/>
                <a:latin typeface="Arial" pitchFamily="34" charset="0"/>
                <a:ea typeface="Times New Roman" pitchFamily="18" charset="0"/>
              </a:rPr>
              <a:t>     2. Expressive means in language;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2F0AB6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2F0AB6"/>
                </a:solidFill>
                <a:effectLst/>
                <a:latin typeface="Arial" pitchFamily="34" charset="0"/>
                <a:ea typeface="Times New Roman" pitchFamily="18" charset="0"/>
              </a:rPr>
              <a:t>     3. Synonymous ways of rendering one &amp; the same idea;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2F0AB6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2F0AB6"/>
                </a:solidFill>
                <a:effectLst/>
                <a:latin typeface="Arial" pitchFamily="34" charset="0"/>
                <a:ea typeface="Times New Roman" pitchFamily="18" charset="0"/>
              </a:rPr>
              <a:t>     4. A system of special devices called stylistic devices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2F0AB6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2F0AB6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Words>552</Words>
  <Application>Microsoft Office PowerPoint</Application>
  <PresentationFormat>Экран (4:3)</PresentationFormat>
  <Paragraphs>174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Constantia</vt:lpstr>
      <vt:lpstr>Times New Roman</vt:lpstr>
      <vt:lpstr>Wingdings 2</vt:lpstr>
      <vt:lpstr>Поток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Cnbkbc</dc:title>
  <dc:creator>Admin</dc:creator>
  <cp:lastModifiedBy>Home</cp:lastModifiedBy>
  <cp:revision>23</cp:revision>
  <dcterms:created xsi:type="dcterms:W3CDTF">2012-05-12T11:59:24Z</dcterms:created>
  <dcterms:modified xsi:type="dcterms:W3CDTF">2016-03-05T15:47:50Z</dcterms:modified>
</cp:coreProperties>
</file>