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94" r:id="rId3"/>
    <p:sldId id="273" r:id="rId4"/>
    <p:sldId id="264" r:id="rId5"/>
    <p:sldId id="265" r:id="rId6"/>
    <p:sldId id="267" r:id="rId7"/>
    <p:sldId id="268" r:id="rId8"/>
    <p:sldId id="269" r:id="rId9"/>
    <p:sldId id="266" r:id="rId10"/>
    <p:sldId id="270" r:id="rId11"/>
    <p:sldId id="272" r:id="rId12"/>
    <p:sldId id="285" r:id="rId13"/>
    <p:sldId id="286" r:id="rId14"/>
    <p:sldId id="289" r:id="rId15"/>
    <p:sldId id="290" r:id="rId16"/>
    <p:sldId id="274" r:id="rId17"/>
    <p:sldId id="291" r:id="rId18"/>
    <p:sldId id="292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A9D1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84" d="100"/>
          <a:sy n="84" d="100"/>
        </p:scale>
        <p:origin x="60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F8BD7-63F0-441A-9646-DBEC5C2EFA98}" type="datetimeFigureOut">
              <a:rPr lang="ru-RU" smtClean="0"/>
              <a:t>10.07.2015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AF200-B13C-4915-BB53-086E2E1B45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9758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F8BD7-63F0-441A-9646-DBEC5C2EFA98}" type="datetimeFigureOut">
              <a:rPr lang="ru-RU" smtClean="0"/>
              <a:t>10.07.2015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AF200-B13C-4915-BB53-086E2E1B45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309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F8BD7-63F0-441A-9646-DBEC5C2EFA98}" type="datetimeFigureOut">
              <a:rPr lang="ru-RU" smtClean="0"/>
              <a:t>10.07.2015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AF200-B13C-4915-BB53-086E2E1B45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5256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6CEF8-1890-4142-ADFD-57F1B64530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10.07.2015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3C29A-AC1D-45E9-B181-13D40E8B62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3394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6CEF8-1890-4142-ADFD-57F1B64530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10.07.2015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3C29A-AC1D-45E9-B181-13D40E8B62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8094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6CEF8-1890-4142-ADFD-57F1B64530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10.07.2015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3C29A-AC1D-45E9-B181-13D40E8B62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2571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6CEF8-1890-4142-ADFD-57F1B64530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10.07.2015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3C29A-AC1D-45E9-B181-13D40E8B62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7637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6CEF8-1890-4142-ADFD-57F1B64530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10.07.2015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3C29A-AC1D-45E9-B181-13D40E8B62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3531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6CEF8-1890-4142-ADFD-57F1B64530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10.07.2015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3C29A-AC1D-45E9-B181-13D40E8B62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1663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6CEF8-1890-4142-ADFD-57F1B64530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10.07.2015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3C29A-AC1D-45E9-B181-13D40E8B62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4041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6CEF8-1890-4142-ADFD-57F1B64530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10.07.2015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3C29A-AC1D-45E9-B181-13D40E8B62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170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F8BD7-63F0-441A-9646-DBEC5C2EFA98}" type="datetimeFigureOut">
              <a:rPr lang="ru-RU" smtClean="0"/>
              <a:t>10.07.2015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AF200-B13C-4915-BB53-086E2E1B45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31730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6CEF8-1890-4142-ADFD-57F1B64530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10.07.2015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3C29A-AC1D-45E9-B181-13D40E8B62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987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6CEF8-1890-4142-ADFD-57F1B64530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10.07.2015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3C29A-AC1D-45E9-B181-13D40E8B62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4668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6CEF8-1890-4142-ADFD-57F1B64530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10.07.2015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3C29A-AC1D-45E9-B181-13D40E8B62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311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F8BD7-63F0-441A-9646-DBEC5C2EFA98}" type="datetimeFigureOut">
              <a:rPr lang="ru-RU" smtClean="0"/>
              <a:t>10.07.2015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AF200-B13C-4915-BB53-086E2E1B45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525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F8BD7-63F0-441A-9646-DBEC5C2EFA98}" type="datetimeFigureOut">
              <a:rPr lang="ru-RU" smtClean="0"/>
              <a:t>10.07.2015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AF200-B13C-4915-BB53-086E2E1B45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799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F8BD7-63F0-441A-9646-DBEC5C2EFA98}" type="datetimeFigureOut">
              <a:rPr lang="ru-RU" smtClean="0"/>
              <a:t>10.07.2015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AF200-B13C-4915-BB53-086E2E1B45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559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F8BD7-63F0-441A-9646-DBEC5C2EFA98}" type="datetimeFigureOut">
              <a:rPr lang="ru-RU" smtClean="0"/>
              <a:t>10.07.2015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AF200-B13C-4915-BB53-086E2E1B45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257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F8BD7-63F0-441A-9646-DBEC5C2EFA98}" type="datetimeFigureOut">
              <a:rPr lang="ru-RU" smtClean="0"/>
              <a:t>10.07.2015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AF200-B13C-4915-BB53-086E2E1B45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4428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F8BD7-63F0-441A-9646-DBEC5C2EFA98}" type="datetimeFigureOut">
              <a:rPr lang="ru-RU" smtClean="0"/>
              <a:t>10.07.2015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AF200-B13C-4915-BB53-086E2E1B45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013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F8BD7-63F0-441A-9646-DBEC5C2EFA98}" type="datetimeFigureOut">
              <a:rPr lang="ru-RU" smtClean="0"/>
              <a:t>10.07.2015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AF200-B13C-4915-BB53-086E2E1B45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207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4F8BD7-63F0-441A-9646-DBEC5C2EFA98}" type="datetimeFigureOut">
              <a:rPr lang="ru-RU" smtClean="0"/>
              <a:t>10.07.2015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AF200-B13C-4915-BB53-086E2E1B45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7012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86CEF8-1890-4142-ADFD-57F1B64530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10.07.2015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3C29A-AC1D-45E9-B181-13D40E8B62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094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6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3.png"/><Relationship Id="rId10" Type="http://schemas.openxmlformats.org/officeDocument/2006/relationships/image" Target="../media/image17.png"/><Relationship Id="rId4" Type="http://schemas.openxmlformats.org/officeDocument/2006/relationships/image" Target="../media/image4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98018" y="423861"/>
            <a:ext cx="94982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660033"/>
                </a:solidFill>
              </a:rPr>
              <a:t>Тема: </a:t>
            </a:r>
            <a:endParaRPr lang="ru-RU" sz="5400" b="1" dirty="0" smtClean="0">
              <a:solidFill>
                <a:srgbClr val="660033"/>
              </a:solidFill>
            </a:endParaRPr>
          </a:p>
          <a:p>
            <a:pPr algn="ctr"/>
            <a:r>
              <a:rPr lang="ru-RU" sz="5400" b="1" dirty="0" smtClean="0">
                <a:solidFill>
                  <a:srgbClr val="660033"/>
                </a:solidFill>
              </a:rPr>
              <a:t>Моделирование </a:t>
            </a:r>
            <a:r>
              <a:rPr lang="ru-RU" sz="5400" b="1" dirty="0">
                <a:solidFill>
                  <a:srgbClr val="660033"/>
                </a:solidFill>
              </a:rPr>
              <a:t>задач.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07075" y="2178187"/>
            <a:ext cx="1095133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660033"/>
                </a:solidFill>
              </a:rPr>
              <a:t>Цели занятия</a:t>
            </a:r>
          </a:p>
          <a:p>
            <a:r>
              <a:rPr lang="ru-RU" sz="2400" b="1" dirty="0">
                <a:solidFill>
                  <a:srgbClr val="660033"/>
                </a:solidFill>
              </a:rPr>
              <a:t>    1. Учить моделировать задачи</a:t>
            </a:r>
          </a:p>
          <a:p>
            <a:r>
              <a:rPr lang="ru-RU" sz="2400" b="1" dirty="0">
                <a:solidFill>
                  <a:srgbClr val="660033"/>
                </a:solidFill>
              </a:rPr>
              <a:t>    2. Развивать логическое мышление и пространственное воображение, математическую речь.     </a:t>
            </a:r>
          </a:p>
          <a:p>
            <a:r>
              <a:rPr lang="ru-RU" sz="2400" b="1" dirty="0">
                <a:solidFill>
                  <a:srgbClr val="660033"/>
                </a:solidFill>
              </a:rPr>
              <a:t>    3. Вырабатывать правильную самооценку, уметь сотрудничать и оценивать работу, прививать интерес к математике</a:t>
            </a:r>
          </a:p>
          <a:p>
            <a:r>
              <a:rPr lang="ru-RU" sz="2400" b="1" dirty="0">
                <a:solidFill>
                  <a:srgbClr val="660033"/>
                </a:solidFill>
              </a:rPr>
              <a:t>Задачи:   </a:t>
            </a:r>
          </a:p>
          <a:p>
            <a:r>
              <a:rPr lang="ru-RU" sz="2400" b="1" dirty="0">
                <a:solidFill>
                  <a:srgbClr val="660033"/>
                </a:solidFill>
              </a:rPr>
              <a:t>•	Коррекция и развитие мыслительной деятельности в работе со знаково-счётным материалом.  </a:t>
            </a:r>
          </a:p>
          <a:p>
            <a:r>
              <a:rPr lang="ru-RU" sz="2400" b="1" dirty="0">
                <a:solidFill>
                  <a:srgbClr val="660033"/>
                </a:solidFill>
              </a:rPr>
              <a:t>•	Развитие пространственной ориентации.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r>
              <a:rPr lang="ru-RU" sz="2400" b="1" dirty="0">
                <a:solidFill>
                  <a:srgbClr val="660033"/>
                </a:solidFill>
              </a:rPr>
              <a:t>•	Создавать и использовать </a:t>
            </a:r>
            <a:r>
              <a:rPr lang="ru-RU" sz="2400" b="1" dirty="0" err="1">
                <a:solidFill>
                  <a:srgbClr val="660033"/>
                </a:solidFill>
              </a:rPr>
              <a:t>знаково</a:t>
            </a:r>
            <a:r>
              <a:rPr lang="ru-RU" sz="2400" b="1" dirty="0">
                <a:solidFill>
                  <a:srgbClr val="660033"/>
                </a:solidFill>
              </a:rPr>
              <a:t> – символические средства.</a:t>
            </a:r>
          </a:p>
        </p:txBody>
      </p:sp>
    </p:spTree>
    <p:extLst>
      <p:ext uri="{BB962C8B-B14F-4D97-AF65-F5344CB8AC3E}">
        <p14:creationId xmlns:p14="http://schemas.microsoft.com/office/powerpoint/2010/main" val="165458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19636" y="203776"/>
            <a:ext cx="32613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/>
              <a:t>Задача. </a:t>
            </a:r>
            <a:endParaRPr lang="ru-RU" sz="5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60388" y="1127106"/>
            <a:ext cx="95290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/>
              <a:t>1. 20 : 2 = 10 (д.) - девочек</a:t>
            </a:r>
            <a:endParaRPr lang="ru-RU" sz="5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60388" y="2123872"/>
            <a:ext cx="99798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/>
              <a:t>2</a:t>
            </a:r>
            <a:r>
              <a:rPr lang="ru-RU" sz="5400" b="1" dirty="0" smtClean="0"/>
              <a:t>. 20 + </a:t>
            </a:r>
            <a:r>
              <a:rPr lang="ru-RU" sz="5400" b="1" dirty="0"/>
              <a:t>4</a:t>
            </a:r>
            <a:r>
              <a:rPr lang="ru-RU" sz="5400" b="1" dirty="0" smtClean="0"/>
              <a:t> = 24 (м.) - мальчиков</a:t>
            </a:r>
            <a:endParaRPr lang="ru-RU" sz="5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60388" y="3197077"/>
            <a:ext cx="99798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/>
              <a:t>3</a:t>
            </a:r>
            <a:r>
              <a:rPr lang="ru-RU" sz="5400" b="1" dirty="0" smtClean="0"/>
              <a:t>. 20 : 10 = 2 (д.) - дедушек</a:t>
            </a:r>
            <a:endParaRPr lang="ru-RU" sz="5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60388" y="4270282"/>
            <a:ext cx="108040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/>
              <a:t>4</a:t>
            </a:r>
            <a:r>
              <a:rPr lang="ru-RU" sz="5400" b="1" dirty="0" smtClean="0"/>
              <a:t>. 20 + 10 + 24 + 2 = 56 (ч.) - всего</a:t>
            </a:r>
            <a:endParaRPr lang="ru-RU" sz="5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160388" y="5343487"/>
            <a:ext cx="57298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/>
              <a:t>Ответ: 56 человек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2472639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91435" y="212035"/>
            <a:ext cx="23952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Задача.</a:t>
            </a:r>
            <a:endParaRPr lang="ru-RU" sz="54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0778" y="1175753"/>
            <a:ext cx="11470511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600" dirty="0">
                <a:ln w="0"/>
                <a:solidFill>
                  <a:prstClr val="black"/>
                </a:solidFill>
              </a:rPr>
              <a:t> </a:t>
            </a:r>
            <a:r>
              <a:rPr lang="ru-RU" sz="3600" dirty="0" smtClean="0">
                <a:ln w="0"/>
                <a:solidFill>
                  <a:prstClr val="black"/>
                </a:solidFill>
              </a:rPr>
              <a:t>         </a:t>
            </a:r>
            <a:r>
              <a:rPr lang="ru-RU" sz="4400" b="1" dirty="0" smtClean="0">
                <a:ln w="0"/>
                <a:solidFill>
                  <a:prstClr val="black"/>
                </a:solidFill>
              </a:rPr>
              <a:t>У причала стояло 8 галеонов, а каравелл в 5 раз больше. Сколько каравелл и галеонов стояло у причала?</a:t>
            </a:r>
            <a:endParaRPr lang="ru-RU" sz="4400" b="1" dirty="0">
              <a:ln w="0"/>
              <a:solidFill>
                <a:prstClr val="black"/>
              </a:solidFill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9038" y="3339799"/>
            <a:ext cx="2345741" cy="234574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9887" y="2810007"/>
            <a:ext cx="3381082" cy="2875533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2033814" y="5877582"/>
            <a:ext cx="18796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ГАЛЕОН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446443" y="5820110"/>
            <a:ext cx="26331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КАРАВЕЛЛА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15336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9803" y="181957"/>
            <a:ext cx="10964213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Прочитайте задачу.</a:t>
            </a:r>
          </a:p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Выделите необходимую информацию в условии.</a:t>
            </a:r>
          </a:p>
          <a:p>
            <a:pPr marL="457200" indent="-457200">
              <a:buFontTx/>
              <a:buChar char="-"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Предложите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для записи условия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pPr marL="457200" indent="-457200">
              <a:buFontTx/>
              <a:buChar char="-"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Схема).</a:t>
            </a:r>
          </a:p>
          <a:p>
            <a:pPr marL="457200" indent="-457200">
              <a:buFontTx/>
              <a:buChar char="-"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схеме изобразить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галеоны?</a:t>
            </a:r>
          </a:p>
          <a:p>
            <a:pPr marL="457200" indent="-457200">
              <a:buFontTx/>
              <a:buChar char="-"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Одна часть).</a:t>
            </a:r>
          </a:p>
          <a:p>
            <a:pPr marL="457200" indent="-457200">
              <a:buFontTx/>
              <a:buChar char="-"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каравеллы?</a:t>
            </a:r>
          </a:p>
          <a:p>
            <a:pPr marL="457200" indent="-457200">
              <a:buFontTx/>
              <a:buChar char="-"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раз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больше –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таких частей).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Сколько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галеонов? Каравелл?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80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авая круглая скобка 14"/>
          <p:cNvSpPr/>
          <p:nvPr/>
        </p:nvSpPr>
        <p:spPr>
          <a:xfrm>
            <a:off x="3142445" y="1622738"/>
            <a:ext cx="6487763" cy="964067"/>
          </a:xfrm>
          <a:prstGeom prst="rightBracket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0779" y="1175753"/>
            <a:ext cx="45907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Г</a:t>
            </a:r>
            <a:endParaRPr lang="ru-RU" sz="54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910" y="2139471"/>
            <a:ext cx="574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К</a:t>
            </a:r>
            <a:endParaRPr lang="ru-RU" sz="54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912811" y="1212920"/>
            <a:ext cx="1943118" cy="9233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8катеров</a:t>
            </a: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254" y="2084626"/>
            <a:ext cx="1847067" cy="9781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3617" y="2084626"/>
            <a:ext cx="1956986" cy="978175"/>
          </a:xfrm>
          <a:prstGeom prst="rect">
            <a:avLst/>
          </a:prstGeom>
        </p:spPr>
      </p:pic>
      <p:sp>
        <p:nvSpPr>
          <p:cNvPr id="17" name="Правая фигурная скобка 16"/>
          <p:cNvSpPr/>
          <p:nvPr/>
        </p:nvSpPr>
        <p:spPr>
          <a:xfrm>
            <a:off x="9567557" y="1008410"/>
            <a:ext cx="940710" cy="1987819"/>
          </a:xfrm>
          <a:prstGeom prst="rightBrace">
            <a:avLst>
              <a:gd name="adj1" fmla="val 8333"/>
              <a:gd name="adj2" fmla="val 49245"/>
            </a:avLst>
          </a:prstGeom>
          <a:noFill/>
          <a:ln w="13652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8066" y="2099083"/>
            <a:ext cx="1956986" cy="97544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0555" y="2099083"/>
            <a:ext cx="1956986" cy="97544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0613" y="2087356"/>
            <a:ext cx="1956986" cy="975445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1682303" y="2072899"/>
            <a:ext cx="644728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В 5 раз больше</a:t>
            </a:r>
            <a:endParaRPr lang="ru-RU" sz="54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0920499" y="1195384"/>
            <a:ext cx="74313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?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109" y="1436001"/>
            <a:ext cx="2121592" cy="265808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83254" y="3711426"/>
            <a:ext cx="102183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какой вопрос надо ответить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56772" y="380246"/>
            <a:ext cx="76075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Расскажите задачу по схеме.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421540" y="4354335"/>
            <a:ext cx="751639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ln w="0"/>
                <a:solidFill>
                  <a:prstClr val="black"/>
                </a:solidFill>
              </a:rPr>
              <a:t>Сколько каравелл и галеонов стояло у причала?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0663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6" grpId="0"/>
      <p:bldP spid="18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авая круглая скобка 14"/>
          <p:cNvSpPr/>
          <p:nvPr/>
        </p:nvSpPr>
        <p:spPr>
          <a:xfrm>
            <a:off x="3142445" y="1622738"/>
            <a:ext cx="6487763" cy="964067"/>
          </a:xfrm>
          <a:prstGeom prst="rightBracket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0779" y="1175753"/>
            <a:ext cx="45907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Г</a:t>
            </a:r>
            <a:endParaRPr lang="ru-RU" sz="54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910" y="2139471"/>
            <a:ext cx="574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К</a:t>
            </a:r>
            <a:endParaRPr lang="ru-RU" sz="54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912811" y="1212920"/>
            <a:ext cx="1943118" cy="9233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8катеров</a:t>
            </a: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254" y="2084626"/>
            <a:ext cx="1847067" cy="9781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3617" y="2084626"/>
            <a:ext cx="1956986" cy="978175"/>
          </a:xfrm>
          <a:prstGeom prst="rect">
            <a:avLst/>
          </a:prstGeom>
        </p:spPr>
      </p:pic>
      <p:sp>
        <p:nvSpPr>
          <p:cNvPr id="17" name="Правая фигурная скобка 16"/>
          <p:cNvSpPr/>
          <p:nvPr/>
        </p:nvSpPr>
        <p:spPr>
          <a:xfrm>
            <a:off x="9567557" y="1008410"/>
            <a:ext cx="940710" cy="1987819"/>
          </a:xfrm>
          <a:prstGeom prst="rightBrace">
            <a:avLst>
              <a:gd name="adj1" fmla="val 8333"/>
              <a:gd name="adj2" fmla="val 49245"/>
            </a:avLst>
          </a:prstGeom>
          <a:noFill/>
          <a:ln w="13652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8066" y="2099083"/>
            <a:ext cx="1956986" cy="97544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0555" y="2099083"/>
            <a:ext cx="1956986" cy="97544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0613" y="2087356"/>
            <a:ext cx="1956986" cy="975445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1682303" y="2072899"/>
            <a:ext cx="644728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В 5 раз больше</a:t>
            </a:r>
            <a:endParaRPr lang="ru-RU" sz="54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0920499" y="1195384"/>
            <a:ext cx="74313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?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109" y="1436001"/>
            <a:ext cx="2121592" cy="265808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3277" y="333059"/>
            <a:ext cx="7328027" cy="96325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11278" y="3220180"/>
            <a:ext cx="5389331" cy="151803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63603" y="3212949"/>
            <a:ext cx="1286367" cy="1518036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10197138" y="3510302"/>
            <a:ext cx="50206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54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х</a:t>
            </a:r>
            <a:endParaRPr lang="ru-RU" sz="54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89385" y="4233778"/>
            <a:ext cx="90519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54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Каравелл и галеонов вместе</a:t>
            </a:r>
            <a:endParaRPr lang="ru-RU" sz="54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0155358" y="4233778"/>
            <a:ext cx="5856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45545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авая круглая скобка 14"/>
          <p:cNvSpPr/>
          <p:nvPr/>
        </p:nvSpPr>
        <p:spPr>
          <a:xfrm>
            <a:off x="3142445" y="1622738"/>
            <a:ext cx="6487763" cy="964067"/>
          </a:xfrm>
          <a:prstGeom prst="rightBracket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0779" y="1175753"/>
            <a:ext cx="45907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Г</a:t>
            </a:r>
            <a:endParaRPr lang="ru-RU" sz="54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910" y="2139471"/>
            <a:ext cx="574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К</a:t>
            </a:r>
            <a:endParaRPr lang="ru-RU" sz="54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912811" y="1212920"/>
            <a:ext cx="1943118" cy="9233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8катеров</a:t>
            </a: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254" y="2084626"/>
            <a:ext cx="1847067" cy="9781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3617" y="2084626"/>
            <a:ext cx="1956986" cy="978175"/>
          </a:xfrm>
          <a:prstGeom prst="rect">
            <a:avLst/>
          </a:prstGeom>
        </p:spPr>
      </p:pic>
      <p:sp>
        <p:nvSpPr>
          <p:cNvPr id="17" name="Правая фигурная скобка 16"/>
          <p:cNvSpPr/>
          <p:nvPr/>
        </p:nvSpPr>
        <p:spPr>
          <a:xfrm>
            <a:off x="9567557" y="1008410"/>
            <a:ext cx="940710" cy="1987819"/>
          </a:xfrm>
          <a:prstGeom prst="rightBrace">
            <a:avLst>
              <a:gd name="adj1" fmla="val 8333"/>
              <a:gd name="adj2" fmla="val 49245"/>
            </a:avLst>
          </a:prstGeom>
          <a:noFill/>
          <a:ln w="13652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8066" y="2099083"/>
            <a:ext cx="1956986" cy="97544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0555" y="2099083"/>
            <a:ext cx="1956986" cy="97544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0613" y="2087356"/>
            <a:ext cx="1956986" cy="975445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1682303" y="2072899"/>
            <a:ext cx="644728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В 5 раз больше</a:t>
            </a:r>
            <a:endParaRPr lang="ru-RU" sz="54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0920499" y="1195384"/>
            <a:ext cx="74313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?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109" y="1436001"/>
            <a:ext cx="2121592" cy="2658086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300779" y="3201133"/>
            <a:ext cx="57952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54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1. 8 х 5 = 40 (кар.)</a:t>
            </a:r>
            <a:endParaRPr lang="ru-RU" sz="54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00778" y="3972048"/>
            <a:ext cx="760332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54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2. 40 + 8 = 48 (кар. и </a:t>
            </a:r>
            <a:r>
              <a:rPr lang="ru-RU" sz="54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гал</a:t>
            </a:r>
            <a:r>
              <a:rPr lang="ru-RU" sz="54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.)</a:t>
            </a:r>
            <a:endParaRPr lang="ru-RU" sz="54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828981" y="4877813"/>
            <a:ext cx="95279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Ответ: 48 каравелл и галеонов.</a:t>
            </a:r>
            <a:endParaRPr lang="ru-RU" sz="54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0613" y="434406"/>
            <a:ext cx="3883489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572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авая круглая скобка 14"/>
          <p:cNvSpPr/>
          <p:nvPr/>
        </p:nvSpPr>
        <p:spPr>
          <a:xfrm>
            <a:off x="3142445" y="1622738"/>
            <a:ext cx="6487763" cy="964067"/>
          </a:xfrm>
          <a:prstGeom prst="rightBracket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0779" y="1175753"/>
            <a:ext cx="45907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Г</a:t>
            </a:r>
            <a:endParaRPr lang="ru-RU" sz="54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910" y="2139471"/>
            <a:ext cx="574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К</a:t>
            </a:r>
            <a:endParaRPr lang="ru-RU" sz="54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912811" y="1212920"/>
            <a:ext cx="1943118" cy="9233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8катеров</a:t>
            </a: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254" y="2084626"/>
            <a:ext cx="1847067" cy="9781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3617" y="2084626"/>
            <a:ext cx="1956986" cy="978175"/>
          </a:xfrm>
          <a:prstGeom prst="rect">
            <a:avLst/>
          </a:prstGeom>
        </p:spPr>
      </p:pic>
      <p:sp>
        <p:nvSpPr>
          <p:cNvPr id="17" name="Правая фигурная скобка 16"/>
          <p:cNvSpPr/>
          <p:nvPr/>
        </p:nvSpPr>
        <p:spPr>
          <a:xfrm>
            <a:off x="9567557" y="1008410"/>
            <a:ext cx="940710" cy="1987819"/>
          </a:xfrm>
          <a:prstGeom prst="rightBrace">
            <a:avLst>
              <a:gd name="adj1" fmla="val 8333"/>
              <a:gd name="adj2" fmla="val 49245"/>
            </a:avLst>
          </a:prstGeom>
          <a:noFill/>
          <a:ln w="13652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8066" y="2099083"/>
            <a:ext cx="1956986" cy="97544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0555" y="2099083"/>
            <a:ext cx="1956986" cy="97544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0613" y="2087356"/>
            <a:ext cx="1956986" cy="975445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10920499" y="1195384"/>
            <a:ext cx="74313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?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00778" y="3201133"/>
            <a:ext cx="685728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54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1. 1 + 5 = </a:t>
            </a:r>
            <a:r>
              <a:rPr lang="ru-RU" sz="5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6</a:t>
            </a:r>
            <a:r>
              <a:rPr lang="ru-RU" sz="54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(частей)</a:t>
            </a:r>
            <a:endParaRPr lang="ru-RU" sz="54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00778" y="3972048"/>
            <a:ext cx="760332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54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2. 8 х 6 = 48 (кар. и </a:t>
            </a:r>
            <a:r>
              <a:rPr lang="ru-RU" sz="54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гал</a:t>
            </a:r>
            <a:r>
              <a:rPr lang="ru-RU" sz="54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.)</a:t>
            </a:r>
            <a:endParaRPr lang="ru-RU" sz="54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828981" y="4877813"/>
            <a:ext cx="95279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Ответ: 48 каравелл и галеонов.</a:t>
            </a:r>
            <a:endParaRPr lang="ru-RU" sz="54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0613" y="434406"/>
            <a:ext cx="3883489" cy="96325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2535" y="530500"/>
            <a:ext cx="1243692" cy="151803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483569" y="2684789"/>
            <a:ext cx="4414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1</a:t>
            </a:r>
            <a:endParaRPr lang="ru-RU" sz="3600" b="1" dirty="0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33656" y="2623339"/>
            <a:ext cx="786452" cy="96325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63817" y="2584434"/>
            <a:ext cx="786452" cy="963251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86461" y="2610476"/>
            <a:ext cx="786452" cy="963251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04640" y="2668244"/>
            <a:ext cx="786452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509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424" y="2770204"/>
            <a:ext cx="3670479" cy="367047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675664" y="1209059"/>
            <a:ext cx="7305463" cy="1446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МОЛОДЦЫ!</a:t>
            </a:r>
            <a:endParaRPr lang="ru-RU" sz="8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05552" y="2655609"/>
            <a:ext cx="4675575" cy="2554545"/>
          </a:xfrm>
          <a:prstGeom prst="rect">
            <a:avLst/>
          </a:prstGeom>
          <a:solidFill>
            <a:srgbClr val="FFC0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СПАСИБО </a:t>
            </a:r>
          </a:p>
          <a:p>
            <a:pPr algn="ctr"/>
            <a:r>
              <a:rPr lang="ru-RU" sz="8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ЗА УРОК!</a:t>
            </a:r>
            <a:endParaRPr lang="ru-RU" sz="8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0024" y="5701095"/>
            <a:ext cx="41741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Подготовила Рочева Гадина Гавриловна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95756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5155" y="1311858"/>
            <a:ext cx="1147507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660033"/>
                </a:solidFill>
              </a:rPr>
              <a:t>     </a:t>
            </a:r>
            <a:r>
              <a:rPr lang="ru-RU" sz="4800" b="1" dirty="0" smtClean="0">
                <a:solidFill>
                  <a:srgbClr val="660033"/>
                </a:solidFill>
              </a:rPr>
              <a:t>Перед </a:t>
            </a:r>
            <a:r>
              <a:rPr lang="ru-RU" sz="4800" b="1" dirty="0">
                <a:solidFill>
                  <a:srgbClr val="660033"/>
                </a:solidFill>
              </a:rPr>
              <a:t>самой ареной цирка в первом ряду сидят 20 бабушек. ЭТО в 2 раза больше, чем девочек</a:t>
            </a:r>
            <a:r>
              <a:rPr lang="ru-RU" sz="4800" b="1" dirty="0" smtClean="0">
                <a:solidFill>
                  <a:srgbClr val="660033"/>
                </a:solidFill>
              </a:rPr>
              <a:t>, на 4 меньше, чем мальчиков. А дедушек в 10 раз меньше, чем бабушек. Сколько человек сидело в первом ряду?</a:t>
            </a:r>
            <a:endParaRPr lang="ru-RU" sz="4800" b="1" dirty="0">
              <a:solidFill>
                <a:srgbClr val="660033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8677" y="161879"/>
            <a:ext cx="5724640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02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9499" y="915602"/>
            <a:ext cx="1135058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/>
              <a:t>- О ком идёт речь в задаче?</a:t>
            </a:r>
          </a:p>
          <a:p>
            <a:r>
              <a:rPr lang="ru-RU" sz="4400" b="1" dirty="0" smtClean="0"/>
              <a:t>- Какое данное нам известно?</a:t>
            </a:r>
          </a:p>
          <a:p>
            <a:pPr marL="571500" indent="-571500">
              <a:buFontTx/>
              <a:buChar char="-"/>
            </a:pPr>
            <a:r>
              <a:rPr lang="ru-RU" sz="4400" b="1" dirty="0" smtClean="0"/>
              <a:t>Как выражены другие данные через количество бабушек?               </a:t>
            </a:r>
            <a:r>
              <a:rPr lang="ru-RU" sz="4400" b="1" u="sng" dirty="0" smtClean="0"/>
              <a:t>ЭТО</a:t>
            </a:r>
            <a:endParaRPr lang="ru-RU" sz="4400" b="1" u="sng" dirty="0"/>
          </a:p>
          <a:p>
            <a:pPr marL="571500" indent="-571500">
              <a:buFontTx/>
              <a:buChar char="-"/>
            </a:pPr>
            <a:r>
              <a:rPr lang="ru-RU" sz="4400" b="1" u="sng" dirty="0" smtClean="0"/>
              <a:t>Давайте смоделируем количество этих зрителей с помощью отрезков.</a:t>
            </a:r>
          </a:p>
          <a:p>
            <a:endParaRPr lang="ru-RU" sz="4400" b="1" u="sng" dirty="0"/>
          </a:p>
        </p:txBody>
      </p:sp>
    </p:spTree>
    <p:extLst>
      <p:ext uri="{BB962C8B-B14F-4D97-AF65-F5344CB8AC3E}">
        <p14:creationId xmlns:p14="http://schemas.microsoft.com/office/powerpoint/2010/main" val="211810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Выгнутая вправо стрелка 6"/>
          <p:cNvSpPr/>
          <p:nvPr/>
        </p:nvSpPr>
        <p:spPr>
          <a:xfrm>
            <a:off x="7255101" y="2601113"/>
            <a:ext cx="4561266" cy="2949682"/>
          </a:xfrm>
          <a:prstGeom prst="curved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46468" y="114943"/>
            <a:ext cx="112990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/>
              <a:t>Перед самой ареной цирка в первом ряду сидят 20 бабушек. </a:t>
            </a:r>
            <a:r>
              <a:rPr lang="ru-RU" sz="4800" b="1" u="sng" dirty="0" smtClean="0"/>
              <a:t>ЭТО в </a:t>
            </a:r>
            <a:r>
              <a:rPr lang="ru-RU" sz="4800" b="1" dirty="0" smtClean="0"/>
              <a:t>2 раза больше, чем девочек,…</a:t>
            </a:r>
            <a:endParaRPr lang="ru-RU" sz="4800" b="1" u="sng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1569150" y="2601112"/>
            <a:ext cx="5705342" cy="8113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371009" y="2601112"/>
            <a:ext cx="437452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/>
              <a:t>В 2 раза больше </a:t>
            </a:r>
            <a:endParaRPr lang="ru-RU" sz="4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676852" y="2563642"/>
            <a:ext cx="91239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/>
              <a:t>20</a:t>
            </a:r>
            <a:endParaRPr lang="ru-RU" sz="4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53558" y="2563642"/>
            <a:ext cx="8545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/>
              <a:t>Б.</a:t>
            </a:r>
            <a:endParaRPr lang="ru-RU" sz="40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46468" y="4212122"/>
            <a:ext cx="11935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/>
              <a:t>Дев.</a:t>
            </a:r>
            <a:endParaRPr lang="ru-RU" sz="40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676852" y="3965900"/>
            <a:ext cx="7107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b="1" dirty="0" smtClean="0"/>
              <a:t>?</a:t>
            </a:r>
            <a:endParaRPr lang="ru-RU" sz="7200" b="1" dirty="0"/>
          </a:p>
        </p:txBody>
      </p:sp>
    </p:spTree>
    <p:extLst>
      <p:ext uri="{BB962C8B-B14F-4D97-AF65-F5344CB8AC3E}">
        <p14:creationId xmlns:p14="http://schemas.microsoft.com/office/powerpoint/2010/main" val="285859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  <p:bldP spid="5" grpId="0"/>
      <p:bldP spid="6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Выгнутая вправо стрелка 6"/>
          <p:cNvSpPr/>
          <p:nvPr/>
        </p:nvSpPr>
        <p:spPr>
          <a:xfrm flipV="1">
            <a:off x="7184266" y="1952250"/>
            <a:ext cx="4561266" cy="2121990"/>
          </a:xfrm>
          <a:prstGeom prst="curved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46468" y="114943"/>
            <a:ext cx="112990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/>
              <a:t>- Как можно объяснить количество девочек? </a:t>
            </a:r>
            <a:endParaRPr lang="ru-RU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1314647" y="1935376"/>
            <a:ext cx="5705342" cy="8113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314647" y="3333931"/>
            <a:ext cx="2768959" cy="77273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202667" y="3373896"/>
            <a:ext cx="437452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/>
              <a:t>В 2 раза меньше</a:t>
            </a:r>
            <a:endParaRPr lang="ru-RU" sz="4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69454" y="1952251"/>
            <a:ext cx="91239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/>
              <a:t>20</a:t>
            </a:r>
            <a:endParaRPr lang="ru-RU" sz="4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43300" y="1887563"/>
            <a:ext cx="97134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/>
              <a:t>Б.</a:t>
            </a:r>
            <a:endParaRPr lang="ru-RU" sz="4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21069" y="3366355"/>
            <a:ext cx="11935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/>
              <a:t>Дев.</a:t>
            </a:r>
            <a:endParaRPr lang="ru-RU" sz="40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850265" y="488028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5400" b="1" dirty="0" smtClean="0"/>
              <a:t> 20 : 2 = 10 (дев.)</a:t>
            </a:r>
          </a:p>
        </p:txBody>
      </p:sp>
    </p:spTree>
    <p:extLst>
      <p:ext uri="{BB962C8B-B14F-4D97-AF65-F5344CB8AC3E}">
        <p14:creationId xmlns:p14="http://schemas.microsoft.com/office/powerpoint/2010/main" val="582622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  <p:bldP spid="5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Выгнутая вправо стрелка 6"/>
          <p:cNvSpPr/>
          <p:nvPr/>
        </p:nvSpPr>
        <p:spPr>
          <a:xfrm rot="21118708" flipV="1">
            <a:off x="7387398" y="1699108"/>
            <a:ext cx="3335627" cy="2026499"/>
          </a:xfrm>
          <a:prstGeom prst="curved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46468" y="114943"/>
            <a:ext cx="112990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/>
              <a:t>- А как выразить количество мальчиков?  </a:t>
            </a:r>
            <a:endParaRPr lang="ru-RU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1314646" y="1935376"/>
            <a:ext cx="4781353" cy="8113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325379" y="3290198"/>
            <a:ext cx="4781353" cy="77273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/>
          </a:p>
        </p:txBody>
      </p:sp>
      <p:sp>
        <p:nvSpPr>
          <p:cNvPr id="5" name="Прямоугольник 4"/>
          <p:cNvSpPr/>
          <p:nvPr/>
        </p:nvSpPr>
        <p:spPr>
          <a:xfrm rot="21448169">
            <a:off x="7423669" y="3178988"/>
            <a:ext cx="34644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/>
              <a:t>н</a:t>
            </a:r>
            <a:r>
              <a:rPr lang="ru-RU" sz="4400" b="1" dirty="0" smtClean="0"/>
              <a:t>а 4 больше</a:t>
            </a:r>
            <a:endParaRPr lang="ru-RU" sz="4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164912" y="1942917"/>
            <a:ext cx="91239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/>
              <a:t>20</a:t>
            </a:r>
            <a:endParaRPr lang="ru-RU" sz="4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43300" y="1887563"/>
            <a:ext cx="97134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/>
              <a:t>Б.</a:t>
            </a:r>
            <a:endParaRPr lang="ru-RU" sz="4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21069" y="3366355"/>
            <a:ext cx="14243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/>
              <a:t>Мал.</a:t>
            </a:r>
            <a:endParaRPr lang="ru-RU" sz="40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850265" y="488028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5400" b="1" dirty="0" smtClean="0"/>
              <a:t> 20 + </a:t>
            </a:r>
            <a:r>
              <a:rPr lang="ru-RU" sz="5400" b="1" dirty="0"/>
              <a:t>4</a:t>
            </a:r>
            <a:r>
              <a:rPr lang="ru-RU" sz="5400" b="1" dirty="0" smtClean="0"/>
              <a:t> = 24 (мал.)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106732" y="3268332"/>
            <a:ext cx="1298620" cy="77907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969263" y="3315356"/>
            <a:ext cx="852936" cy="769441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</a:rPr>
              <a:t>20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485585" y="3277965"/>
            <a:ext cx="540913" cy="76944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</a:rPr>
              <a:t>4</a:t>
            </a:r>
            <a:endParaRPr lang="ru-RU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992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  <p:bldP spid="5" grpId="0"/>
      <p:bldP spid="9" grpId="0"/>
      <p:bldP spid="10" grpId="0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Выгнутая вправо стрелка 6"/>
          <p:cNvSpPr/>
          <p:nvPr/>
        </p:nvSpPr>
        <p:spPr>
          <a:xfrm rot="21118708" flipV="1">
            <a:off x="8071341" y="1708443"/>
            <a:ext cx="3335627" cy="2026499"/>
          </a:xfrm>
          <a:prstGeom prst="curved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46468" y="114943"/>
            <a:ext cx="112990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/>
              <a:t>- Как объяснить количество дедушек?   </a:t>
            </a:r>
            <a:endParaRPr lang="ru-RU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1417814" y="1328899"/>
            <a:ext cx="6528451" cy="8113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660056" y="3321346"/>
            <a:ext cx="487408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/>
              <a:t>В 10 раз меньше</a:t>
            </a:r>
            <a:endParaRPr lang="ru-RU" sz="4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25842" y="1370827"/>
            <a:ext cx="91239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/>
              <a:t>20</a:t>
            </a:r>
            <a:endParaRPr lang="ru-RU" sz="4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46468" y="1370827"/>
            <a:ext cx="97134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/>
              <a:t>Б.</a:t>
            </a:r>
            <a:endParaRPr lang="ru-RU" sz="4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21069" y="3366355"/>
            <a:ext cx="14243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/>
              <a:t>Дед.</a:t>
            </a:r>
            <a:endParaRPr lang="ru-RU" sz="40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850265" y="488028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5400" b="1" dirty="0" smtClean="0"/>
              <a:t> 20 : 10 = 2 (дед.)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429115" y="3043364"/>
            <a:ext cx="528474" cy="9144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0950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/>
      <p:bldP spid="9" grpId="0"/>
      <p:bldP spid="10" grpId="0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Выгнутая вниз стрелка 18"/>
          <p:cNvSpPr/>
          <p:nvPr/>
        </p:nvSpPr>
        <p:spPr>
          <a:xfrm rot="17449366">
            <a:off x="5206241" y="2532184"/>
            <a:ext cx="4478817" cy="2916934"/>
          </a:xfrm>
          <a:prstGeom prst="curvedUp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Выгнутая вниз стрелка 17"/>
          <p:cNvSpPr/>
          <p:nvPr/>
        </p:nvSpPr>
        <p:spPr>
          <a:xfrm rot="16913436">
            <a:off x="6274406" y="2144931"/>
            <a:ext cx="2574802" cy="2574051"/>
          </a:xfrm>
          <a:prstGeom prst="curvedUp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Выгнутая вниз стрелка 16"/>
          <p:cNvSpPr/>
          <p:nvPr/>
        </p:nvSpPr>
        <p:spPr>
          <a:xfrm rot="15485791">
            <a:off x="6697622" y="1965313"/>
            <a:ext cx="1184981" cy="1219615"/>
          </a:xfrm>
          <a:prstGeom prst="curved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9724" y="140003"/>
            <a:ext cx="1167255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/>
              <a:t>- Прочитайте вопрос задачи</a:t>
            </a:r>
          </a:p>
          <a:p>
            <a:r>
              <a:rPr lang="ru-RU" sz="4400" b="1" dirty="0" smtClean="0"/>
              <a:t> - Расскажите всю задачу по схеме.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994" y="1820068"/>
            <a:ext cx="5718544" cy="82912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994" y="2764163"/>
            <a:ext cx="2780017" cy="7864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994" y="3705137"/>
            <a:ext cx="5761635" cy="7803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7629" y="3705137"/>
            <a:ext cx="1310754" cy="7864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5994" y="4569068"/>
            <a:ext cx="542591" cy="92667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32859" y="2647197"/>
            <a:ext cx="4718713" cy="117663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32262" y="4520727"/>
            <a:ext cx="5121084" cy="118272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65424" y="1743779"/>
            <a:ext cx="1249788" cy="1176630"/>
          </a:xfrm>
          <a:prstGeom prst="rect">
            <a:avLst/>
          </a:prstGeom>
        </p:spPr>
      </p:pic>
      <p:sp>
        <p:nvSpPr>
          <p:cNvPr id="15" name="Правая фигурная скобка 14"/>
          <p:cNvSpPr/>
          <p:nvPr/>
        </p:nvSpPr>
        <p:spPr>
          <a:xfrm>
            <a:off x="8717441" y="1596021"/>
            <a:ext cx="1285475" cy="3909187"/>
          </a:xfrm>
          <a:prstGeom prst="rightBrace">
            <a:avLst>
              <a:gd name="adj1" fmla="val 12341"/>
              <a:gd name="adj2" fmla="val 50000"/>
            </a:avLst>
          </a:prstGeom>
          <a:ln w="1111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n w="114300">
                <a:solidFill>
                  <a:schemeClr val="tx1"/>
                </a:solidFill>
              </a:ln>
              <a:solidFill>
                <a:srgbClr val="A9D18E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34964" y="2118487"/>
            <a:ext cx="2320611" cy="337725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48849" y="3565241"/>
            <a:ext cx="3712786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718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8" grpId="0" animBg="1"/>
      <p:bldP spid="17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6559" y="269315"/>
            <a:ext cx="112335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/>
              <a:t>Составьте план решения задачи.</a:t>
            </a:r>
            <a:endParaRPr lang="ru-RU" sz="48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559" y="1374401"/>
            <a:ext cx="2780017" cy="4028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559" y="3795319"/>
            <a:ext cx="3197102" cy="4012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559" y="2051374"/>
            <a:ext cx="4797968" cy="4471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64527" y="2051374"/>
            <a:ext cx="1310754" cy="4471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6560" y="2728347"/>
            <a:ext cx="325114" cy="607281"/>
          </a:xfrm>
          <a:prstGeom prst="rect">
            <a:avLst/>
          </a:prstGeom>
        </p:spPr>
      </p:pic>
      <p:sp>
        <p:nvSpPr>
          <p:cNvPr id="13" name="Блок-схема: узел 12"/>
          <p:cNvSpPr/>
          <p:nvPr/>
        </p:nvSpPr>
        <p:spPr>
          <a:xfrm>
            <a:off x="7817475" y="1100312"/>
            <a:ext cx="283336" cy="274089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7817475" y="1474109"/>
            <a:ext cx="283336" cy="303176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люс 15"/>
          <p:cNvSpPr/>
          <p:nvPr/>
        </p:nvSpPr>
        <p:spPr>
          <a:xfrm>
            <a:off x="7662928" y="1943627"/>
            <a:ext cx="592429" cy="662619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02081" y="3032203"/>
            <a:ext cx="298730" cy="28653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17475" y="2728347"/>
            <a:ext cx="298730" cy="28653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63661" y="3795319"/>
            <a:ext cx="1522850" cy="40846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86511" y="3795319"/>
            <a:ext cx="3969835" cy="40846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56346" y="3795319"/>
            <a:ext cx="470234" cy="401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559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739</TotalTime>
  <Words>506</Words>
  <Application>Microsoft Office PowerPoint</Application>
  <PresentationFormat>Широкоэкранный</PresentationFormat>
  <Paragraphs>99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41</cp:revision>
  <dcterms:created xsi:type="dcterms:W3CDTF">2014-09-28T09:05:04Z</dcterms:created>
  <dcterms:modified xsi:type="dcterms:W3CDTF">2015-07-09T19:32:52Z</dcterms:modified>
</cp:coreProperties>
</file>