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2" r:id="rId8"/>
    <p:sldId id="291" r:id="rId9"/>
    <p:sldId id="262" r:id="rId10"/>
    <p:sldId id="264" r:id="rId11"/>
    <p:sldId id="294" r:id="rId12"/>
    <p:sldId id="296" r:id="rId13"/>
    <p:sldId id="266" r:id="rId14"/>
    <p:sldId id="267" r:id="rId15"/>
    <p:sldId id="268" r:id="rId16"/>
    <p:sldId id="269" r:id="rId17"/>
    <p:sldId id="270" r:id="rId18"/>
    <p:sldId id="272" r:id="rId19"/>
    <p:sldId id="297" r:id="rId20"/>
    <p:sldId id="290" r:id="rId21"/>
    <p:sldId id="303" r:id="rId22"/>
    <p:sldId id="304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4" autoAdjust="0"/>
    <p:restoredTop sz="94727" autoAdjust="0"/>
  </p:normalViewPr>
  <p:slideViewPr>
    <p:cSldViewPr>
      <p:cViewPr>
        <p:scale>
          <a:sx n="87" d="100"/>
          <a:sy n="87" d="100"/>
        </p:scale>
        <p:origin x="1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03.03.2016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03.03.2016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wav"/><Relationship Id="rId2" Type="http://schemas.microsoft.com/office/2007/relationships/media" Target="../media/media20.wav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2" Type="http://schemas.microsoft.com/office/2007/relationships/media" Target="../media/media8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509120"/>
            <a:ext cx="4067944" cy="1906166"/>
          </a:xfrm>
        </p:spPr>
        <p:txBody>
          <a:bodyPr/>
          <a:lstStyle/>
          <a:p>
            <a:r>
              <a:rPr lang="ru-RU" dirty="0"/>
              <a:t>Перетятько </a:t>
            </a:r>
            <a:endParaRPr lang="ru-RU" dirty="0" smtClean="0"/>
          </a:p>
          <a:p>
            <a:r>
              <a:rPr lang="ru-RU" dirty="0" smtClean="0"/>
              <a:t>Гульфия </a:t>
            </a:r>
            <a:r>
              <a:rPr lang="ru-RU" dirty="0"/>
              <a:t>Юсуповна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педагог – психолог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2376264"/>
          </a:xfrm>
        </p:spPr>
        <p:txBody>
          <a:bodyPr/>
          <a:lstStyle/>
          <a:p>
            <a:r>
              <a:rPr lang="ru-RU" dirty="0">
                <a:effectLst/>
              </a:rPr>
              <a:t>МОУ ДОД «Центр развития  творчества детей и юношества  «Созвездие»</a:t>
            </a:r>
            <a:endParaRPr lang="ru-RU" dirty="0"/>
          </a:p>
        </p:txBody>
      </p:sp>
      <p:pic>
        <p:nvPicPr>
          <p:cNvPr id="2050" name="Picture 2" descr="C:\Users\ПК\Pictures\2013-11-14\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92747"/>
            <a:ext cx="3960440" cy="26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8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5622">
        <p14:switch dir="r"/>
      </p:transition>
    </mc:Choice>
    <mc:Fallback xmlns="">
      <p:transition spd="slow" advTm="156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2708920"/>
            <a:ext cx="8305800" cy="3600400"/>
          </a:xfrm>
        </p:spPr>
        <p:txBody>
          <a:bodyPr/>
          <a:lstStyle/>
          <a:p>
            <a:pPr algn="l"/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2304256"/>
          </a:xfrm>
        </p:spPr>
        <p:txBody>
          <a:bodyPr/>
          <a:lstStyle/>
          <a:p>
            <a:pPr lvl="0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Упражнение   </a:t>
            </a:r>
            <a:r>
              <a:rPr lang="ru-RU" dirty="0">
                <a:effectLst/>
              </a:rPr>
              <a:t>«Скала» </a:t>
            </a:r>
            <a:br>
              <a:rPr lang="ru-RU" dirty="0">
                <a:effectLst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</a:rPr>
              <a:t>.</a:t>
            </a:r>
            <a:r>
              <a:rPr lang="ru-RU" sz="2000" dirty="0">
                <a:solidFill>
                  <a:srgbClr val="002060"/>
                </a:solidFill>
                <a:effectLst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G:\фото\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84554"/>
            <a:ext cx="4248472" cy="234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4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8337">
        <p14:switch dir="r"/>
      </p:transition>
    </mc:Choice>
    <mc:Fallback xmlns="">
      <p:transition spd="slow" advTm="83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сплотить </a:t>
            </a:r>
            <a:r>
              <a:rPr lang="ru-RU" dirty="0">
                <a:effectLst/>
              </a:rPr>
              <a:t>группу,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отчуждённых </a:t>
            </a:r>
            <a:r>
              <a:rPr lang="ru-RU" dirty="0">
                <a:effectLst/>
              </a:rPr>
              <a:t>вовлечь в общение</a:t>
            </a:r>
            <a:endParaRPr lang="ru-RU" dirty="0"/>
          </a:p>
        </p:txBody>
      </p:sp>
      <p:pic>
        <p:nvPicPr>
          <p:cNvPr id="9218" name="Picture 2" descr="G:\фото\0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00247"/>
            <a:ext cx="5298380" cy="353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7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22"/>
    </mc:Choice>
    <mc:Fallback xmlns="">
      <p:transition spd="slow" advTm="15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Совместная деятельность</a:t>
            </a:r>
            <a:endParaRPr lang="ru-RU" b="1" dirty="0"/>
          </a:p>
        </p:txBody>
      </p:sp>
      <p:pic>
        <p:nvPicPr>
          <p:cNvPr id="11266" name="Picture 2" descr="G:\фото\1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4943"/>
            <a:ext cx="3609441" cy="26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фото\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95804"/>
            <a:ext cx="3747417" cy="249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3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30"/>
    </mc:Choice>
    <mc:Fallback xmlns="">
      <p:transition spd="slow" advTm="11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351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effectLst/>
              </a:rPr>
              <a:t>Освоения средства общения: вербальные и невербальные</a:t>
            </a:r>
            <a:br>
              <a:rPr lang="ru-RU" sz="3600" b="1" dirty="0">
                <a:effectLst/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G:\фото\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5328592" cy="3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2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2017">
        <p14:switch dir="r"/>
      </p:transition>
    </mc:Choice>
    <mc:Fallback xmlns="">
      <p:transition spd="slow" advTm="120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формирование умения слушать и слышать других</a:t>
            </a:r>
            <a:br>
              <a:rPr lang="ru-RU" b="1" dirty="0">
                <a:effectLst/>
              </a:rPr>
            </a:br>
            <a:endParaRPr lang="ru-RU" b="1" dirty="0"/>
          </a:p>
        </p:txBody>
      </p:sp>
      <p:pic>
        <p:nvPicPr>
          <p:cNvPr id="14338" name="Picture 2" descr="G:\фото\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5112568" cy="340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3370">
        <p14:switch dir="r"/>
      </p:transition>
    </mc:Choice>
    <mc:Fallback xmlns="">
      <p:transition spd="slow" advTm="133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39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effectLst/>
              </a:rPr>
              <a:t>Написание с группой «Синквейна».</a:t>
            </a:r>
            <a:br>
              <a:rPr lang="ru-RU" sz="3600" b="1" dirty="0">
                <a:effectLst/>
              </a:rPr>
            </a:br>
            <a:endParaRPr lang="ru-RU" sz="36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5362" name="Picture 2" descr="G:\фото\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4608512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0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5740">
        <p14:switch dir="r"/>
      </p:transition>
    </mc:Choice>
    <mc:Fallback xmlns="">
      <p:transition spd="slow" advTm="157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6366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Общение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Дружеское, интересное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Сближает, учит, скрепляет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Дает понять друг друга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То, чем мы живем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6386" name="Picture 2" descr="G:\фото\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4680520" cy="31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5929">
        <p14:switch dir="r"/>
      </p:transition>
    </mc:Choice>
    <mc:Fallback xmlns="">
      <p:transition spd="slow" advTm="159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4784"/>
            <a:ext cx="8166100" cy="5040560"/>
          </a:xfrm>
        </p:spPr>
        <p:txBody>
          <a:bodyPr>
            <a:normAutofit/>
          </a:bodyPr>
          <a:lstStyle/>
          <a:p>
            <a:pPr lvl="8"/>
            <a:r>
              <a:rPr lang="ru-RU" sz="3600" b="1" dirty="0"/>
              <a:t>Понимание</a:t>
            </a:r>
            <a:endParaRPr lang="ru-RU" sz="3600" dirty="0"/>
          </a:p>
          <a:p>
            <a:r>
              <a:rPr lang="ru-RU" dirty="0"/>
              <a:t>Взаимное, невзаимное</a:t>
            </a:r>
          </a:p>
          <a:p>
            <a:r>
              <a:rPr lang="ru-RU" dirty="0"/>
              <a:t>Познавать, понимать, сплотиться</a:t>
            </a:r>
          </a:p>
          <a:p>
            <a:r>
              <a:rPr lang="ru-RU" dirty="0"/>
              <a:t>Позволяет вызвать доверие у собеседника</a:t>
            </a:r>
          </a:p>
          <a:p>
            <a:r>
              <a:rPr lang="ru-RU" dirty="0"/>
              <a:t>То, что открывает в человеке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0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3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6015">
        <p14:switch dir="r"/>
      </p:transition>
    </mc:Choice>
    <mc:Fallback xmlns="">
      <p:transition spd="slow" advTm="160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/>
          <a:lstStyle/>
          <a:p>
            <a:r>
              <a:rPr lang="ru-RU" b="1" dirty="0"/>
              <a:t>Дружба</a:t>
            </a:r>
            <a:endParaRPr lang="ru-RU" dirty="0"/>
          </a:p>
          <a:p>
            <a:r>
              <a:rPr lang="ru-RU" dirty="0"/>
              <a:t>Крепкая, долгая</a:t>
            </a:r>
          </a:p>
          <a:p>
            <a:r>
              <a:rPr lang="ru-RU" dirty="0"/>
              <a:t>Дружить, учиться, общаться</a:t>
            </a:r>
          </a:p>
          <a:p>
            <a:r>
              <a:rPr lang="ru-RU" dirty="0"/>
              <a:t>То, что нам необходимо</a:t>
            </a:r>
          </a:p>
          <a:p>
            <a:r>
              <a:rPr lang="ru-RU" dirty="0"/>
              <a:t>Без чего не сможет жить человек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9459" name="Picture 3" descr="C:\Users\ПК\Pictures\2013-11-14\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76993"/>
            <a:ext cx="3816424" cy="25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5834">
        <p14:switch dir="r"/>
      </p:transition>
    </mc:Choice>
    <mc:Fallback xmlns="">
      <p:transition spd="slow" advTm="158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4042792" cy="5715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940152" y="476672"/>
            <a:ext cx="2825896" cy="5760640"/>
          </a:xfrm>
        </p:spPr>
        <p:txBody>
          <a:bodyPr>
            <a:norm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формирование </a:t>
            </a:r>
            <a:r>
              <a:rPr lang="ru-RU" sz="2400" b="1" dirty="0"/>
              <a:t>навыков самораскрытия, умение находить положительные качества в других людях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6781800" y="404664"/>
            <a:ext cx="1981200" cy="525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482" name="Picture 2" descr="C:\Users\ПК\Pictures\2013-11-14\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1110">
            <a:off x="827584" y="2132856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00"/>
    </mc:Choice>
    <mc:Fallback xmlns="">
      <p:transition spd="slow" advTm="16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Групповые занятия методом активного взаимодействия с помощью  игрового тренинга на усвоение коммуникативных навыков, </a:t>
            </a:r>
            <a:r>
              <a:rPr lang="ru-RU" dirty="0" smtClean="0"/>
              <a:t>механизмов </a:t>
            </a:r>
            <a:r>
              <a:rPr lang="ru-RU" dirty="0"/>
              <a:t>восприятия человека человеком и взаимопонимания в процессе общения, понимания и принятия чувств окружающих людей, активизация  механизмов самопознания, самовыражения, </a:t>
            </a:r>
            <a:r>
              <a:rPr lang="ru-RU" dirty="0" smtClean="0"/>
              <a:t>личностный рост.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84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Тема: «</a:t>
            </a:r>
            <a:r>
              <a:rPr lang="ru-RU" dirty="0" smtClean="0">
                <a:effectLst/>
              </a:rPr>
              <a:t>Взаимопонимание, самораскрытие»</a:t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1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2990">
        <p14:switch dir="r"/>
      </p:transition>
    </mc:Choice>
    <mc:Fallback xmlns="">
      <p:transition spd="slow" advTm="129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0912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«Узнал,  что другие люди знают меня больше, чем  я»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«Я понял, что каждого человека нужно понимать»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«</a:t>
            </a:r>
            <a:r>
              <a:rPr lang="ru-RU" dirty="0">
                <a:effectLst/>
              </a:rPr>
              <a:t>Я узнала о себе много нового, что раньше не знала»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666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9702">
        <p14:switch dir="r"/>
      </p:transition>
    </mc:Choice>
    <mc:Fallback xmlns="">
      <p:transition spd="slow" advTm="197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44952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«Я сделала для себя выводы,  что о себе писать намного сложнее, чем о другом человеке</a:t>
            </a:r>
            <a:r>
              <a:rPr lang="ru-RU" dirty="0" smtClean="0">
                <a:effectLst/>
              </a:rPr>
              <a:t>»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>«Мне понравился этот тренинг,  как мы писали про друг друга только  хорошее»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2"/>
    </mc:Choice>
    <mc:Fallback xmlns="">
      <p:transition spd="slow" advTm="10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68488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«Я узнал, что отвечать на вопросы  намного легче, чем их задавать»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7861300" cy="4035152"/>
          </a:xfrm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sz="3600" dirty="0"/>
              <a:t>Стал больше доверять своим друзьям»</a:t>
            </a:r>
          </a:p>
          <a:p>
            <a:endParaRPr lang="ru-RU" dirty="0" smtClean="0"/>
          </a:p>
          <a:p>
            <a:r>
              <a:rPr lang="ru-RU" sz="3200" dirty="0"/>
              <a:t>«Мне понравилось, как мы учились доверять друг другу»</a:t>
            </a:r>
          </a:p>
          <a:p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3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2"/>
    </mc:Choice>
    <mc:Fallback xmlns="">
      <p:transition spd="slow" advTm="15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5" name="Объект 3" descr="http://im7-tub-ru.yandex.net/i?id=261800198-61-72&amp;n=2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5400052" cy="2162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81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6"/>
    </mc:Choice>
    <mc:Fallback xmlns="">
      <p:transition spd="slow" advTm="2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3810000"/>
            <a:ext cx="8305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305800" cy="2866252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effectLst/>
              </a:rPr>
              <a:t>Общение </a:t>
            </a:r>
            <a:r>
              <a:rPr lang="ru-RU" sz="2000" dirty="0">
                <a:solidFill>
                  <a:schemeClr val="bg1"/>
                </a:solidFill>
                <a:effectLst/>
              </a:rPr>
              <a:t>особенно интенсивно развивается в подростковом возрасте, приобретая новое содержание и новые формы своего существования. Само общение строится у подростка  на основе многоплановой общественно полезной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деятельности. </a:t>
            </a:r>
            <a:r>
              <a:rPr lang="ru-RU" sz="2000" dirty="0">
                <a:solidFill>
                  <a:schemeClr val="bg1"/>
                </a:solidFill>
                <a:effectLst/>
              </a:rPr>
              <a:t>Благодаря общению, развертывающемуся в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>
                <a:solidFill>
                  <a:schemeClr val="bg1"/>
                </a:solidFill>
                <a:effectLst/>
              </a:rPr>
              <a:t>деятельности, сознание  достигает качественно нового уровня развития, изменяется вся организация их духовного мира.</a:t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http://im2-tub-ru.yandex.net/i?id=234347321-19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112319" y="3501007"/>
            <a:ext cx="5474681" cy="295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6310">
        <p14:switch dir="r"/>
      </p:transition>
    </mc:Choice>
    <mc:Fallback xmlns="">
      <p:transition spd="slow" advTm="163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926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           Сознание </a:t>
            </a:r>
            <a:r>
              <a:rPr lang="ru-RU" sz="2000" dirty="0"/>
              <a:t>групповой принадлежности, солидарность товарищеской взаимопомощи не только облегчает подростку автономизацию от взрослых, но и дает ему чрезвычайно важное чувство эмоционального благополучия и устойчивости.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G:\фото\0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400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1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6010">
        <p14:switch dir="r"/>
      </p:transition>
    </mc:Choice>
    <mc:Fallback xmlns="">
      <p:transition spd="slow" advTm="160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051562"/>
            <a:ext cx="8229600" cy="38998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352839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</a:rPr>
              <a:t>Важная характеристика процесса коммуникативного – намерение его участников повлиять друг на друга, воздействовать на поведение другого, обеспечить  свою идеальную представленность в другом (персонализацию)</a:t>
            </a: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G:\фото\0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51563"/>
            <a:ext cx="3960440" cy="25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6101">
        <p14:switch dir="r"/>
      </p:transition>
    </mc:Choice>
    <mc:Fallback xmlns="">
      <p:transition spd="slow" advTm="161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45638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/>
              </a:rPr>
            </a:br>
            <a:r>
              <a:rPr lang="ru-RU" sz="2400" dirty="0">
                <a:effectLst/>
              </a:rPr>
              <a:t>Занятия делятся на четыре блока:</a:t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>1. Диагностический </a:t>
            </a:r>
            <a:r>
              <a:rPr lang="ru-RU" sz="2400" dirty="0">
                <a:effectLst/>
              </a:rPr>
              <a:t>блок  для определения основных тенденций поведения подростков  в реальной группе (зависимость – независимость, общительность – необщительность)</a:t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>2. Групповые </a:t>
            </a:r>
            <a:r>
              <a:rPr lang="ru-RU" sz="2400" dirty="0">
                <a:effectLst/>
              </a:rPr>
              <a:t>занятия по развитию коммуникативных навыков</a:t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>3. Написание </a:t>
            </a:r>
            <a:r>
              <a:rPr lang="ru-RU" sz="2400" dirty="0">
                <a:effectLst/>
              </a:rPr>
              <a:t>с группой «Синквейна» </a:t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>4. Групповые </a:t>
            </a:r>
            <a:r>
              <a:rPr lang="ru-RU" sz="2400" dirty="0">
                <a:effectLst/>
              </a:rPr>
              <a:t>занятия для  личностного роста ребят </a:t>
            </a:r>
          </a:p>
        </p:txBody>
      </p:sp>
      <p:pic>
        <p:nvPicPr>
          <p:cNvPr id="4" name="Объект 3" descr="http://im7-tub-ru.yandex.net/i?id=261800198-61-72&amp;n=21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21088"/>
            <a:ext cx="5400052" cy="216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9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3125">
        <p14:switch dir="r"/>
      </p:transition>
    </mc:Choice>
    <mc:Fallback xmlns="">
      <p:transition spd="slow" advTm="131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2" name="Объект 3" descr="http://im7-tub-ru.yandex.net/i?id=261800198-61-72&amp;n=21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2932"/>
            <a:ext cx="8229600" cy="337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0"/>
    </mc:Choice>
    <mc:Fallback xmlns="">
      <p:transition spd="slow" advTm="9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создание благоприятной, дружеской обстановки, раскрепощение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3" name="Picture 3" descr="G:\Созвездие\Изображение 0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60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1"/>
    </mc:Choice>
    <mc:Fallback xmlns="">
      <p:transition spd="slow" advTm="10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effectLst/>
              </a:rPr>
              <a:t>развитие доверия, взаимной чувствительности членов </a:t>
            </a:r>
            <a:r>
              <a:rPr lang="ru-RU" sz="4000" dirty="0" smtClean="0">
                <a:effectLst/>
              </a:rPr>
              <a:t>группы</a:t>
            </a:r>
            <a:endParaRPr lang="ru-RU" sz="4000" b="1" dirty="0"/>
          </a:p>
        </p:txBody>
      </p:sp>
      <p:pic>
        <p:nvPicPr>
          <p:cNvPr id="6146" name="Picture 2" descr="G:\фото\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504056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8063">
        <p14:switch dir="r"/>
      </p:transition>
    </mc:Choice>
    <mc:Fallback xmlns="">
      <p:transition spd="slow" advTm="80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1345</TotalTime>
  <Words>331</Words>
  <Application>Microsoft Office PowerPoint</Application>
  <PresentationFormat>Экран (4:3)</PresentationFormat>
  <Paragraphs>38</Paragraphs>
  <Slides>23</Slides>
  <Notes>0</Notes>
  <HiddenSlides>0</HiddenSlides>
  <MMClips>23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МОУ ДОД «Центр развития  творчества детей и юношества  «Созвездие»</vt:lpstr>
      <vt:lpstr>Тема: «Взаимопонимание, самораскрытие»  </vt:lpstr>
      <vt:lpstr>Общение особенно интенсивно развивается в подростковом возрасте, приобретая новое содержание и новые формы своего существования. Само общение строится у подростка  на основе многоплановой общественно полезной деятельности. Благодаря общению, развертывающемуся в  деятельности, сознание  достигает качественно нового уровня развития, изменяется вся организация их духовного мира. </vt:lpstr>
      <vt:lpstr>Презентация PowerPoint</vt:lpstr>
      <vt:lpstr>Важная характеристика процесса коммуникативного – намерение его участников повлиять друг на друга, воздействовать на поведение другого, обеспечить  свою идеальную представленность в другом (персонализацию)  </vt:lpstr>
      <vt:lpstr> Занятия делятся на четыре блока: 1. Диагностический блок  для определения основных тенденций поведения подростков  в реальной группе (зависимость – независимость, общительность – необщительность) 2. Групповые занятия по развитию коммуникативных навыков 3. Написание с группой «Синквейна»  4. Групповые занятия для  личностного роста ребят </vt:lpstr>
      <vt:lpstr>Презентация PowerPoint</vt:lpstr>
      <vt:lpstr>создание благоприятной, дружеской обстановки, раскрепощение </vt:lpstr>
      <vt:lpstr>развитие доверия, взаимной чувствительности членов группы</vt:lpstr>
      <vt:lpstr>       Упражнение   «Скала»  . </vt:lpstr>
      <vt:lpstr>сплотить группу,  отчуждённых вовлечь в общение</vt:lpstr>
      <vt:lpstr>Совместная деятельность</vt:lpstr>
      <vt:lpstr>Освоения средства общения: вербальные и невербальные </vt:lpstr>
      <vt:lpstr>формирование умения слушать и слышать других </vt:lpstr>
      <vt:lpstr>Написание с группой «Синквейна». </vt:lpstr>
      <vt:lpstr>Общение Дружеское, интересное Сближает, учит, скрепляет Дает понять друг друга То, чем мы живем </vt:lpstr>
      <vt:lpstr>Презентация PowerPoint</vt:lpstr>
      <vt:lpstr>Презентация PowerPoint</vt:lpstr>
      <vt:lpstr>Презентация PowerPoint</vt:lpstr>
      <vt:lpstr>«Узнал,  что другие люди знают меня больше, чем  я»  «Я понял, что каждого человека нужно понимать»  «Я узнала о себе много нового, что раньше не знала»</vt:lpstr>
      <vt:lpstr>«Я сделала для себя выводы,  что о себе писать намного сложнее, чем о другом человеке»  «Мне понравился этот тренинг,  как мы писали про друг друга только  хорошее»  </vt:lpstr>
      <vt:lpstr>«Я узнал, что отвечать на вопросы  намного легче, чем их задавать» 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шнпгпгро</dc:title>
  <dc:creator>ПК</dc:creator>
  <cp:lastModifiedBy>ПК</cp:lastModifiedBy>
  <cp:revision>65</cp:revision>
  <dcterms:created xsi:type="dcterms:W3CDTF">2013-11-04T08:37:17Z</dcterms:created>
  <dcterms:modified xsi:type="dcterms:W3CDTF">2016-03-02T23:57:23Z</dcterms:modified>
</cp:coreProperties>
</file>