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7" r:id="rId11"/>
    <p:sldId id="298" r:id="rId12"/>
    <p:sldId id="299" r:id="rId13"/>
    <p:sldId id="300" r:id="rId14"/>
    <p:sldId id="302" r:id="rId15"/>
    <p:sldId id="303" r:id="rId16"/>
    <p:sldId id="306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4" r:id="rId35"/>
    <p:sldId id="282" r:id="rId36"/>
    <p:sldId id="283" r:id="rId37"/>
    <p:sldId id="289" r:id="rId38"/>
    <p:sldId id="290" r:id="rId39"/>
    <p:sldId id="285" r:id="rId40"/>
    <p:sldId id="286" r:id="rId41"/>
    <p:sldId id="287" r:id="rId42"/>
    <p:sldId id="288" r:id="rId43"/>
    <p:sldId id="291" r:id="rId44"/>
    <p:sldId id="292" r:id="rId45"/>
    <p:sldId id="293" r:id="rId46"/>
    <p:sldId id="294" r:id="rId47"/>
    <p:sldId id="295" r:id="rId48"/>
    <p:sldId id="296" r:id="rId49"/>
    <p:sldId id="307" r:id="rId50"/>
    <p:sldId id="305" r:id="rId51"/>
    <p:sldId id="304" r:id="rId52"/>
    <p:sldId id="308" r:id="rId53"/>
    <p:sldId id="314" r:id="rId54"/>
    <p:sldId id="315" r:id="rId55"/>
    <p:sldId id="309" r:id="rId56"/>
    <p:sldId id="310" r:id="rId57"/>
    <p:sldId id="311" r:id="rId58"/>
    <p:sldId id="326" r:id="rId59"/>
    <p:sldId id="312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13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FF"/>
    <a:srgbClr val="FF33CC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9" autoAdjust="0"/>
    <p:restoredTop sz="94660"/>
  </p:normalViewPr>
  <p:slideViewPr>
    <p:cSldViewPr>
      <p:cViewPr varScale="1">
        <p:scale>
          <a:sx n="74" d="100"/>
          <a:sy n="74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F81EE-20B2-4B0D-9570-5D3B5BCBA662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DE5A3-82A8-4A35-BC1C-DE951BA08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48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DE5A3-82A8-4A35-BC1C-DE951BA08DC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B4EB4-8BE8-4ACA-8549-9C1296F2746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D9DD8-5604-4839-86D3-3EA3845B3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8.pn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8.pn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4.jpeg"/><Relationship Id="rId7" Type="http://schemas.openxmlformats.org/officeDocument/2006/relationships/slide" Target="slide23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slide" Target="slide55.xml"/><Relationship Id="rId11" Type="http://schemas.openxmlformats.org/officeDocument/2006/relationships/slide" Target="slide60.xml"/><Relationship Id="rId5" Type="http://schemas.openxmlformats.org/officeDocument/2006/relationships/slide" Target="slide34.xml"/><Relationship Id="rId10" Type="http://schemas.openxmlformats.org/officeDocument/2006/relationships/slide" Target="slide10.xml"/><Relationship Id="rId4" Type="http://schemas.openxmlformats.org/officeDocument/2006/relationships/image" Target="../media/image5.gif"/><Relationship Id="rId9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5" Type="http://schemas.openxmlformats.org/officeDocument/2006/relationships/image" Target="../media/image8.png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5" Type="http://schemas.openxmlformats.org/officeDocument/2006/relationships/image" Target="../media/image8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8.png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4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4.wav"/><Relationship Id="rId5" Type="http://schemas.openxmlformats.org/officeDocument/2006/relationships/image" Target="../media/image8.png"/><Relationship Id="rId4" Type="http://schemas.openxmlformats.org/officeDocument/2006/relationships/image" Target="../media/image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.wav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8.wav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9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0.wav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1.wav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2.wav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3.wav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4.wav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5.wav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6.wav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7.wav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8.wav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9.wav"/><Relationship Id="rId5" Type="http://schemas.openxmlformats.org/officeDocument/2006/relationships/image" Target="../media/image8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60.jpeg"/><Relationship Id="rId10" Type="http://schemas.openxmlformats.org/officeDocument/2006/relationships/slide" Target="slide52.xml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65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0.wav"/><Relationship Id="rId5" Type="http://schemas.openxmlformats.org/officeDocument/2006/relationships/image" Target="../media/image8.png"/><Relationship Id="rId4" Type="http://schemas.openxmlformats.org/officeDocument/2006/relationships/image" Target="../media/image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slide" Target="slide57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gif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slide" Target="slide59.xml"/><Relationship Id="rId4" Type="http://schemas.openxmlformats.org/officeDocument/2006/relationships/image" Target="../media/image8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1.wav"/><Relationship Id="rId5" Type="http://schemas.openxmlformats.org/officeDocument/2006/relationships/image" Target="../media/image8.png"/><Relationship Id="rId4" Type="http://schemas.openxmlformats.org/officeDocument/2006/relationships/image" Target="../media/image2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audio" Target="../media/audio5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audio" Target="../media/audio5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audio" Target="../media/audio5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audio" Target="../media/audio5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audio" Target="../media/audio5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audio" Target="../media/audio52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audio" Target="../media/audio5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audio" Target="../media/audio5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43108" y="2643182"/>
            <a:ext cx="714375" cy="714375"/>
          </a:xfrm>
          <a:prstGeom prst="rect">
            <a:avLst/>
          </a:prstGeom>
        </p:spPr>
      </p:pic>
      <p:pic>
        <p:nvPicPr>
          <p:cNvPr id="6" name="Рисунок 5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928926" y="3714752"/>
            <a:ext cx="714375" cy="714375"/>
          </a:xfrm>
          <a:prstGeom prst="rect">
            <a:avLst/>
          </a:prstGeom>
        </p:spPr>
      </p:pic>
      <p:pic>
        <p:nvPicPr>
          <p:cNvPr id="7" name="Рисунок 6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72000" y="3643314"/>
            <a:ext cx="714375" cy="714375"/>
          </a:xfrm>
          <a:prstGeom prst="rect">
            <a:avLst/>
          </a:prstGeom>
        </p:spPr>
      </p:pic>
      <p:pic>
        <p:nvPicPr>
          <p:cNvPr id="8" name="Рисунок 7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214942" y="1071546"/>
            <a:ext cx="714375" cy="714375"/>
          </a:xfrm>
          <a:prstGeom prst="rect">
            <a:avLst/>
          </a:prstGeom>
        </p:spPr>
      </p:pic>
      <p:pic>
        <p:nvPicPr>
          <p:cNvPr id="9" name="Рисунок 8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14678" y="1071546"/>
            <a:ext cx="714375" cy="7143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1670" y="164305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54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такое</a:t>
            </a:r>
          </a:p>
          <a:p>
            <a:pPr algn="ctr"/>
            <a:r>
              <a:rPr lang="ru-RU" sz="54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зима ?</a:t>
            </a:r>
            <a:endParaRPr lang="ru-RU" sz="54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~PP1664.WAV">
            <a:hlinkClick r:id="" action="ppaction://media"/>
          </p:cNvPr>
          <p:cNvPicPr>
            <a:picLocks noRot="1" noChangeAspect="1"/>
          </p:cNvPicPr>
          <p:nvPr>
            <a:wavAudioFile r:embed="rId1" name="~PP1664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18573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Зимние месяцы</a:t>
            </a:r>
          </a:p>
        </p:txBody>
      </p:sp>
      <p:pic>
        <p:nvPicPr>
          <p:cNvPr id="5" name="Рисунок 4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071802" y="4143380"/>
            <a:ext cx="714375" cy="714375"/>
          </a:xfrm>
          <a:prstGeom prst="rect">
            <a:avLst/>
          </a:prstGeom>
        </p:spPr>
      </p:pic>
      <p:pic>
        <p:nvPicPr>
          <p:cNvPr id="6" name="Рисунок 5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5984" y="1857364"/>
            <a:ext cx="714375" cy="714375"/>
          </a:xfrm>
          <a:prstGeom prst="rect">
            <a:avLst/>
          </a:prstGeom>
        </p:spPr>
      </p:pic>
      <p:pic>
        <p:nvPicPr>
          <p:cNvPr id="7" name="Рисунок 6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86248" y="4572008"/>
            <a:ext cx="714375" cy="714375"/>
          </a:xfrm>
          <a:prstGeom prst="rect">
            <a:avLst/>
          </a:prstGeom>
        </p:spPr>
      </p:pic>
      <p:pic>
        <p:nvPicPr>
          <p:cNvPr id="8" name="Рисунок 7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857884" y="4071942"/>
            <a:ext cx="714375" cy="714375"/>
          </a:xfrm>
          <a:prstGeom prst="rect">
            <a:avLst/>
          </a:prstGeom>
        </p:spPr>
      </p:pic>
      <p:pic>
        <p:nvPicPr>
          <p:cNvPr id="9" name="Рисунок 8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00628" y="1500174"/>
            <a:ext cx="714375" cy="714375"/>
          </a:xfrm>
          <a:prstGeom prst="rect">
            <a:avLst/>
          </a:prstGeom>
        </p:spPr>
      </p:pic>
      <p:pic>
        <p:nvPicPr>
          <p:cNvPr id="10" name="~PP3050.WAV">
            <a:hlinkClick r:id="" action="ppaction://media"/>
          </p:cNvPr>
          <p:cNvPicPr>
            <a:picLocks noRot="1" noChangeAspect="1"/>
          </p:cNvPicPr>
          <p:nvPr>
            <a:wavAudioFile r:embed="rId1" name="~PP3050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4572000" cy="1323439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Декабрь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год кончает, а зиму начинает,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реки покрывает он прочным гладким льдом.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402.WAV">
            <a:hlinkClick r:id="" action="ppaction://media"/>
          </p:cNvPr>
          <p:cNvPicPr>
            <a:picLocks noRot="1" noChangeAspect="1"/>
          </p:cNvPicPr>
          <p:nvPr>
            <a:wavAudioFile r:embed="rId1" name="~PP3402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5429264"/>
            <a:ext cx="4357718" cy="1200329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Рождество справляют,  и Новый год встречают</a:t>
            </a: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люди этим белым морозным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декабрём.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005.WAV">
            <a:hlinkClick r:id="" action="ppaction://media"/>
          </p:cNvPr>
          <p:cNvPicPr>
            <a:picLocks noRot="1" noChangeAspect="1"/>
          </p:cNvPicPr>
          <p:nvPr>
            <a:wavAudioFile r:embed="rId1" name="~PP3005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429008" cy="1323439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Январь</a:t>
            </a:r>
            <a:r>
              <a:rPr lang="ru-RU" sz="2000" b="1" dirty="0" smtClean="0">
                <a:solidFill>
                  <a:srgbClr val="0000FF"/>
                </a:solidFill>
              </a:rPr>
              <a:t> - начало года,        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Силён его мороз.           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Уснула вся природа.          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Теперь уж не до гроз.  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3" name="~PP2092.WAV">
            <a:hlinkClick r:id="" action="ppaction://media"/>
          </p:cNvPr>
          <p:cNvPicPr>
            <a:picLocks noRot="1" noChangeAspect="1"/>
          </p:cNvPicPr>
          <p:nvPr>
            <a:wavAudioFile r:embed="rId1" name="~PP2092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5214942" y="5226784"/>
            <a:ext cx="3929058" cy="163121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снежным покрывалом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Покоится земля.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краю большом и малом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Всё белые поля.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788.WAV">
            <a:hlinkClick r:id="" action="ppaction://media"/>
          </p:cNvPr>
          <p:cNvPicPr>
            <a:picLocks noRot="1" noChangeAspect="1"/>
          </p:cNvPicPr>
          <p:nvPr>
            <a:wavAudioFile r:embed="rId1" name="~PP788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857620" cy="233910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Воют вьюги да метели             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В грозном лютом </a:t>
            </a:r>
            <a:r>
              <a:rPr lang="ru-RU" b="1" dirty="0" smtClean="0">
                <a:solidFill>
                  <a:srgbClr val="FF0000"/>
                </a:solidFill>
              </a:rPr>
              <a:t>феврале.        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Все зверюшки похудели,     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Те, что спрятались в норе.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00FF"/>
                </a:solidFill>
              </a:rPr>
              <a:t>На исходе вся их пища,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Заготовленная впрок.  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Завалил у них жилища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С неба сыплющий снежок</a:t>
            </a:r>
            <a:r>
              <a:rPr lang="ru-RU" sz="2000" b="1" dirty="0" smtClean="0">
                <a:solidFill>
                  <a:srgbClr val="0000FF"/>
                </a:solidFill>
              </a:rPr>
              <a:t>.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3" name="~PP1996.WAV">
            <a:hlinkClick r:id="" action="ppaction://media"/>
          </p:cNvPr>
          <p:cNvPicPr>
            <a:picLocks noRot="1" noChangeAspect="1"/>
          </p:cNvPicPr>
          <p:nvPr>
            <a:wavAudioFile r:embed="rId1" name="~PP1996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286116" cy="1200329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Я зверюшек пожалею,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Я им корма принесу.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Станет им чуть-чуть теплее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В зимнем стынущем лесу.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8215338" y="6000768"/>
            <a:ext cx="714380" cy="714380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2395.WAV">
            <a:hlinkClick r:id="" action="ppaction://media"/>
          </p:cNvPr>
          <p:cNvPicPr>
            <a:picLocks noRot="1" noChangeAspect="1"/>
          </p:cNvPicPr>
          <p:nvPr>
            <a:wavAudioFile r:embed="rId1" name="~PP2395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2071678"/>
            <a:ext cx="4298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Народные</a:t>
            </a:r>
          </a:p>
          <a:p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приметы</a:t>
            </a:r>
            <a:endParaRPr lang="ru-RU" sz="7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00562" y="4286256"/>
            <a:ext cx="714375" cy="714375"/>
          </a:xfrm>
          <a:prstGeom prst="rect">
            <a:avLst/>
          </a:prstGeom>
        </p:spPr>
      </p:pic>
      <p:pic>
        <p:nvPicPr>
          <p:cNvPr id="4" name="Рисунок 3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43174" y="1643050"/>
            <a:ext cx="714375" cy="714375"/>
          </a:xfrm>
          <a:prstGeom prst="rect">
            <a:avLst/>
          </a:prstGeom>
        </p:spPr>
      </p:pic>
      <p:pic>
        <p:nvPicPr>
          <p:cNvPr id="5" name="Рисунок 4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57752" y="1643050"/>
            <a:ext cx="714375" cy="714375"/>
          </a:xfrm>
          <a:prstGeom prst="rect">
            <a:avLst/>
          </a:prstGeom>
        </p:spPr>
      </p:pic>
      <p:pic>
        <p:nvPicPr>
          <p:cNvPr id="6" name="Рисунок 5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57554" y="4786322"/>
            <a:ext cx="714375" cy="714375"/>
          </a:xfrm>
          <a:prstGeom prst="rect">
            <a:avLst/>
          </a:prstGeom>
        </p:spPr>
      </p:pic>
      <p:pic>
        <p:nvPicPr>
          <p:cNvPr id="7" name="Рисунок 6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857884" y="4857760"/>
            <a:ext cx="714375" cy="714375"/>
          </a:xfrm>
          <a:prstGeom prst="rect">
            <a:avLst/>
          </a:prstGeom>
        </p:spPr>
      </p:pic>
      <p:pic>
        <p:nvPicPr>
          <p:cNvPr id="8" name="~PP2924.WAV">
            <a:hlinkClick r:id="" action="ppaction://media"/>
          </p:cNvPr>
          <p:cNvPicPr>
            <a:picLocks noRot="1" noChangeAspect="1"/>
          </p:cNvPicPr>
          <p:nvPr>
            <a:wavAudioFile r:embed="rId1" name="~PP2924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23c73_33ee851f_-1-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196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4282" y="6215082"/>
            <a:ext cx="864399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Был ночью иней – днём снег не выпадет.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15338" y="214290"/>
            <a:ext cx="642942" cy="64294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~PP2513.WAV">
            <a:hlinkClick r:id="" action="ppaction://media"/>
          </p:cNvPr>
          <p:cNvPicPr>
            <a:picLocks noRot="1" noChangeAspect="1"/>
          </p:cNvPicPr>
          <p:nvPr>
            <a:wavAudioFile r:embed="rId1" name="~PP2513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9129280_x_23900ab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86776" y="214290"/>
            <a:ext cx="642918" cy="642918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8596" y="6357958"/>
            <a:ext cx="828680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Вороны и галки садятся на вершины деревьев – к морозу. 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7" name="~PP2509.WAV">
            <a:hlinkClick r:id="" action="ppaction://media"/>
          </p:cNvPr>
          <p:cNvPicPr>
            <a:picLocks noRot="1" noChangeAspect="1"/>
          </p:cNvPicPr>
          <p:nvPr>
            <a:wavAudioFile r:embed="rId1" name="~PP2509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0"/>
            <a:ext cx="6357982" cy="1015663"/>
          </a:xfrm>
          <a:prstGeom prst="rect">
            <a:avLst/>
          </a:prstGeom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Выберите раздел: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57298"/>
            <a:ext cx="4572000" cy="76944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hlinkClick r:id="" action="ppaction://hlinkshowjump?jump=nextslide"/>
              </a:rPr>
              <a:t>Приметы зимы</a:t>
            </a:r>
            <a:endParaRPr lang="ru-R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643183"/>
            <a:ext cx="4500562" cy="76944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</a:rPr>
              <a:t>       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hlinkClick r:id="rId5" action="ppaction://hlinksldjump"/>
              </a:rPr>
              <a:t>Загадки</a:t>
            </a:r>
            <a:endParaRPr lang="ru-R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9190" y="2643182"/>
            <a:ext cx="4214810" cy="76944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</a:rPr>
              <a:t>    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hlinkClick r:id="rId6" action="ppaction://hlinksldjump"/>
              </a:rPr>
              <a:t>Раскраски</a:t>
            </a:r>
            <a:endParaRPr lang="ru-R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>
            <a:hlinkClick r:id="rId7" action="ppaction://hlinksldjump"/>
          </p:cNvPr>
          <p:cNvSpPr txBox="1"/>
          <p:nvPr/>
        </p:nvSpPr>
        <p:spPr>
          <a:xfrm>
            <a:off x="0" y="3929066"/>
            <a:ext cx="4572000" cy="76944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hlinkClick r:id="rId7" action="ppaction://hlinksldjump"/>
              </a:rPr>
              <a:t>Животные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hlinkClick r:id="rId7" action="ppaction://hlinksldjump"/>
              </a:rPr>
              <a:t>зимой</a:t>
            </a:r>
            <a:endParaRPr lang="ru-R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9190" y="3929066"/>
            <a:ext cx="4214810" cy="76944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hlinkClick r:id="rId8" action="ppaction://hlinksldjump"/>
              </a:rPr>
              <a:t>       Прописи</a:t>
            </a:r>
            <a:endParaRPr lang="ru-R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8860" y="5929330"/>
            <a:ext cx="4786346" cy="70788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hlinkClick r:id="rId9" action="ppaction://hlinksldjump"/>
              </a:rPr>
              <a:t>Народные приметы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52" y="1357298"/>
            <a:ext cx="4286248" cy="76944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hlinkClick r:id="rId10" action="ppaction://hlinksldjump"/>
              </a:rPr>
              <a:t>Зимние месяцы</a:t>
            </a:r>
            <a:endParaRPr lang="ru-R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8860" y="4929198"/>
            <a:ext cx="4786346" cy="76944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</a:rPr>
              <a:t>       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hlinkClick r:id="rId11" action="ppaction://hlinksldjump"/>
              </a:rPr>
              <a:t>Галерея</a:t>
            </a:r>
            <a:endParaRPr lang="ru-R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~PP2818.WAV">
            <a:hlinkClick r:id="" action="ppaction://media"/>
          </p:cNvPr>
          <p:cNvPicPr>
            <a:picLocks noRot="1" noChangeAspect="1"/>
          </p:cNvPicPr>
          <p:nvPr>
            <a:wavAudioFile r:embed="rId1" name="~PP2818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490d_8b7e416e_X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0" y="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328396" y="214290"/>
            <a:ext cx="642942" cy="64294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85852" y="6286520"/>
            <a:ext cx="707236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Синички поднимают с утра писк – ожидай мороз.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~PP1801.WAV">
            <a:hlinkClick r:id="" action="ppaction://media"/>
          </p:cNvPr>
          <p:cNvPicPr>
            <a:picLocks noRot="1" noChangeAspect="1"/>
          </p:cNvPicPr>
          <p:nvPr>
            <a:wavAudioFile r:embed="rId1" name="~PP1801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0x_dsc1110_h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0" y="-1800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15338" y="285728"/>
            <a:ext cx="684562" cy="68456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8662" y="6286520"/>
            <a:ext cx="757242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Снегирь поёт зимой на снег, вьюгу и слякоть.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" name="~PP1875.WAV">
            <a:hlinkClick r:id="" action="ppaction://media"/>
          </p:cNvPr>
          <p:cNvPicPr>
            <a:picLocks noRot="1" noChangeAspect="1"/>
          </p:cNvPicPr>
          <p:nvPr>
            <a:wavAudioFile r:embed="rId1" name="~PP1875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2f1ca_5de5721d_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918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домой 3">
            <a:hlinkClick r:id="rId4" action="ppaction://hlinksldjump" highlightClick="1"/>
          </p:cNvPr>
          <p:cNvSpPr>
            <a:spLocks noChangeAspect="1"/>
          </p:cNvSpPr>
          <p:nvPr/>
        </p:nvSpPr>
        <p:spPr>
          <a:xfrm>
            <a:off x="8079206" y="285728"/>
            <a:ext cx="785818" cy="785818"/>
          </a:xfrm>
          <a:prstGeom prst="actionButtonHom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28596" y="6286520"/>
            <a:ext cx="842968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Снежные хлопья стали крупными – жди оттепели.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6" name="~PP1589.WAV">
            <a:hlinkClick r:id="" action="ppaction://media"/>
          </p:cNvPr>
          <p:cNvPicPr>
            <a:picLocks noRot="1" noChangeAspect="1"/>
          </p:cNvPicPr>
          <p:nvPr>
            <a:wavAudioFile r:embed="rId1" name="~PP1589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736" y="2428868"/>
            <a:ext cx="4500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Животные</a:t>
            </a:r>
          </a:p>
          <a:p>
            <a:r>
              <a:rPr lang="ru-RU" sz="6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зимой</a:t>
            </a:r>
            <a:endParaRPr lang="ru-RU" sz="6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43174" y="3571876"/>
            <a:ext cx="714375" cy="714375"/>
          </a:xfrm>
          <a:prstGeom prst="rect">
            <a:avLst/>
          </a:prstGeom>
        </p:spPr>
      </p:pic>
      <p:pic>
        <p:nvPicPr>
          <p:cNvPr id="5" name="Рисунок 4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571868" y="4357694"/>
            <a:ext cx="714375" cy="714375"/>
          </a:xfrm>
          <a:prstGeom prst="rect">
            <a:avLst/>
          </a:prstGeom>
        </p:spPr>
      </p:pic>
      <p:pic>
        <p:nvPicPr>
          <p:cNvPr id="6" name="Рисунок 5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715008" y="4429132"/>
            <a:ext cx="714375" cy="714375"/>
          </a:xfrm>
          <a:prstGeom prst="rect">
            <a:avLst/>
          </a:prstGeom>
        </p:spPr>
      </p:pic>
      <p:pic>
        <p:nvPicPr>
          <p:cNvPr id="7" name="Рисунок 6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000364" y="1928802"/>
            <a:ext cx="714375" cy="714375"/>
          </a:xfrm>
          <a:prstGeom prst="rect">
            <a:avLst/>
          </a:prstGeom>
        </p:spPr>
      </p:pic>
      <p:pic>
        <p:nvPicPr>
          <p:cNvPr id="8" name="Рисунок 7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00562" y="1928802"/>
            <a:ext cx="714375" cy="714375"/>
          </a:xfrm>
          <a:prstGeom prst="rect">
            <a:avLst/>
          </a:prstGeom>
        </p:spPr>
      </p:pic>
      <p:pic>
        <p:nvPicPr>
          <p:cNvPr id="9" name="Рисунок 8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357950" y="2071678"/>
            <a:ext cx="714375" cy="714375"/>
          </a:xfrm>
          <a:prstGeom prst="rect">
            <a:avLst/>
          </a:prstGeom>
        </p:spPr>
      </p:pic>
      <p:pic>
        <p:nvPicPr>
          <p:cNvPr id="10" name="~PP1634.WAV">
            <a:hlinkClick r:id="" action="ppaction://media"/>
          </p:cNvPr>
          <p:cNvPicPr>
            <a:picLocks noRot="1" noChangeAspect="1"/>
          </p:cNvPicPr>
          <p:nvPr>
            <a:wavAudioFile r:embed="rId1" name="~PP1634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38d79_7b0de9eb_L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4143372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Я белка, весёлый зверёк, по деревьям скок да скок.</a:t>
            </a: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Но зимой я меняюсь, в шубку серую переодеваюсь.</a:t>
            </a: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Меньше приходится прыгать, скакать, </a:t>
            </a: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Силы надо беречь, сохранять!</a:t>
            </a: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Всю осень дупло утепляла, пуха, соломы туда натаскала.</a:t>
            </a: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К зиме готовила запас: грибы, ягоды, орехи…</a:t>
            </a: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Чтоб зимой не голодать. Где ж еду в мороз достать?</a:t>
            </a: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Трудно белке зимовать…</a:t>
            </a:r>
          </a:p>
          <a:p>
            <a:endParaRPr lang="ru-RU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~PP658.WAV">
            <a:hlinkClick r:id="" action="ppaction://media"/>
          </p:cNvPr>
          <p:cNvPicPr>
            <a:picLocks noRot="1" noChangeAspect="1"/>
          </p:cNvPicPr>
          <p:nvPr>
            <a:wavAudioFile r:embed="rId1" name="~PP658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еды белки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597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00298" y="0"/>
            <a:ext cx="414340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Это следы белки.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86776" y="5929330"/>
            <a:ext cx="684562" cy="68456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1625.WAV">
            <a:hlinkClick r:id="" action="ppaction://media"/>
          </p:cNvPr>
          <p:cNvPicPr>
            <a:picLocks noRot="1" noChangeAspect="1"/>
          </p:cNvPicPr>
          <p:nvPr>
            <a:wavAudioFile r:embed="rId1" name="~PP1625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9366_9d7cbbc5_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0" y="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86381" y="0"/>
            <a:ext cx="385762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Я заяц, расскажу, как живётся мне в лесу.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К зиме, ребята, побелел, шубку новую надел.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Под кусточком присяду, спрячусь под сосной.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        Не увидит, не узнает зверь меня лесной!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Я хотя и не трус, но всего, всего боюсь.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Очень трудно зимой бывает, 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Когда сильный мороз и еды не хватает.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А питаюсь я корой, ягодой замёрзшей.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                  Что под снегом заяц найдёт – 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Всё ему впрок пойдёт.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~PP24.WAV">
            <a:hlinkClick r:id="" action="ppaction://media"/>
          </p:cNvPr>
          <p:cNvPicPr>
            <a:picLocks noRot="1" noChangeAspect="1"/>
          </p:cNvPicPr>
          <p:nvPr>
            <a:wavAudioFile r:embed="rId1" name="~PP24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29b4c_6d355b65_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08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71802" y="0"/>
            <a:ext cx="35719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Заячьи следы.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15338" y="5857892"/>
            <a:ext cx="684562" cy="68456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~PP1756.WAV">
            <a:hlinkClick r:id="" action="ppaction://media"/>
          </p:cNvPr>
          <p:cNvPicPr>
            <a:picLocks noRot="1" noChangeAspect="1"/>
          </p:cNvPicPr>
          <p:nvPr>
            <a:wavAudioFile r:embed="rId1" name="~PP1756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b935_daed225d_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166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786322"/>
            <a:ext cx="4214810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Я зимы не боюсь, в шубу тёплую ряжусь.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Хвост красивый какой – мне он нравится самой!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Живу в норе. Там сплю, отдыхаю,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А затем охотиться начинаю.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Ищу мышку полевую или живность какую.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Хочу зайца поймать, но мне его не догнать!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Об этом, наверно, мало кто знает,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Но и мне зимой трудно бывает.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Иногда бегаю целый день, а еды нет совсем.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~PP2486.WAV">
            <a:hlinkClick r:id="" action="ppaction://media"/>
          </p:cNvPr>
          <p:cNvPicPr>
            <a:picLocks noRot="1" noChangeAspect="1"/>
          </p:cNvPicPr>
          <p:nvPr>
            <a:wavAudioFile r:embed="rId1" name="~PP2486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81d4_129abab_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350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3108" y="0"/>
            <a:ext cx="481503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Лиса «настрочила».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15338" y="6000768"/>
            <a:ext cx="684562" cy="68456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91.WAV">
            <a:hlinkClick r:id="" action="ppaction://media"/>
          </p:cNvPr>
          <p:cNvPicPr>
            <a:picLocks noRot="1" noChangeAspect="1"/>
          </p:cNvPicPr>
          <p:nvPr>
            <a:wavAudioFile r:embed="rId1" name="~PP91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285992"/>
            <a:ext cx="4357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Приметы</a:t>
            </a:r>
          </a:p>
          <a:p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зимы</a:t>
            </a:r>
            <a:endParaRPr lang="ru-RU" sz="7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43174" y="3571876"/>
            <a:ext cx="714375" cy="714375"/>
          </a:xfrm>
          <a:prstGeom prst="rect">
            <a:avLst/>
          </a:prstGeom>
        </p:spPr>
      </p:pic>
      <p:pic>
        <p:nvPicPr>
          <p:cNvPr id="4" name="Рисунок 3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571868" y="4643446"/>
            <a:ext cx="714375" cy="714375"/>
          </a:xfrm>
          <a:prstGeom prst="rect">
            <a:avLst/>
          </a:prstGeom>
        </p:spPr>
      </p:pic>
      <p:pic>
        <p:nvPicPr>
          <p:cNvPr id="5" name="Рисунок 4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86314" y="1785926"/>
            <a:ext cx="714375" cy="714375"/>
          </a:xfrm>
          <a:prstGeom prst="rect">
            <a:avLst/>
          </a:prstGeom>
        </p:spPr>
      </p:pic>
      <p:pic>
        <p:nvPicPr>
          <p:cNvPr id="6" name="Рисунок 5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714612" y="1643050"/>
            <a:ext cx="714375" cy="714375"/>
          </a:xfrm>
          <a:prstGeom prst="rect">
            <a:avLst/>
          </a:prstGeom>
        </p:spPr>
      </p:pic>
      <p:pic>
        <p:nvPicPr>
          <p:cNvPr id="7" name="Рисунок 6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786446" y="4643446"/>
            <a:ext cx="714375" cy="714375"/>
          </a:xfrm>
          <a:prstGeom prst="rect">
            <a:avLst/>
          </a:prstGeom>
        </p:spPr>
      </p:pic>
      <p:pic>
        <p:nvPicPr>
          <p:cNvPr id="8" name="~PP3269.WAV">
            <a:hlinkClick r:id="" action="ppaction://media"/>
          </p:cNvPr>
          <p:cNvPicPr>
            <a:picLocks noRot="1" noChangeAspect="1"/>
          </p:cNvPicPr>
          <p:nvPr>
            <a:wavAudioFile r:embed="rId1" name="~PP3269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32878_50a627a4_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72066" y="0"/>
            <a:ext cx="4071934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Волк зимой очень злой.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В одиночку не ходит; волки стаями бродят.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Серые, худые, голодные и злые.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Воют сильно по ночам, даже страшно зверям!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Лучше им не попадаться, надо их остерегаться.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Но и волку трудно зимой…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Еды не хватает, и он голодает.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~PP1684.WAV">
            <a:hlinkClick r:id="" action="ppaction://media"/>
          </p:cNvPr>
          <p:cNvPicPr>
            <a:picLocks noRot="1" noChangeAspect="1"/>
          </p:cNvPicPr>
          <p:nvPr>
            <a:wavAudioFile r:embed="rId1" name="~PP1684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0" y="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57422" y="0"/>
            <a:ext cx="414340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Это следы волка.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56958" y="5929330"/>
            <a:ext cx="642942" cy="64294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~PP2995.WAV">
            <a:hlinkClick r:id="" action="ppaction://media"/>
          </p:cNvPr>
          <p:cNvPicPr>
            <a:picLocks noRot="1" noChangeAspect="1"/>
          </p:cNvPicPr>
          <p:nvPr>
            <a:wavAudioFile r:embed="rId1" name="~PP2995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76e7_17f9b788_X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215074" y="214290"/>
            <a:ext cx="2786082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Зимой я крепко сплю,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Зарывшись в тёплую нору.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Готовил с осени запас: 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Грибы и ягоды припас.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Трудился – не ленился!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10" descr="ez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785794"/>
            <a:ext cx="1933575" cy="1384300"/>
          </a:xfrm>
          <a:prstGeom prst="rect">
            <a:avLst/>
          </a:prstGeom>
          <a:noFill/>
        </p:spPr>
      </p:pic>
      <p:pic>
        <p:nvPicPr>
          <p:cNvPr id="6" name="~PP2001.WAV">
            <a:hlinkClick r:id="" action="ppaction://media"/>
          </p:cNvPr>
          <p:cNvPicPr>
            <a:picLocks noRot="1" noChangeAspect="1"/>
          </p:cNvPicPr>
          <p:nvPr>
            <a:wavAudioFile r:embed="rId1" name="~PP2001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04667123_o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neubaer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1071546"/>
            <a:ext cx="1400175" cy="236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142852"/>
            <a:ext cx="314327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Медведь в берлоге крепко спит,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И его нельзя будить.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Он с осени свой жир копил,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Много ел и много пил.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Ему зимой одна работа –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Крепко спать и весны ждать!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Управляющая кнопка: домой 4">
            <a:hlinkClick r:id="rId5" action="ppaction://hlinksldjump" highlightClick="1"/>
          </p:cNvPr>
          <p:cNvSpPr>
            <a:spLocks noChangeAspect="1"/>
          </p:cNvSpPr>
          <p:nvPr/>
        </p:nvSpPr>
        <p:spPr>
          <a:xfrm>
            <a:off x="8072462" y="5857892"/>
            <a:ext cx="756000" cy="756000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~PP1021.WAV">
            <a:hlinkClick r:id="" action="ppaction://media"/>
          </p:cNvPr>
          <p:cNvPicPr>
            <a:picLocks noRot="1" noChangeAspect="1"/>
          </p:cNvPicPr>
          <p:nvPr>
            <a:wavAudioFile r:embed="rId1" name="~PP1021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786058"/>
            <a:ext cx="4572032" cy="1470025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Зимние</a:t>
            </a:r>
            <a:b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загадки</a:t>
            </a:r>
            <a:b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7200" dirty="0"/>
          </a:p>
        </p:txBody>
      </p:sp>
      <p:pic>
        <p:nvPicPr>
          <p:cNvPr id="5" name="Рисунок 4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14546" y="1643050"/>
            <a:ext cx="714375" cy="714375"/>
          </a:xfrm>
          <a:prstGeom prst="rect">
            <a:avLst/>
          </a:prstGeom>
        </p:spPr>
      </p:pic>
      <p:pic>
        <p:nvPicPr>
          <p:cNvPr id="6" name="Рисунок 5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286380" y="1500174"/>
            <a:ext cx="714375" cy="714375"/>
          </a:xfrm>
          <a:prstGeom prst="rect">
            <a:avLst/>
          </a:prstGeom>
        </p:spPr>
      </p:pic>
      <p:pic>
        <p:nvPicPr>
          <p:cNvPr id="7" name="Рисунок 6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43438" y="4643446"/>
            <a:ext cx="714375" cy="714375"/>
          </a:xfrm>
          <a:prstGeom prst="rect">
            <a:avLst/>
          </a:prstGeom>
        </p:spPr>
      </p:pic>
      <p:pic>
        <p:nvPicPr>
          <p:cNvPr id="8" name="Рисунок 7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15074" y="3929066"/>
            <a:ext cx="714375" cy="714375"/>
          </a:xfrm>
          <a:prstGeom prst="rect">
            <a:avLst/>
          </a:prstGeom>
        </p:spPr>
      </p:pic>
      <p:pic>
        <p:nvPicPr>
          <p:cNvPr id="10" name="Рисунок 9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57554" y="4071942"/>
            <a:ext cx="714375" cy="714375"/>
          </a:xfrm>
          <a:prstGeom prst="rect">
            <a:avLst/>
          </a:prstGeom>
        </p:spPr>
      </p:pic>
      <p:pic>
        <p:nvPicPr>
          <p:cNvPr id="9" name="~PP1769.WAV">
            <a:hlinkClick r:id="" action="ppaction://media"/>
          </p:cNvPr>
          <p:cNvPicPr>
            <a:picLocks noRot="1" noChangeAspect="1"/>
          </p:cNvPicPr>
          <p:nvPr>
            <a:wavAudioFile r:embed="rId1" name="~PP1769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38" y="1142984"/>
            <a:ext cx="685804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Королева ледяная мчится в ледяной карете,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И её сопровождает северный холодный ветер.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А за ней бегут вдогонку вьюга, колкая позёмка.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И несутся, словно змеи, серебристые метели.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8001024" y="5500702"/>
            <a:ext cx="828102" cy="642942"/>
          </a:xfrm>
          <a:prstGeom prst="actionButtonHelp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2836.WAV">
            <a:hlinkClick r:id="" action="ppaction://media"/>
          </p:cNvPr>
          <p:cNvPicPr>
            <a:picLocks noRot="1" noChangeAspect="1"/>
          </p:cNvPicPr>
          <p:nvPr>
            <a:wavAudioFile r:embed="rId1" name="~PP2836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5500702"/>
            <a:ext cx="3286148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00FF"/>
                </a:solidFill>
                <a:latin typeface="+mn-lt"/>
              </a:rPr>
              <a:t>ЗИМА</a:t>
            </a:r>
            <a:endParaRPr lang="ru-RU" sz="7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929586" y="357166"/>
            <a:ext cx="792000" cy="792000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2646.WAV">
            <a:hlinkClick r:id="" action="ppaction://media"/>
          </p:cNvPr>
          <p:cNvPicPr>
            <a:picLocks noRot="1" noChangeAspect="1"/>
          </p:cNvPicPr>
          <p:nvPr>
            <a:wavAudioFile r:embed="rId1" name="~PP2646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500166" y="1643050"/>
            <a:ext cx="664373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Он чёрной тучей был сначала, он белым пухом лёг на лес,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Покрыл всю землю одеялом, а по весне совсем исчез.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8072462" y="5500702"/>
            <a:ext cx="756664" cy="714380"/>
          </a:xfrm>
          <a:prstGeom prst="actionButtonHelp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1168.WAV">
            <a:hlinkClick r:id="" action="ppaction://media"/>
          </p:cNvPr>
          <p:cNvPicPr>
            <a:picLocks noRot="1" noChangeAspect="1"/>
          </p:cNvPicPr>
          <p:nvPr>
            <a:wavAudioFile r:embed="rId1" name="~PP1168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710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464347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+mn-lt"/>
              </a:rPr>
              <a:t>СНЕГ</a:t>
            </a:r>
            <a:endParaRPr lang="ru-RU" sz="7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929586" y="357166"/>
            <a:ext cx="792000" cy="792000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1119.WAV">
            <a:hlinkClick r:id="" action="ppaction://media"/>
          </p:cNvPr>
          <p:cNvPicPr>
            <a:picLocks noRot="1" noChangeAspect="1"/>
          </p:cNvPicPr>
          <p:nvPr>
            <a:wavAudioFile r:embed="rId1" name="~PP1119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643042" y="1928802"/>
            <a:ext cx="592935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Я прозрачна, как хрусталь,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С крыши я зимой свисаю.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Только очень, очень жаль,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Что в тепле я быстро таю.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8072462" y="5500702"/>
            <a:ext cx="756664" cy="642942"/>
          </a:xfrm>
          <a:prstGeom prst="actionButtonHelp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2175.WAV">
            <a:hlinkClick r:id="" action="ppaction://media"/>
          </p:cNvPr>
          <p:cNvPicPr>
            <a:picLocks noRot="1" noChangeAspect="1"/>
          </p:cNvPicPr>
          <p:nvPr>
            <a:wavAudioFile r:embed="rId1" name="~PP2175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30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883138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2844" y="5429264"/>
            <a:ext cx="250033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Отличается зима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От весны и лета.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Очень снежная она,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Вся в снегах одета.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~PP2324.WAV">
            <a:hlinkClick r:id="" action="ppaction://media"/>
          </p:cNvPr>
          <p:cNvPicPr>
            <a:picLocks noRot="1" noChangeAspect="1"/>
          </p:cNvPicPr>
          <p:nvPr>
            <a:wavAudioFile r:embed="rId1" name="~PP2324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5500702"/>
            <a:ext cx="6143668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+mn-lt"/>
              </a:rPr>
              <a:t>СОСУЛЬКА</a:t>
            </a:r>
            <a:endParaRPr lang="ru-RU" sz="7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929586" y="357166"/>
            <a:ext cx="792000" cy="792000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2063.WAV">
            <a:hlinkClick r:id="" action="ppaction://media"/>
          </p:cNvPr>
          <p:cNvPicPr>
            <a:picLocks noRot="1" noChangeAspect="1"/>
          </p:cNvPicPr>
          <p:nvPr>
            <a:wavAudioFile r:embed="rId1" name="~PP2063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3042" y="185736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Что за звездочки сквозные </a:t>
            </a:r>
          </a:p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На пальто и на платке, </a:t>
            </a:r>
          </a:p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Все сквозные, вырезные, </a:t>
            </a:r>
          </a:p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А возьмешь – вода в руке?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8072462" y="5786454"/>
            <a:ext cx="756664" cy="642942"/>
          </a:xfrm>
          <a:prstGeom prst="actionButtonHelp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2635.WAV">
            <a:hlinkClick r:id="" action="ppaction://media"/>
          </p:cNvPr>
          <p:cNvPicPr>
            <a:picLocks noRot="1" noChangeAspect="1"/>
          </p:cNvPicPr>
          <p:nvPr>
            <a:wavAudioFile r:embed="rId1" name="~PP2635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500702"/>
            <a:ext cx="6357982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  <a:latin typeface="+mn-lt"/>
              </a:rPr>
              <a:t>СНЕЖИНКИ</a:t>
            </a:r>
            <a:endParaRPr lang="ru-RU" sz="7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929586" y="357166"/>
            <a:ext cx="792000" cy="792000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2867.WAV">
            <a:hlinkClick r:id="" action="ppaction://media"/>
          </p:cNvPr>
          <p:cNvPicPr>
            <a:picLocks noRot="1" noChangeAspect="1"/>
          </p:cNvPicPr>
          <p:nvPr>
            <a:wavAudioFile r:embed="rId1" name="~PP2867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2000240"/>
            <a:ext cx="65008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00FF"/>
                </a:solidFill>
              </a:rPr>
              <a:t>Не снег, не лёд, </a:t>
            </a:r>
          </a:p>
          <a:p>
            <a:pPr algn="ctr"/>
            <a:r>
              <a:rPr lang="ru-RU" sz="4400" b="1" dirty="0" smtClean="0">
                <a:solidFill>
                  <a:srgbClr val="0000FF"/>
                </a:solidFill>
              </a:rPr>
              <a:t>а серебром деревья уберёт. </a:t>
            </a:r>
            <a:endParaRPr lang="ru-RU" sz="4400" b="1" dirty="0">
              <a:solidFill>
                <a:srgbClr val="0000FF"/>
              </a:solidFill>
            </a:endParaRPr>
          </a:p>
        </p:txBody>
      </p:sp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42942"/>
          </a:xfrm>
          <a:prstGeom prst="actionButtonHelp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2941.WAV">
            <a:hlinkClick r:id="" action="ppaction://media"/>
          </p:cNvPr>
          <p:cNvPicPr>
            <a:picLocks noRot="1" noChangeAspect="1"/>
          </p:cNvPicPr>
          <p:nvPr>
            <a:wavAudioFile r:embed="rId1" name="~PP2941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4786346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+mn-lt"/>
              </a:rPr>
              <a:t>ИНЕЙ</a:t>
            </a:r>
            <a:endParaRPr lang="ru-RU" sz="7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929586" y="357166"/>
            <a:ext cx="792000" cy="792000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2610.WAV">
            <a:hlinkClick r:id="" action="ppaction://media"/>
          </p:cNvPr>
          <p:cNvPicPr>
            <a:picLocks noRot="1" noChangeAspect="1"/>
          </p:cNvPicPr>
          <p:nvPr>
            <a:wavAudioFile r:embed="rId1" name="~PP2610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7356" y="2071678"/>
            <a:ext cx="57864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Он похож на неваляшку,</a:t>
            </a:r>
          </a:p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Но с морковкою мордашка.</a:t>
            </a:r>
          </a:p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К ветру, холоду привык</a:t>
            </a:r>
          </a:p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Наш веселый…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8072462" y="5786454"/>
            <a:ext cx="756664" cy="642942"/>
          </a:xfrm>
          <a:prstGeom prst="actionButtonHelp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3010.WAV">
            <a:hlinkClick r:id="" action="ppaction://media"/>
          </p:cNvPr>
          <p:cNvPicPr>
            <a:picLocks noRot="1" noChangeAspect="1"/>
          </p:cNvPicPr>
          <p:nvPr>
            <a:wavAudioFile r:embed="rId1" name="~PP3010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785818" cy="585791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СНЕГОВИ</a:t>
            </a:r>
            <a:r>
              <a:rPr lang="ru-RU" sz="5400" b="1" dirty="0" smtClean="0">
                <a:solidFill>
                  <a:schemeClr val="bg1"/>
                </a:solidFill>
                <a:latin typeface="+mn-lt"/>
              </a:rPr>
              <a:t>К</a:t>
            </a:r>
            <a:endParaRPr lang="ru-RU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929586" y="357166"/>
            <a:ext cx="792000" cy="792000"/>
          </a:xfrm>
          <a:prstGeom prst="actionButtonForwardNex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~PP3773.WAV">
            <a:hlinkClick r:id="" action="ppaction://media"/>
          </p:cNvPr>
          <p:cNvPicPr>
            <a:picLocks noRot="1" noChangeAspect="1"/>
          </p:cNvPicPr>
          <p:nvPr>
            <a:wavAudioFile r:embed="rId1" name="~PP3773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2000240"/>
            <a:ext cx="68580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Дунул ветер, и мороз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Снег нам с севера принёс.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Только вот с тех самых пор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На стекле моём ...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8072462" y="5572140"/>
            <a:ext cx="756664" cy="714380"/>
          </a:xfrm>
          <a:prstGeom prst="actionButtonHelp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3235.WAV">
            <a:hlinkClick r:id="" action="ppaction://media"/>
          </p:cNvPr>
          <p:cNvPicPr>
            <a:picLocks noRot="1" noChangeAspect="1"/>
          </p:cNvPicPr>
          <p:nvPr>
            <a:wavAudioFile r:embed="rId1" name="~PP3235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14290"/>
            <a:ext cx="4429156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0066"/>
                </a:solidFill>
                <a:latin typeface="+mn-lt"/>
              </a:rPr>
              <a:t>УЗОР</a:t>
            </a:r>
            <a:endParaRPr lang="ru-RU" sz="72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7858148" y="6000768"/>
            <a:ext cx="785818" cy="642942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3670.WAV">
            <a:hlinkClick r:id="" action="ppaction://media"/>
          </p:cNvPr>
          <p:cNvPicPr>
            <a:picLocks noRot="1" noChangeAspect="1"/>
          </p:cNvPicPr>
          <p:nvPr>
            <a:wavAudioFile r:embed="rId1" name="~PP3670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5984" y="2285992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Зимние</a:t>
            </a:r>
            <a:b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прописи</a:t>
            </a:r>
            <a:b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7200" dirty="0"/>
          </a:p>
        </p:txBody>
      </p:sp>
      <p:pic>
        <p:nvPicPr>
          <p:cNvPr id="4" name="Рисунок 3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000364" y="1643050"/>
            <a:ext cx="714375" cy="714375"/>
          </a:xfrm>
          <a:prstGeom prst="rect">
            <a:avLst/>
          </a:prstGeom>
        </p:spPr>
      </p:pic>
      <p:pic>
        <p:nvPicPr>
          <p:cNvPr id="5" name="Рисунок 4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57554" y="4786322"/>
            <a:ext cx="714375" cy="714375"/>
          </a:xfrm>
          <a:prstGeom prst="rect">
            <a:avLst/>
          </a:prstGeom>
        </p:spPr>
      </p:pic>
      <p:pic>
        <p:nvPicPr>
          <p:cNvPr id="6" name="Рисунок 5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929190" y="1714488"/>
            <a:ext cx="714375" cy="714375"/>
          </a:xfrm>
          <a:prstGeom prst="rect">
            <a:avLst/>
          </a:prstGeom>
        </p:spPr>
      </p:pic>
      <p:pic>
        <p:nvPicPr>
          <p:cNvPr id="7" name="Рисунок 6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357818" y="4643446"/>
            <a:ext cx="714375" cy="714375"/>
          </a:xfrm>
          <a:prstGeom prst="rect">
            <a:avLst/>
          </a:prstGeom>
        </p:spPr>
      </p:pic>
      <p:pic>
        <p:nvPicPr>
          <p:cNvPr id="8" name="Рисунок 7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357950" y="3286124"/>
            <a:ext cx="714375" cy="714375"/>
          </a:xfrm>
          <a:prstGeom prst="rect">
            <a:avLst/>
          </a:prstGeom>
        </p:spPr>
      </p:pic>
      <p:pic>
        <p:nvPicPr>
          <p:cNvPr id="10" name="~PP864.WAV">
            <a:hlinkClick r:id="" action="ppaction://media"/>
          </p:cNvPr>
          <p:cNvPicPr>
            <a:picLocks noRot="1" noChangeAspect="1"/>
          </p:cNvPicPr>
          <p:nvPr>
            <a:wavAudioFile r:embed="rId1" name="~PP864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044605_313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00" y="357166"/>
            <a:ext cx="9180000" cy="6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500042"/>
            <a:ext cx="3071801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Реки скованы все льдом,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8920135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000"/>
            <a:ext cx="9144000" cy="687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142852"/>
            <a:ext cx="2372894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 в узорах  стёкла,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29de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2844" y="142852"/>
            <a:ext cx="278608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Иней на ветвях висит,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tosnoru2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000" y="-1800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42844" y="0"/>
            <a:ext cx="242889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Вьюга дует в окна.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1" name="~PP3284.WAV">
            <a:hlinkClick r:id="" action="ppaction://media"/>
          </p:cNvPr>
          <p:cNvPicPr>
            <a:picLocks noRot="1" noChangeAspect="1"/>
          </p:cNvPicPr>
          <p:nvPr>
            <a:wavAudioFile r:embed="rId1" name="~PP3284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D:\МАМА\анимация\bdb0a64db21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6154" y="214290"/>
            <a:ext cx="1165478" cy="714380"/>
          </a:xfrm>
          <a:prstGeom prst="rect">
            <a:avLst/>
          </a:prstGeom>
          <a:noFill/>
        </p:spPr>
      </p:pic>
      <p:sp>
        <p:nvSpPr>
          <p:cNvPr id="5" name="Овал 4"/>
          <p:cNvSpPr>
            <a:spLocks noChangeAspect="1"/>
          </p:cNvSpPr>
          <p:nvPr/>
        </p:nvSpPr>
        <p:spPr>
          <a:xfrm>
            <a:off x="2214546" y="1285860"/>
            <a:ext cx="648000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2857488" y="2500306"/>
            <a:ext cx="648000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1714480" y="2500306"/>
            <a:ext cx="648000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1643042" y="3714752"/>
            <a:ext cx="648000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3000364" y="3714752"/>
            <a:ext cx="648000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6357950" y="5929330"/>
            <a:ext cx="648000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7286644" y="6000768"/>
            <a:ext cx="648000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7072330" y="3357562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7072330" y="3857628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7715272" y="1928802"/>
            <a:ext cx="285752" cy="28575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6840000" flipH="1" flipV="1">
            <a:off x="7832470" y="2046001"/>
            <a:ext cx="285752" cy="28575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8220000" flipH="1" flipV="1">
            <a:off x="7917207" y="2202174"/>
            <a:ext cx="285752" cy="28575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0380000" flipH="1" flipV="1">
            <a:off x="6500826" y="1928802"/>
            <a:ext cx="285752" cy="28575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1100000" flipH="1">
            <a:off x="6428922" y="2232000"/>
            <a:ext cx="400628" cy="682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-2160000">
            <a:off x="6437270" y="2305886"/>
            <a:ext cx="357190" cy="14287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олилиния 27"/>
          <p:cNvSpPr/>
          <p:nvPr/>
        </p:nvSpPr>
        <p:spPr>
          <a:xfrm>
            <a:off x="1791855" y="1422400"/>
            <a:ext cx="1617903" cy="3149600"/>
          </a:xfrm>
          <a:custGeom>
            <a:avLst/>
            <a:gdLst>
              <a:gd name="connsiteX0" fmla="*/ 0 w 1617903"/>
              <a:gd name="connsiteY0" fmla="*/ 0 h 3149600"/>
              <a:gd name="connsiteX1" fmla="*/ 424872 w 1617903"/>
              <a:gd name="connsiteY1" fmla="*/ 572655 h 3149600"/>
              <a:gd name="connsiteX2" fmla="*/ 1246909 w 1617903"/>
              <a:gd name="connsiteY2" fmla="*/ 628073 h 3149600"/>
              <a:gd name="connsiteX3" fmla="*/ 665018 w 1617903"/>
              <a:gd name="connsiteY3" fmla="*/ 1597891 h 3149600"/>
              <a:gd name="connsiteX4" fmla="*/ 1551709 w 1617903"/>
              <a:gd name="connsiteY4" fmla="*/ 1967345 h 3149600"/>
              <a:gd name="connsiteX5" fmla="*/ 267854 w 1617903"/>
              <a:gd name="connsiteY5" fmla="*/ 3131127 h 3149600"/>
              <a:gd name="connsiteX6" fmla="*/ 267854 w 1617903"/>
              <a:gd name="connsiteY6" fmla="*/ 3131127 h 3149600"/>
              <a:gd name="connsiteX7" fmla="*/ 258618 w 1617903"/>
              <a:gd name="connsiteY7" fmla="*/ 31496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7903" h="3149600">
                <a:moveTo>
                  <a:pt x="0" y="0"/>
                </a:moveTo>
                <a:cubicBezTo>
                  <a:pt x="108527" y="233988"/>
                  <a:pt x="217054" y="467976"/>
                  <a:pt x="424872" y="572655"/>
                </a:cubicBezTo>
                <a:cubicBezTo>
                  <a:pt x="632690" y="677334"/>
                  <a:pt x="1206885" y="457200"/>
                  <a:pt x="1246909" y="628073"/>
                </a:cubicBezTo>
                <a:cubicBezTo>
                  <a:pt x="1286933" y="798946"/>
                  <a:pt x="614218" y="1374679"/>
                  <a:pt x="665018" y="1597891"/>
                </a:cubicBezTo>
                <a:cubicBezTo>
                  <a:pt x="715818" y="1821103"/>
                  <a:pt x="1617903" y="1711806"/>
                  <a:pt x="1551709" y="1967345"/>
                </a:cubicBezTo>
                <a:cubicBezTo>
                  <a:pt x="1485515" y="2222884"/>
                  <a:pt x="267854" y="3131127"/>
                  <a:pt x="267854" y="3131127"/>
                </a:cubicBezTo>
                <a:lnTo>
                  <a:pt x="267854" y="3131127"/>
                </a:lnTo>
                <a:lnTo>
                  <a:pt x="258618" y="3149600"/>
                </a:ln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ball_propis_G_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214290"/>
            <a:ext cx="1505610" cy="1857388"/>
          </a:xfrm>
          <a:prstGeom prst="rect">
            <a:avLst/>
          </a:prstGeom>
          <a:noFill/>
        </p:spPr>
      </p:pic>
      <p:pic>
        <p:nvPicPr>
          <p:cNvPr id="1027" name="Picture 3" descr="10_Propis_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14546" y="785794"/>
            <a:ext cx="5072098" cy="720725"/>
          </a:xfrm>
          <a:prstGeom prst="rect">
            <a:avLst/>
          </a:prstGeom>
          <a:noFill/>
        </p:spPr>
      </p:pic>
      <p:pic>
        <p:nvPicPr>
          <p:cNvPr id="1030" name="Picture 6" descr="bukva_O_11_b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0" y="2428868"/>
            <a:ext cx="6143668" cy="785818"/>
          </a:xfrm>
          <a:prstGeom prst="rect">
            <a:avLst/>
          </a:prstGeom>
          <a:noFill/>
        </p:spPr>
      </p:pic>
      <p:pic>
        <p:nvPicPr>
          <p:cNvPr id="1031" name="Picture 7" descr="bukva_r_perPropi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714752"/>
            <a:ext cx="6143668" cy="746125"/>
          </a:xfrm>
          <a:prstGeom prst="rect">
            <a:avLst/>
          </a:prstGeom>
          <a:noFill/>
        </p:spPr>
      </p:pic>
      <p:pic>
        <p:nvPicPr>
          <p:cNvPr id="1032" name="Picture 8" descr="bukva_I_perPropi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5429264"/>
            <a:ext cx="6715172" cy="781050"/>
          </a:xfrm>
          <a:prstGeom prst="rect">
            <a:avLst/>
          </a:prstGeom>
          <a:noFill/>
        </p:spPr>
      </p:pic>
      <p:pic>
        <p:nvPicPr>
          <p:cNvPr id="1034" name="Picture 10" descr="Ball_Propis_O-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31450" y="1785926"/>
            <a:ext cx="1323588" cy="1643074"/>
          </a:xfrm>
          <a:prstGeom prst="rect">
            <a:avLst/>
          </a:prstGeom>
          <a:noFill/>
        </p:spPr>
      </p:pic>
      <p:pic>
        <p:nvPicPr>
          <p:cNvPr id="1036" name="Picture 12" descr="Ball_propis_i_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215206" y="4857760"/>
            <a:ext cx="1341433" cy="1640795"/>
          </a:xfrm>
          <a:prstGeom prst="rect">
            <a:avLst/>
          </a:prstGeom>
          <a:noFill/>
        </p:spPr>
      </p:pic>
      <p:pic>
        <p:nvPicPr>
          <p:cNvPr id="1035" name="Picture 11" descr="Ball_propis_R_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85720" y="3286124"/>
            <a:ext cx="1285884" cy="1582627"/>
          </a:xfrm>
          <a:prstGeom prst="rect">
            <a:avLst/>
          </a:prstGeom>
          <a:noFill/>
        </p:spPr>
      </p:pic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                                    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" name="Picture 3" descr="D:\МАМА\анимация\bdb0a64db210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500958" y="214290"/>
            <a:ext cx="1292112" cy="792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lka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85728"/>
            <a:ext cx="1401954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 descr="10_PropisGoriElka_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85918" y="1000108"/>
            <a:ext cx="614366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15140" y="2285992"/>
            <a:ext cx="215202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bukva_z7b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1538" y="2571744"/>
            <a:ext cx="535147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ropis_BN_Xlop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3643314"/>
            <a:ext cx="3378725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bukva_M_7b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4348" y="4572008"/>
            <a:ext cx="7429552" cy="72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ropis_Kolok_2a_BN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43834" y="5286388"/>
            <a:ext cx="1000132" cy="137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zima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48" y="5643578"/>
            <a:ext cx="6396568" cy="9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D:\МАМА\анимация\bdb0a64db21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500958" y="214290"/>
            <a:ext cx="1292112" cy="792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АМА\анимация\bdb0a64db21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5857892"/>
            <a:ext cx="1292112" cy="792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3" action="ppaction://hlinksldjump" highlightClick="1"/>
          </p:cNvPr>
          <p:cNvSpPr/>
          <p:nvPr/>
        </p:nvSpPr>
        <p:spPr>
          <a:xfrm>
            <a:off x="8286776" y="5929330"/>
            <a:ext cx="756664" cy="785818"/>
          </a:xfrm>
          <a:prstGeom prst="actionButtonHo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7422" y="2285992"/>
            <a:ext cx="47863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Зимние раскраски</a:t>
            </a:r>
            <a:endParaRPr lang="ru-RU" sz="7200" dirty="0"/>
          </a:p>
        </p:txBody>
      </p:sp>
      <p:pic>
        <p:nvPicPr>
          <p:cNvPr id="4" name="Рисунок 3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86116" y="4572008"/>
            <a:ext cx="714375" cy="714375"/>
          </a:xfrm>
          <a:prstGeom prst="rect">
            <a:avLst/>
          </a:prstGeom>
        </p:spPr>
      </p:pic>
      <p:pic>
        <p:nvPicPr>
          <p:cNvPr id="5" name="Рисунок 4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72000" y="4857760"/>
            <a:ext cx="714375" cy="714375"/>
          </a:xfrm>
          <a:prstGeom prst="rect">
            <a:avLst/>
          </a:prstGeom>
        </p:spPr>
      </p:pic>
      <p:pic>
        <p:nvPicPr>
          <p:cNvPr id="6" name="Рисунок 5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000760" y="4572008"/>
            <a:ext cx="714375" cy="714375"/>
          </a:xfrm>
          <a:prstGeom prst="rect">
            <a:avLst/>
          </a:prstGeom>
        </p:spPr>
      </p:pic>
      <p:pic>
        <p:nvPicPr>
          <p:cNvPr id="7" name="Рисунок 6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928926" y="1785926"/>
            <a:ext cx="714375" cy="714375"/>
          </a:xfrm>
          <a:prstGeom prst="rect">
            <a:avLst/>
          </a:prstGeom>
        </p:spPr>
      </p:pic>
      <p:pic>
        <p:nvPicPr>
          <p:cNvPr id="8" name="Рисунок 7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72066" y="1857364"/>
            <a:ext cx="714375" cy="714375"/>
          </a:xfrm>
          <a:prstGeom prst="rect">
            <a:avLst/>
          </a:prstGeom>
        </p:spPr>
      </p:pic>
      <p:pic>
        <p:nvPicPr>
          <p:cNvPr id="10" name="~PP108.WAV">
            <a:hlinkClick r:id="" action="ppaction://media"/>
          </p:cNvPr>
          <p:cNvPicPr>
            <a:picLocks noRot="1" noChangeAspect="1"/>
          </p:cNvPicPr>
          <p:nvPr>
            <a:wavAudioFile r:embed="rId1" name="~PP108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MD\Мои рисунки\newyear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85728"/>
            <a:ext cx="4215703" cy="5643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660" name="Picture 4" descr="D:\картинки\зима\normal_bambi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85728"/>
            <a:ext cx="4286280" cy="5643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j043260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001024" y="5919765"/>
            <a:ext cx="938235" cy="93823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j043260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29586" y="5929306"/>
            <a:ext cx="928694" cy="928694"/>
          </a:xfrm>
          <a:prstGeom prst="rect">
            <a:avLst/>
          </a:prstGeom>
          <a:noFill/>
        </p:spPr>
      </p:pic>
      <p:pic>
        <p:nvPicPr>
          <p:cNvPr id="71684" name="Picture 4" descr="D:\картинки\зима\1225194867_32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285728"/>
            <a:ext cx="3933630" cy="5715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685" name="Picture 5" descr="D:\MD\Мои рисунки\newyear14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85728"/>
            <a:ext cx="4504601" cy="5715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MD\зимние раскраски\raskrasZomaNovGod\moroz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7"/>
            <a:ext cx="4214842" cy="5912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D:\MD\зимние раскраски\raskrasZomaNovGod\snegoviki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85728"/>
            <a:ext cx="3955726" cy="5929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j043260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215306" y="5929306"/>
            <a:ext cx="928694" cy="92869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01024" y="6072206"/>
            <a:ext cx="714380" cy="642942"/>
          </a:xfrm>
          <a:prstGeom prst="actionButtonHom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140897_84.1165405101.57518.gif"/>
          <p:cNvPicPr>
            <a:picLocks noChangeAspect="1"/>
          </p:cNvPicPr>
          <p:nvPr/>
        </p:nvPicPr>
        <p:blipFill>
          <a:blip r:embed="rId4"/>
          <a:srcRect l="3307"/>
          <a:stretch>
            <a:fillRect/>
          </a:stretch>
        </p:blipFill>
        <p:spPr>
          <a:xfrm>
            <a:off x="285719" y="142852"/>
            <a:ext cx="4229338" cy="583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140897_89.1165405031.11534.gif"/>
          <p:cNvPicPr>
            <a:picLocks noChangeAspect="1"/>
          </p:cNvPicPr>
          <p:nvPr/>
        </p:nvPicPr>
        <p:blipFill>
          <a:blip r:embed="rId5"/>
          <a:srcRect r="5555"/>
          <a:stretch>
            <a:fillRect/>
          </a:stretch>
        </p:blipFill>
        <p:spPr>
          <a:xfrm>
            <a:off x="4857752" y="142852"/>
            <a:ext cx="4131016" cy="583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f301_3d42d1b6_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0" y="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7158" y="142852"/>
            <a:ext cx="236776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Небо серое с утра,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Падают снежинки,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6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68000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57158" y="142852"/>
            <a:ext cx="2806859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Спят деревья и кусты,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0_1937c_a72836fd_L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7547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28596" y="6215082"/>
            <a:ext cx="282737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Кормят птиц рябинки.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" name="~PP1900.WAV">
            <a:hlinkClick r:id="" action="ppaction://media"/>
          </p:cNvPr>
          <p:cNvPicPr>
            <a:picLocks noRot="1" noChangeAspect="1"/>
          </p:cNvPicPr>
          <p:nvPr>
            <a:wavAudioFile r:embed="rId1" name="~PP1900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43174" y="2357430"/>
            <a:ext cx="4429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Зимняя</a:t>
            </a:r>
          </a:p>
          <a:p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галерея </a:t>
            </a:r>
            <a:endParaRPr lang="ru-RU" sz="7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72066" y="1857364"/>
            <a:ext cx="714375" cy="714375"/>
          </a:xfrm>
          <a:prstGeom prst="rect">
            <a:avLst/>
          </a:prstGeom>
        </p:spPr>
      </p:pic>
      <p:pic>
        <p:nvPicPr>
          <p:cNvPr id="5" name="Рисунок 4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071802" y="1857364"/>
            <a:ext cx="714375" cy="714375"/>
          </a:xfrm>
          <a:prstGeom prst="rect">
            <a:avLst/>
          </a:prstGeom>
        </p:spPr>
      </p:pic>
      <p:pic>
        <p:nvPicPr>
          <p:cNvPr id="6" name="Рисунок 5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86116" y="4429132"/>
            <a:ext cx="714375" cy="714375"/>
          </a:xfrm>
          <a:prstGeom prst="rect">
            <a:avLst/>
          </a:prstGeom>
        </p:spPr>
      </p:pic>
      <p:pic>
        <p:nvPicPr>
          <p:cNvPr id="7" name="Рисунок 6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00562" y="4857760"/>
            <a:ext cx="714375" cy="714375"/>
          </a:xfrm>
          <a:prstGeom prst="rect">
            <a:avLst/>
          </a:prstGeom>
        </p:spPr>
      </p:pic>
      <p:pic>
        <p:nvPicPr>
          <p:cNvPr id="8" name="Рисунок 7" descr="снеж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857884" y="4643446"/>
            <a:ext cx="714375" cy="714375"/>
          </a:xfrm>
          <a:prstGeom prst="rect">
            <a:avLst/>
          </a:prstGeom>
        </p:spPr>
      </p:pic>
      <p:pic>
        <p:nvPicPr>
          <p:cNvPr id="9" name="~PP585.WAV">
            <a:hlinkClick r:id="" action="ppaction://media"/>
          </p:cNvPr>
          <p:cNvPicPr>
            <a:picLocks noRot="1" noChangeAspect="1"/>
          </p:cNvPicPr>
          <p:nvPr>
            <a:wavAudioFile r:embed="rId1" name="~PP585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8882207" cy="6572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28926" y="214290"/>
            <a:ext cx="46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«Снег идёт…»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3802a407e515.png">
            <a:hlinkClick r:id="" action="ppaction://hlinkshowjump?jump=next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43834" y="214290"/>
            <a:ext cx="1383795" cy="1322835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214290"/>
            <a:ext cx="6530299" cy="644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3802a407e515.png">
            <a:hlinkClick r:id="" action="ppaction://hlinkshowjump?jump=next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43834" y="214290"/>
            <a:ext cx="1383795" cy="1322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0"/>
            <a:ext cx="100013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«М</a:t>
            </a:r>
            <a:endParaRPr lang="ru-RU" sz="3200" b="1" dirty="0" smtClean="0">
              <a:solidFill>
                <a:srgbClr val="7030A0"/>
              </a:solidFill>
            </a:endParaRPr>
          </a:p>
          <a:p>
            <a:r>
              <a:rPr lang="ru-RU" sz="3200" b="1" dirty="0" smtClean="0">
                <a:solidFill>
                  <a:srgbClr val="7030A0"/>
                </a:solidFill>
              </a:rPr>
              <a:t>   о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   р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   о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   з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   н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   ы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   й</a:t>
            </a:r>
          </a:p>
          <a:p>
            <a:endParaRPr lang="ru-RU" sz="3200" b="1" dirty="0" smtClean="0">
              <a:solidFill>
                <a:srgbClr val="7030A0"/>
              </a:solidFill>
            </a:endParaRPr>
          </a:p>
          <a:p>
            <a:r>
              <a:rPr lang="ru-RU" sz="3200" b="1" dirty="0" smtClean="0">
                <a:solidFill>
                  <a:srgbClr val="7030A0"/>
                </a:solidFill>
              </a:rPr>
              <a:t>   у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   з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   о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   р»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55.jpg"/>
          <p:cNvPicPr>
            <a:picLocks noChangeAspect="1"/>
          </p:cNvPicPr>
          <p:nvPr/>
        </p:nvPicPr>
        <p:blipFill>
          <a:blip r:embed="rId3"/>
          <a:srcRect b="24296"/>
          <a:stretch>
            <a:fillRect/>
          </a:stretch>
        </p:blipFill>
        <p:spPr>
          <a:xfrm>
            <a:off x="1500166" y="214290"/>
            <a:ext cx="5835415" cy="651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3802a407e515.png">
            <a:hlinkClick r:id="" action="ppaction://hlinkshowjump?jump=next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43834" y="214290"/>
            <a:ext cx="1383795" cy="1322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1802" y="214290"/>
            <a:ext cx="270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«Снегирь»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0" y="357166"/>
            <a:ext cx="8938021" cy="622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3802a407e515.png">
            <a:hlinkClick r:id="" action="ppaction://hlinkshowjump?jump=next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43834" y="214290"/>
            <a:ext cx="1383795" cy="1322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6050" y="214290"/>
            <a:ext cx="342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«Зима в лесу»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142852"/>
            <a:ext cx="5490361" cy="66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3802a407e515.png">
            <a:hlinkClick r:id="" action="ppaction://hlinkshowjump?jump=next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43834" y="214290"/>
            <a:ext cx="1383795" cy="1322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3174" y="142852"/>
            <a:ext cx="454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«Зайке холодно зимой»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52.jpg"/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214282" y="571480"/>
            <a:ext cx="8724735" cy="61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3802a407e515.png">
            <a:hlinkClick r:id="" action="ppaction://hlinkshowjump?jump=next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43834" y="142852"/>
            <a:ext cx="1383795" cy="1322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1736" y="-142900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«Новый год идёт…»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5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14546" y="142852"/>
            <a:ext cx="4546455" cy="658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3802a407e515.png">
            <a:hlinkClick r:id="" action="ppaction://hlinkshowjump?jump=next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43834" y="142852"/>
            <a:ext cx="1383795" cy="1322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642918"/>
            <a:ext cx="11686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 «С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   Е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   В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   Е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   Р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   Н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   О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   Е</a:t>
            </a:r>
          </a:p>
          <a:p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6710" y="2071678"/>
            <a:ext cx="8114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С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И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Я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Н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И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Е»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142852"/>
            <a:ext cx="4465842" cy="66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3802a407e515.png">
            <a:hlinkClick r:id="" action="ppaction://hlinkshowjump?jump=next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643834" y="142852"/>
            <a:ext cx="1383795" cy="1322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4612" y="214290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«Букет для Снежной королевы»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142852"/>
            <a:ext cx="5134439" cy="658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Управляющая кнопка: домой 2">
            <a:hlinkClick r:id="rId4" action="ppaction://hlinksldjump" highlightClick="1"/>
          </p:cNvPr>
          <p:cNvSpPr>
            <a:spLocks noChangeAspect="1"/>
          </p:cNvSpPr>
          <p:nvPr/>
        </p:nvSpPr>
        <p:spPr>
          <a:xfrm>
            <a:off x="8072462" y="5857892"/>
            <a:ext cx="828000" cy="828000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71736" y="142852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«Новогодний хоровод»</a:t>
            </a:r>
            <a:endParaRPr lang="ru-RU" sz="2800" b="1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24d12_6716978a_L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42852"/>
            <a:ext cx="5184000" cy="38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0_21298_55f2e5ed_L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0" y="3286124"/>
            <a:ext cx="5135136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2844" y="5000636"/>
            <a:ext cx="288412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Звери в дуплах и норах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Спрятались от стужи.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~PP1083.WAV">
            <a:hlinkClick r:id="" action="ppaction://media"/>
          </p:cNvPr>
          <p:cNvPicPr>
            <a:picLocks noRot="1" noChangeAspect="1"/>
          </p:cNvPicPr>
          <p:nvPr>
            <a:wavAudioFile r:embed="rId1" name="~PP1083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928794" y="1285860"/>
            <a:ext cx="4929222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КОНЕЦ</a:t>
            </a:r>
            <a:br>
              <a:rPr lang="ru-RU" b="1" dirty="0" smtClean="0">
                <a:solidFill>
                  <a:srgbClr val="002060"/>
                </a:solidFill>
                <a:latin typeface="+mn-lt"/>
              </a:rPr>
            </a:b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57224" y="2071678"/>
            <a:ext cx="7429552" cy="142876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Автор: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Володченко Анастасия Анатольевна</a:t>
            </a:r>
            <a:endParaRPr lang="ru-RU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Звук:   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Чупина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Татьяна Владимировна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3643314"/>
            <a:ext cx="3964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</a:rPr>
              <a:t> Фотографии</a:t>
            </a:r>
            <a:r>
              <a:rPr lang="en-US" b="1" dirty="0" smtClean="0">
                <a:solidFill>
                  <a:srgbClr val="000066"/>
                </a:solidFill>
              </a:rPr>
              <a:t> </a:t>
            </a:r>
            <a:r>
              <a:rPr lang="ru-RU" b="1" dirty="0" smtClean="0">
                <a:solidFill>
                  <a:srgbClr val="000066"/>
                </a:solidFill>
              </a:rPr>
              <a:t>:</a:t>
            </a:r>
            <a:r>
              <a:rPr lang="en-US" b="1" dirty="0" smtClean="0">
                <a:solidFill>
                  <a:srgbClr val="000066"/>
                </a:solidFill>
              </a:rPr>
              <a:t>www.images.yandex.ru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4572008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</a:rPr>
              <a:t>Автор стихов «Времена года» Татьяна Керстен 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4143380"/>
            <a:ext cx="5286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</a:rPr>
              <a:t>Прописи:</a:t>
            </a:r>
            <a:r>
              <a:rPr lang="en-US" b="1" dirty="0" smtClean="0">
                <a:solidFill>
                  <a:srgbClr val="000066"/>
                </a:solidFill>
              </a:rPr>
              <a:t> </a:t>
            </a:r>
            <a:r>
              <a:rPr lang="ru-RU" b="1" dirty="0" smtClean="0">
                <a:solidFill>
                  <a:srgbClr val="000066"/>
                </a:solidFill>
              </a:rPr>
              <a:t>www.metodkabinet.eu</a:t>
            </a:r>
          </a:p>
          <a:p>
            <a:r>
              <a:rPr lang="ru-RU" b="1" dirty="0" smtClean="0">
                <a:solidFill>
                  <a:srgbClr val="000066"/>
                </a:solidFill>
              </a:rPr>
              <a:t> 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5143512"/>
            <a:ext cx="6653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</a:rPr>
              <a:t>Работы детей </a:t>
            </a:r>
            <a:r>
              <a:rPr lang="ru-RU" b="1" dirty="0" smtClean="0">
                <a:solidFill>
                  <a:srgbClr val="000066"/>
                </a:solidFill>
              </a:rPr>
              <a:t>МБДОУ №2 «Белочка» г. Николаевск-на-Амуре</a:t>
            </a:r>
            <a:endParaRPr lang="ru-RU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87949_5ea18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-18000"/>
            <a:ext cx="6876000" cy="687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86454"/>
            <a:ext cx="3214678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 детишкам для забав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Снег пушистый нужен.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Слепят вмиг снеговика -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12364029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7283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2845" y="0"/>
            <a:ext cx="3143272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 кататься с горки.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Шуба, шапка и штаны –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Всё в ледовой корке!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~PP1355.WAV">
            <a:hlinkClick r:id="" action="ppaction://media"/>
          </p:cNvPr>
          <p:cNvPicPr>
            <a:picLocks noRot="1" noChangeAspect="1"/>
          </p:cNvPicPr>
          <p:nvPr>
            <a:wavAudioFile r:embed="rId1" name="~PP1355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7887614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0760" y="0"/>
            <a:ext cx="300039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Лишь зимою Новый год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 ёлкою приходит.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800px-DSCN308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000"/>
            <a:ext cx="9198677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4282" y="5929330"/>
            <a:ext cx="253556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Новогодний хоровод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Весело заводит.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Управляющая кнопка: домой 5">
            <a:hlinkClick r:id="rId5" action="ppaction://hlinksldjump" highlightClick="1"/>
          </p:cNvPr>
          <p:cNvSpPr>
            <a:spLocks noChangeAspect="1"/>
          </p:cNvSpPr>
          <p:nvPr/>
        </p:nvSpPr>
        <p:spPr>
          <a:xfrm>
            <a:off x="8001024" y="5786454"/>
            <a:ext cx="756562" cy="756562"/>
          </a:xfrm>
          <a:prstGeom prst="actionButtonHom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~PP1849.WAV">
            <a:hlinkClick r:id="" action="ppaction://media"/>
          </p:cNvPr>
          <p:cNvPicPr>
            <a:picLocks noRot="1" noChangeAspect="1"/>
          </p:cNvPicPr>
          <p:nvPr>
            <a:wavAudioFile r:embed="rId1" name="~PP1849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961</Words>
  <Application>Microsoft Office PowerPoint</Application>
  <PresentationFormat>Экран (4:3)</PresentationFormat>
  <Paragraphs>201</Paragraphs>
  <Slides>70</Slides>
  <Notes>1</Notes>
  <HiddenSlides>0</HiddenSlides>
  <MMClips>51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Зимние  загадки </vt:lpstr>
      <vt:lpstr>Презентация PowerPoint</vt:lpstr>
      <vt:lpstr>ЗИМА</vt:lpstr>
      <vt:lpstr>Презентация PowerPoint</vt:lpstr>
      <vt:lpstr>СНЕГ</vt:lpstr>
      <vt:lpstr>Презентация PowerPoint</vt:lpstr>
      <vt:lpstr>СОСУЛЬКА</vt:lpstr>
      <vt:lpstr>Презентация PowerPoint</vt:lpstr>
      <vt:lpstr>СНЕЖИНКИ</vt:lpstr>
      <vt:lpstr>Презентация PowerPoint</vt:lpstr>
      <vt:lpstr>ИНЕЙ</vt:lpstr>
      <vt:lpstr>Презентация PowerPoint</vt:lpstr>
      <vt:lpstr>СНЕГОВИК</vt:lpstr>
      <vt:lpstr>Презентация PowerPoint</vt:lpstr>
      <vt:lpstr>УЗОР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КОНЕЦ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Кирилл</dc:creator>
  <cp:lastModifiedBy>Олег</cp:lastModifiedBy>
  <cp:revision>82</cp:revision>
  <dcterms:created xsi:type="dcterms:W3CDTF">2009-11-05T13:16:09Z</dcterms:created>
  <dcterms:modified xsi:type="dcterms:W3CDTF">2014-12-26T00:27:19Z</dcterms:modified>
</cp:coreProperties>
</file>