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67" r:id="rId6"/>
    <p:sldId id="260" r:id="rId7"/>
    <p:sldId id="273" r:id="rId8"/>
    <p:sldId id="261" r:id="rId9"/>
    <p:sldId id="268" r:id="rId10"/>
    <p:sldId id="263" r:id="rId11"/>
    <p:sldId id="262" r:id="rId12"/>
    <p:sldId id="269" r:id="rId13"/>
    <p:sldId id="275" r:id="rId14"/>
    <p:sldId id="270" r:id="rId15"/>
    <p:sldId id="264" r:id="rId16"/>
    <p:sldId id="271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63547">
            <a:off x="2571736" y="1714488"/>
            <a:ext cx="450059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22517">
            <a:off x="2208694" y="3357372"/>
            <a:ext cx="4500594" cy="19335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393283-4D50-48C0-81B6-047179A21EE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AC6FF-2810-421E-A652-9AB7818CD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9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393283-4D50-48C0-81B6-047179A21EE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AC6FF-2810-421E-A652-9AB7818CD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3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393283-4D50-48C0-81B6-047179A21EE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AC6FF-2810-421E-A652-9AB7818CD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15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393283-4D50-48C0-81B6-047179A21EE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AC6FF-2810-421E-A652-9AB7818CD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15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393283-4D50-48C0-81B6-047179A21EE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AC6FF-2810-421E-A652-9AB7818CD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9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393283-4D50-48C0-81B6-047179A21EE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AC6FF-2810-421E-A652-9AB7818CD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8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393283-4D50-48C0-81B6-047179A21EE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AC6FF-2810-421E-A652-9AB7818CD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0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393283-4D50-48C0-81B6-047179A21EE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AC6FF-2810-421E-A652-9AB7818CD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7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393283-4D50-48C0-81B6-047179A21EE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AC6FF-2810-421E-A652-9AB7818CD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393283-4D50-48C0-81B6-047179A21EE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AC6FF-2810-421E-A652-9AB7818CD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0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393283-4D50-48C0-81B6-047179A21EE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AC6FF-2810-421E-A652-9AB7818CD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57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393283-4D50-48C0-81B6-047179A21EE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71AC6FF-2810-421E-A652-9AB7818CD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4F6228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knowledge.com/images/custom/LOGO.GIF" TargetMode="External"/><Relationship Id="rId2" Type="http://schemas.openxmlformats.org/officeDocument/2006/relationships/hyperlink" Target="http://tineydgers.at.ua/sova3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chemuka.ru/" TargetMode="External"/><Relationship Id="rId5" Type="http://schemas.openxmlformats.org/officeDocument/2006/relationships/hyperlink" Target="http://burla.su/uploads/posts/2010-05/1274360367_poslednii_zvonok.jpg" TargetMode="External"/><Relationship Id="rId4" Type="http://schemas.openxmlformats.org/officeDocument/2006/relationships/hyperlink" Target="http://endem.ru/uploads/posts/2010-09/1285569710_osennie-listya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Урок математики.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3 класс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22517">
            <a:off x="2189502" y="3647831"/>
            <a:ext cx="4500594" cy="1944803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Презентацию разработала учитель начальных классов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БОУ г. Омска «СОШ №118». 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Петрушина Татьяна Алексеевна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2746648" cy="1900807"/>
          </a:xfrm>
        </p:spPr>
        <p:txBody>
          <a:bodyPr/>
          <a:lstStyle/>
          <a:p>
            <a:r>
              <a:rPr lang="ru-RU" dirty="0" smtClean="0"/>
              <a:t>Было –</a:t>
            </a:r>
          </a:p>
          <a:p>
            <a:r>
              <a:rPr lang="ru-RU" dirty="0" smtClean="0"/>
              <a:t>Взяла – </a:t>
            </a:r>
          </a:p>
          <a:p>
            <a:r>
              <a:rPr lang="ru-RU" dirty="0" smtClean="0"/>
              <a:t>Осталось -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2987824" y="1628800"/>
            <a:ext cx="4824536" cy="1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? кг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?, 600г и 1 кг 500 г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900 г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611560" y="3789040"/>
            <a:ext cx="8136904" cy="190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1) 1500 + 600 = 2100 (г) - взяла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2) 2100 + 900 = 3000 (г) – 3 кг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Ответ: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3 кг муки было.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Решаем уравнения.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А:</a:t>
            </a:r>
          </a:p>
          <a:p>
            <a:pPr marL="0" indent="0">
              <a:buNone/>
            </a:pPr>
            <a:r>
              <a:rPr lang="ru-RU" b="1" dirty="0" smtClean="0"/>
              <a:t>Х = 181              </a:t>
            </a:r>
          </a:p>
          <a:p>
            <a:pPr marL="0" indent="0">
              <a:buNone/>
            </a:pPr>
            <a:r>
              <a:rPr lang="ru-RU" b="1" dirty="0" smtClean="0"/>
              <a:t>Х = 593        </a:t>
            </a:r>
          </a:p>
          <a:p>
            <a:pPr marL="0" indent="0">
              <a:buNone/>
            </a:pPr>
            <a:r>
              <a:rPr lang="ru-RU" b="1" dirty="0" smtClean="0"/>
              <a:t>Б: </a:t>
            </a:r>
          </a:p>
          <a:p>
            <a:pPr marL="0" indent="0">
              <a:buNone/>
            </a:pPr>
            <a:r>
              <a:rPr lang="ru-RU" b="1" dirty="0" smtClean="0"/>
              <a:t>Х = 440              </a:t>
            </a:r>
          </a:p>
          <a:p>
            <a:pPr marL="0" indent="0">
              <a:buNone/>
            </a:pPr>
            <a:r>
              <a:rPr lang="ru-RU" b="1" dirty="0" smtClean="0"/>
              <a:t>Х = 612</a:t>
            </a:r>
          </a:p>
          <a:p>
            <a:pPr marL="0" indent="0">
              <a:buNone/>
            </a:pPr>
            <a:r>
              <a:rPr lang="ru-RU" b="1" dirty="0" smtClean="0"/>
              <a:t>С: 234 – Х = 104 </a:t>
            </a:r>
          </a:p>
          <a:p>
            <a:pPr marL="0" indent="0">
              <a:buNone/>
            </a:pPr>
            <a:r>
              <a:rPr lang="ru-RU" b="1" dirty="0" smtClean="0"/>
              <a:t> Х = 130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Х + 60 = 570</a:t>
            </a:r>
          </a:p>
          <a:p>
            <a:pPr marL="0" indent="0">
              <a:buNone/>
            </a:pPr>
            <a:r>
              <a:rPr lang="ru-RU" b="1" dirty="0" smtClean="0"/>
              <a:t>Х = 630</a:t>
            </a:r>
            <a:endParaRPr lang="ru-RU" b="1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077072"/>
            <a:ext cx="4572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b="1" dirty="0">
              <a:solidFill>
                <a:schemeClr val="tx2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sz="3600" b="1" i="1" dirty="0" smtClean="0">
                <a:latin typeface="Broadway" pitchFamily="82" charset="0"/>
              </a:rPr>
              <a:t>Завершается урок,</a:t>
            </a:r>
          </a:p>
          <a:p>
            <a:pPr algn="ctr">
              <a:buFont typeface="Arial" pitchFamily="34" charset="0"/>
              <a:buNone/>
            </a:pPr>
            <a:r>
              <a:rPr lang="ru-RU" sz="3600" b="1" i="1" dirty="0" smtClean="0">
                <a:latin typeface="Broadway" pitchFamily="82" charset="0"/>
              </a:rPr>
              <a:t> Он пошёл ребятам впрок?</a:t>
            </a:r>
          </a:p>
          <a:p>
            <a:pPr algn="ctr">
              <a:buFont typeface="Arial" pitchFamily="34" charset="0"/>
              <a:buNone/>
            </a:pPr>
            <a:r>
              <a:rPr lang="ru-RU" sz="3600" b="1" i="1" dirty="0" smtClean="0">
                <a:latin typeface="Broadway" pitchFamily="82" charset="0"/>
              </a:rPr>
              <a:t>Постарались всё понять?</a:t>
            </a:r>
          </a:p>
          <a:p>
            <a:pPr algn="ctr">
              <a:buFont typeface="Arial" pitchFamily="34" charset="0"/>
              <a:buNone/>
            </a:pPr>
            <a:r>
              <a:rPr lang="ru-RU" sz="3600" b="1" i="1" dirty="0" smtClean="0">
                <a:latin typeface="Broadway" pitchFamily="82" charset="0"/>
              </a:rPr>
              <a:t>Учились тайны открывать?</a:t>
            </a:r>
          </a:p>
          <a:p>
            <a:pPr algn="ctr">
              <a:buFont typeface="Arial" pitchFamily="34" charset="0"/>
              <a:buNone/>
            </a:pPr>
            <a:r>
              <a:rPr lang="ru-RU" sz="3600" b="1" i="1" dirty="0" smtClean="0">
                <a:latin typeface="Broadway" pitchFamily="82" charset="0"/>
              </a:rPr>
              <a:t>Ответы полные давали?</a:t>
            </a:r>
          </a:p>
          <a:p>
            <a:pPr algn="ctr">
              <a:buFont typeface="Arial" pitchFamily="34" charset="0"/>
              <a:buNone/>
            </a:pPr>
            <a:r>
              <a:rPr lang="ru-RU" sz="3600" b="1" i="1" dirty="0" smtClean="0">
                <a:latin typeface="Broadway" pitchFamily="82" charset="0"/>
              </a:rPr>
              <a:t>На уроке не зевали?</a:t>
            </a:r>
          </a:p>
          <a:p>
            <a:endParaRPr lang="ru-RU" dirty="0"/>
          </a:p>
        </p:txBody>
      </p:sp>
      <p:pic>
        <p:nvPicPr>
          <p:cNvPr id="4" name="Picture 4" descr="BCAJ6BWI3CAJL910WCAFZK1J1CADU26L2CACWT1WJCAJ1VTQ8CADPNGDBCARENA5JCAEZRTRNCAEA5S0FCA4BPK46CASEZ9EACAXETFLICAPZPUIXCA1QKHNMCATZKZCXCAQB3VFICAW06Y32CAXUQ31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1400175" cy="14287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560" y="332656"/>
            <a:ext cx="7837920" cy="6120679"/>
          </a:xfrm>
        </p:spPr>
        <p:txBody>
          <a:bodyPr/>
          <a:lstStyle/>
          <a:p>
            <a:pPr>
              <a:lnSpc>
                <a:spcPct val="83000"/>
              </a:lnSpc>
            </a:pPr>
            <a:r>
              <a:rPr lang="ru-RU" dirty="0" smtClean="0"/>
              <a:t>-  </a:t>
            </a:r>
            <a:r>
              <a:rPr lang="ru-RU" b="1" dirty="0" smtClean="0"/>
              <a:t>Какую задачу ставили в начале урока?</a:t>
            </a:r>
          </a:p>
          <a:p>
            <a:pPr>
              <a:lnSpc>
                <a:spcPct val="83000"/>
              </a:lnSpc>
              <a:buFontTx/>
              <a:buChar char="-"/>
            </a:pPr>
            <a:r>
              <a:rPr lang="ru-RU" b="1" dirty="0" smtClean="0"/>
              <a:t>Удалось ли решить поставленную задачу?</a:t>
            </a:r>
          </a:p>
          <a:p>
            <a:pPr>
              <a:lnSpc>
                <a:spcPct val="83000"/>
              </a:lnSpc>
              <a:buFontTx/>
              <a:buChar char="-"/>
            </a:pPr>
            <a:r>
              <a:rPr lang="ru-RU" b="1" dirty="0" smtClean="0"/>
              <a:t>Каким способом?</a:t>
            </a:r>
          </a:p>
          <a:p>
            <a:pPr>
              <a:lnSpc>
                <a:spcPct val="83000"/>
              </a:lnSpc>
              <a:buFontTx/>
              <a:buChar char="-"/>
            </a:pPr>
            <a:r>
              <a:rPr lang="ru-RU" b="1" dirty="0" smtClean="0"/>
              <a:t>Какие получили результаты?</a:t>
            </a:r>
          </a:p>
          <a:p>
            <a:pPr>
              <a:lnSpc>
                <a:spcPct val="83000"/>
              </a:lnSpc>
              <a:buFontTx/>
              <a:buChar char="-"/>
            </a:pPr>
            <a:r>
              <a:rPr lang="ru-RU" b="1" dirty="0" smtClean="0"/>
              <a:t>Что нужно сделать ещё?</a:t>
            </a:r>
          </a:p>
          <a:p>
            <a:pPr>
              <a:lnSpc>
                <a:spcPct val="83000"/>
              </a:lnSpc>
              <a:buFontTx/>
              <a:buChar char="-"/>
            </a:pPr>
            <a:r>
              <a:rPr lang="ru-RU" b="1" dirty="0" smtClean="0"/>
              <a:t>Где можно применить новые знания?</a:t>
            </a:r>
          </a:p>
          <a:p>
            <a:pPr>
              <a:lnSpc>
                <a:spcPct val="83000"/>
              </a:lnSpc>
              <a:buFontTx/>
              <a:buChar char="-"/>
            </a:pPr>
            <a:r>
              <a:rPr lang="ru-RU" b="1" dirty="0" smtClean="0"/>
              <a:t>Что на уроке у вас хорошо получилось?</a:t>
            </a:r>
          </a:p>
          <a:p>
            <a:pPr>
              <a:lnSpc>
                <a:spcPct val="83000"/>
              </a:lnSpc>
              <a:buFontTx/>
              <a:buNone/>
            </a:pPr>
            <a:r>
              <a:rPr lang="ru-RU" b="1" dirty="0" smtClean="0"/>
              <a:t>-  Над чем ещё надо работать?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Рефлексия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dirty="0" smtClean="0"/>
              <a:t>                   </a:t>
            </a:r>
            <a:r>
              <a:rPr lang="ru-RU" b="1" dirty="0" smtClean="0"/>
              <a:t>Я всё понял на уроке и могу        </a:t>
            </a:r>
          </a:p>
          <a:p>
            <a:pPr>
              <a:buFont typeface="Arial" pitchFamily="34" charset="0"/>
              <a:buNone/>
            </a:pPr>
            <a:r>
              <a:rPr lang="ru-RU" b="1" dirty="0" smtClean="0"/>
              <a:t>                   объяснить товарищу.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17281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17281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3105834"/>
            <a:ext cx="6462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Я  усвоил тему, но объяснить не  могу.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09120"/>
            <a:ext cx="1800200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67744" y="5229200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Эта тема для меня трудная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Домашнее задание.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№ 3 стр.20 ( по желанию придумать два примера на новый способ)</a:t>
            </a:r>
          </a:p>
          <a:p>
            <a:r>
              <a:rPr lang="ru-RU" dirty="0" smtClean="0"/>
              <a:t>Задача № 4 (а).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3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4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013" cy="6683375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60325" y="36513"/>
            <a:ext cx="9144000" cy="6858000"/>
          </a:xfrm>
          <a:prstGeom prst="frame">
            <a:avLst>
              <a:gd name="adj1" fmla="val 3061"/>
            </a:avLst>
          </a:prstGeom>
          <a:solidFill>
            <a:srgbClr val="66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6088" name="Рисунок 3" descr="s7730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276872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16832"/>
            <a:ext cx="936104" cy="3451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Использованные материалы.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Пятёрка. </a:t>
            </a:r>
            <a:r>
              <a:rPr lang="en-US" sz="1600" dirty="0" smtClean="0">
                <a:solidFill>
                  <a:srgbClr val="002060"/>
                </a:solidFill>
              </a:rPr>
              <a:t>www. miranimashek.ru</a:t>
            </a:r>
          </a:p>
          <a:p>
            <a:r>
              <a:rPr lang="ru-RU" sz="1600" dirty="0" smtClean="0"/>
              <a:t>Фон. </a:t>
            </a:r>
            <a:r>
              <a:rPr lang="en-US" sz="1600" u="sng" dirty="0" smtClean="0">
                <a:hlinkClick r:id="rId2"/>
              </a:rPr>
              <a:t>http://tineydgers.at.ua/sova3.gif</a:t>
            </a:r>
            <a:endParaRPr lang="ru-RU" sz="1600" u="sng" dirty="0" smtClean="0"/>
          </a:p>
          <a:p>
            <a:pPr>
              <a:buFont typeface="Arial" pitchFamily="34" charset="0"/>
              <a:buNone/>
            </a:pPr>
            <a:r>
              <a:rPr lang="en-US" sz="1600" u="sng" dirty="0" smtClean="0">
                <a:hlinkClick r:id="rId3"/>
              </a:rPr>
              <a:t>http://www.mathknowledge.com/images/custom/LOGO.GIF</a:t>
            </a:r>
            <a:endParaRPr lang="ru-RU" sz="1600" dirty="0" smtClean="0"/>
          </a:p>
          <a:p>
            <a:pPr>
              <a:buFont typeface="Arial" pitchFamily="34" charset="0"/>
              <a:buNone/>
            </a:pPr>
            <a:r>
              <a:rPr lang="en-US" sz="1600" u="sng" dirty="0" smtClean="0">
                <a:hlinkClick r:id="rId4"/>
              </a:rPr>
              <a:t>http://endem.ru/uploads/posts/2010-09/1285569710_osennie-listya.jpg</a:t>
            </a:r>
            <a:endParaRPr lang="ru-RU" sz="1600" dirty="0"/>
          </a:p>
          <a:p>
            <a:pPr>
              <a:buFont typeface="Arial" pitchFamily="34" charset="0"/>
              <a:buNone/>
            </a:pPr>
            <a:r>
              <a:rPr lang="en-US" sz="1600" u="sng" dirty="0" smtClean="0">
                <a:hlinkClick r:id="rId5"/>
              </a:rPr>
              <a:t>ttp://</a:t>
            </a:r>
            <a:r>
              <a:rPr lang="en-US" sz="1400" u="sng" dirty="0" smtClean="0">
                <a:hlinkClick r:id="rId5"/>
              </a:rPr>
              <a:t>burla.su/uploads/posts/2010-05/1274360367_poslednii_zvonok.jpg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161235"/>
            <a:ext cx="624644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006600"/>
              </a:buClr>
              <a:buFontTx/>
              <a:buChar char="•"/>
            </a:pPr>
            <a:r>
              <a:rPr lang="en-US" u="sng" dirty="0" smtClean="0">
                <a:hlinkClick r:id="rId6"/>
              </a:rPr>
              <a:t>http://pochemuka.ru</a:t>
            </a:r>
            <a:endParaRPr lang="en-US" u="sng" dirty="0" smtClean="0"/>
          </a:p>
          <a:p>
            <a:pPr>
              <a:lnSpc>
                <a:spcPct val="80000"/>
              </a:lnSpc>
              <a:buClr>
                <a:srgbClr val="006600"/>
              </a:buClr>
              <a:buFontTx/>
              <a:buChar char="•"/>
            </a:pPr>
            <a:r>
              <a:rPr lang="en-US" dirty="0" smtClean="0"/>
              <a:t>http//aida.ucoz.ru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084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6527626" cy="9221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Девиз урока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sz="3600" b="1" i="1" dirty="0" smtClean="0"/>
              <a:t> </a:t>
            </a:r>
            <a:endParaRPr lang="ru-RU" sz="3600" b="1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772816"/>
          <a:ext cx="8352928" cy="4824536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48245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Times New Roman"/>
                        </a:rPr>
                        <a:t>«Мы пришли сюда учиться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Times New Roman"/>
                        </a:rPr>
                        <a:t>    Не лениться, а трудиться,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Times New Roman"/>
                        </a:rPr>
                        <a:t>    Только тот, кто много знает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Times New Roman"/>
                        </a:rPr>
                        <a:t>    В жизни что-то достигает».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6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0"/>
            <a:ext cx="7175698" cy="9087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Математический диктант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5"/>
            <a:ext cx="8229600" cy="496855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- 45 увеличить на 33;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- 168 уменьшить на 130;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- 540 разделить на 90;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найдите сумму чисел 72 и 24;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- 200 умножить на 5;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частное чисел 800 и 8;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Уменьшаемое 127, вычитаемое 107, чему равна разность;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- 1 слагаемое 174, второе слагаемое 17,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чему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равна сумма</a:t>
            </a:r>
            <a:r>
              <a:rPr lang="ru-RU" sz="3600" dirty="0" smtClean="0"/>
              <a:t>; </a:t>
            </a: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39952" y="404664"/>
            <a:ext cx="83899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4F6228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92352" y="557064"/>
            <a:ext cx="83899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4F6228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5877272"/>
            <a:ext cx="83899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78</a:t>
            </a:r>
            <a:endParaRPr kumimoji="0" lang="ru-RU" sz="36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97152" y="861864"/>
            <a:ext cx="83899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4F6228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5877272"/>
            <a:ext cx="83899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38</a:t>
            </a:r>
            <a:endParaRPr kumimoji="0" lang="ru-RU" sz="36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051720" y="5949280"/>
            <a:ext cx="83899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6</a:t>
            </a:r>
            <a:endParaRPr kumimoji="0" lang="ru-RU" sz="36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71800" y="5949280"/>
            <a:ext cx="83899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96</a:t>
            </a:r>
            <a:endParaRPr kumimoji="0" lang="ru-RU" sz="36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635896" y="5949280"/>
            <a:ext cx="12241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1000</a:t>
            </a:r>
            <a:endParaRPr kumimoji="0" lang="ru-RU" sz="44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932040" y="5949280"/>
            <a:ext cx="93610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100</a:t>
            </a:r>
            <a:endParaRPr kumimoji="0" lang="ru-RU" sz="32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012160" y="5877272"/>
            <a:ext cx="83899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20</a:t>
            </a:r>
            <a:endParaRPr kumimoji="0" lang="ru-RU" sz="36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804248" y="5877272"/>
            <a:ext cx="108012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191</a:t>
            </a:r>
            <a:endParaRPr kumimoji="0" lang="ru-RU" sz="36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4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4223370" cy="939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Тема урока: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5064"/>
            <a:ext cx="4114800" cy="2121099"/>
          </a:xfrm>
        </p:spPr>
        <p:txBody>
          <a:bodyPr/>
          <a:lstStyle/>
          <a:p>
            <a:r>
              <a:rPr lang="ru-RU" dirty="0" smtClean="0"/>
              <a:t>Наблюдать</a:t>
            </a:r>
          </a:p>
          <a:p>
            <a:r>
              <a:rPr lang="ru-RU" dirty="0" smtClean="0"/>
              <a:t>Сравнивать</a:t>
            </a:r>
          </a:p>
          <a:p>
            <a:r>
              <a:rPr lang="ru-RU" dirty="0" smtClean="0"/>
              <a:t>Делать выводы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1556792"/>
            <a:ext cx="756084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</a:t>
            </a:r>
            <a:r>
              <a:rPr kumimoji="0" lang="ru-RU" sz="4400" b="1" i="0" u="none" strike="noStrike" kern="1200" cap="none" spc="0" normalizeH="0" baseline="0" noProof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ложение</a:t>
            </a:r>
            <a:r>
              <a:rPr kumimoji="0" lang="ru-RU" sz="44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чисел в столбик с переходом через разряд.</a:t>
            </a:r>
            <a:endParaRPr kumimoji="0" lang="ru-RU" sz="44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3140968"/>
            <a:ext cx="422337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План</a:t>
            </a:r>
            <a:r>
              <a:rPr kumimoji="0" lang="ru-RU" sz="44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урока: </a:t>
            </a:r>
            <a:endParaRPr kumimoji="0" lang="ru-RU" sz="44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olub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</p:spPr>
      </p:pic>
      <p:pic>
        <p:nvPicPr>
          <p:cNvPr id="4100" name="Picture 4" descr="d3365a70f64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673"/>
          <a:stretch>
            <a:fillRect/>
          </a:stretch>
        </p:blipFill>
        <p:spPr bwMode="auto">
          <a:xfrm>
            <a:off x="1187450" y="2420938"/>
            <a:ext cx="1873250" cy="1709737"/>
          </a:xfrm>
          <a:prstGeom prst="rect">
            <a:avLst/>
          </a:prstGeom>
          <a:noFill/>
        </p:spPr>
      </p:pic>
      <p:pic>
        <p:nvPicPr>
          <p:cNvPr id="4101" name="Picture 5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804025" y="476250"/>
            <a:ext cx="1871663" cy="1606550"/>
          </a:xfrm>
          <a:prstGeom prst="rect">
            <a:avLst/>
          </a:prstGeom>
          <a:noFill/>
        </p:spPr>
      </p:pic>
      <p:pic>
        <p:nvPicPr>
          <p:cNvPr id="4102" name="Picture 6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539750" y="4797425"/>
            <a:ext cx="1800225" cy="1606550"/>
          </a:xfrm>
          <a:prstGeom prst="rect">
            <a:avLst/>
          </a:prstGeom>
          <a:noFill/>
        </p:spPr>
      </p:pic>
      <p:pic>
        <p:nvPicPr>
          <p:cNvPr id="4103" name="Picture 7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395288" y="260350"/>
            <a:ext cx="1800225" cy="1606550"/>
          </a:xfrm>
          <a:prstGeom prst="rect">
            <a:avLst/>
          </a:prstGeom>
          <a:noFill/>
        </p:spPr>
      </p:pic>
      <p:pic>
        <p:nvPicPr>
          <p:cNvPr id="4104" name="Picture 8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902"/>
          <a:stretch>
            <a:fillRect/>
          </a:stretch>
        </p:blipFill>
        <p:spPr bwMode="auto">
          <a:xfrm>
            <a:off x="6732588" y="4868863"/>
            <a:ext cx="1798637" cy="1606550"/>
          </a:xfrm>
          <a:prstGeom prst="rect">
            <a:avLst/>
          </a:prstGeom>
          <a:noFill/>
        </p:spPr>
      </p:pic>
      <p:pic>
        <p:nvPicPr>
          <p:cNvPr id="41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нежинки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0.04325 L 0.33472 -0.23983 L 0.58681 0.04325 L 0.33472 0.32678 L 0.08281 0.04325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2 0.04325 C 0.08282 -0.10985 0.17761 -0.23474 0.29393 -0.23474 C 0.41094 -0.23474 0.50591 -0.10985 0.50591 0.04325 C 0.50573 0.19611 0.4106 0.32123 0.29428 0.32123 C 0.17761 0.32123 0.08282 0.19611 0.08282 0.04325 Z " pathEditMode="relative" rAng="16200000" ptsTypes="fffff">
                                      <p:cBhvr>
                                        <p:cTn id="11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73 -0.33449 C 0.20486 -0.33449 0.14566 -0.25857 0.14566 -0.16528 C 0.14566 -0.05579 0.21111 -0.01621 0.25069 0.00046 L 0.30278 0.01782 C 0.34219 0.03495 0.40781 0.07685 0.40781 0.20069 C 0.40781 0.28032 0.34861 0.3706 0.27673 0.3706 C 0.20486 0.3706 0.14566 0.28032 0.14566 0.20069 C 0.14566 0.07685 0.21128 0.03495 0.25069 0.01782 L 0.30278 0.00046 C 0.34219 -0.01621 0.40781 -0.05579 0.40781 -0.16528 C 0.40781 -0.25857 0.34861 -0.33449 0.27673 -0.33449 Z " pathEditMode="relative" rAng="5400000" ptsTypes="ffFffffFfff">
                                      <p:cBhvr>
                                        <p:cTn id="1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750390"/>
              </p:ext>
            </p:extLst>
          </p:nvPr>
        </p:nvGraphicFramePr>
        <p:xfrm>
          <a:off x="683568" y="692697"/>
          <a:ext cx="7848872" cy="6000936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600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Алгоритм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сложения двузначных чисел с переходом через разряд.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Пишу…</a:t>
                      </a: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(единицы под единицами, десятки под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десятками, сотни под сотнями)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2.Складываю единицы.</a:t>
                      </a: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(число единиц суммы - пишу под единицами, а 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1дес.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запоминаю)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3.Складываю 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десятки:…и увеличиваю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количество десятков на 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2400" b="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Пишу </a:t>
                      </a: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 десятками, а 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1сот.</a:t>
                      </a: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запоминаю)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Складываю сотни: … и увеличиваю </a:t>
                      </a: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сотен  на 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Результат пишу под сотнями.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Ответ: …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4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ANTN0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3116"/>
            <a:ext cx="6036011" cy="445086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939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Самостоятельная работа.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Самопроверка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/>
              <a:t>  </a:t>
            </a:r>
            <a:r>
              <a:rPr lang="ru-RU" b="1" dirty="0" smtClean="0"/>
              <a:t>Уровень А:  378,   389,   759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b="1" dirty="0" smtClean="0"/>
              <a:t>Уровень Б:   400,   760,   784</a:t>
            </a:r>
          </a:p>
          <a:p>
            <a:pPr marL="0" indent="0">
              <a:buNone/>
            </a:pPr>
            <a:r>
              <a:rPr lang="ru-RU" b="1" dirty="0" smtClean="0"/>
              <a:t>   Уровень С:</a:t>
            </a:r>
          </a:p>
          <a:p>
            <a:pPr marL="0" indent="0">
              <a:buNone/>
            </a:pPr>
            <a:r>
              <a:rPr lang="ru-RU" sz="1600" dirty="0" smtClean="0"/>
              <a:t> 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      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</a:t>
            </a:r>
            <a:endParaRPr lang="ru-RU" sz="1600" dirty="0"/>
          </a:p>
          <a:p>
            <a:pPr marL="0" indent="0">
              <a:buNone/>
            </a:pPr>
            <a:r>
              <a:rPr lang="ru-RU" sz="4000" dirty="0" smtClean="0"/>
              <a:t>  </a:t>
            </a:r>
            <a:endParaRPr lang="ru-RU" sz="4000" dirty="0"/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3275856" y="3645024"/>
            <a:ext cx="1175040" cy="2285520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3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ru-RU" sz="33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lang="ru-RU" sz="33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3</a:t>
            </a:r>
            <a:endParaRPr lang="ru-RU" sz="33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ru-RU" sz="33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lang="ru-RU" sz="33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lang="ru-RU" sz="33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9</a:t>
            </a:r>
            <a:endParaRPr lang="ru-RU" sz="33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ru-RU" sz="33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712</a:t>
            </a:r>
            <a:endParaRPr lang="ru-RU" sz="33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131840" y="5157192"/>
            <a:ext cx="14371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4005064"/>
            <a:ext cx="360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045" indent="-311045" eaLnBrk="0">
              <a:spcAft>
                <a:spcPts val="1293"/>
              </a:spcAft>
            </a:pPr>
            <a:r>
              <a:rPr lang="ru-RU" sz="4000" b="1" dirty="0" smtClean="0">
                <a:solidFill>
                  <a:srgbClr val="000000"/>
                </a:solidFill>
              </a:rPr>
              <a:t>+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5220072" y="3645024"/>
            <a:ext cx="1175040" cy="2285520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3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28</a:t>
            </a:r>
            <a:r>
              <a:rPr lang="ru-RU" sz="33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lang="ru-RU" sz="33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ru-RU" sz="33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ru-RU" sz="33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lang="ru-RU" sz="33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6</a:t>
            </a:r>
            <a:endParaRPr lang="ru-RU" sz="33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ru-RU" sz="33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lang="ru-RU" sz="33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02</a:t>
            </a:r>
            <a:endParaRPr lang="ru-RU" sz="33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5148064" y="5157192"/>
            <a:ext cx="14371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4005064"/>
            <a:ext cx="360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045" indent="-311045" eaLnBrk="0">
              <a:spcAft>
                <a:spcPts val="1293"/>
              </a:spcAft>
            </a:pPr>
            <a:r>
              <a:rPr lang="ru-RU" sz="4000" b="1" dirty="0" smtClean="0">
                <a:solidFill>
                  <a:srgbClr val="000000"/>
                </a:solidFill>
              </a:rPr>
              <a:t>+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7236296" y="3645024"/>
            <a:ext cx="1175040" cy="2285520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3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326</a:t>
            </a:r>
            <a:endParaRPr lang="ru-RU" sz="33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ru-RU" sz="33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481</a:t>
            </a:r>
            <a:endParaRPr lang="ru-RU" sz="33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ru-RU" sz="33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807</a:t>
            </a:r>
            <a:endParaRPr lang="ru-RU" sz="33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092280" y="5085184"/>
            <a:ext cx="14371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948264" y="4077072"/>
            <a:ext cx="360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045" indent="-311045" eaLnBrk="0">
              <a:spcAft>
                <a:spcPts val="1293"/>
              </a:spcAft>
            </a:pPr>
            <a:r>
              <a:rPr lang="ru-RU" sz="4000" b="1" dirty="0" smtClean="0">
                <a:solidFill>
                  <a:srgbClr val="000000"/>
                </a:solidFill>
              </a:rPr>
              <a:t>+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3212976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045" indent="-311045" eaLnBrk="0">
              <a:spcAft>
                <a:spcPts val="1293"/>
              </a:spcAft>
            </a:pPr>
            <a:r>
              <a:rPr lang="ru-RU" sz="2000" b="1" dirty="0" smtClean="0">
                <a:solidFill>
                  <a:srgbClr val="000000"/>
                </a:solidFill>
              </a:rPr>
              <a:t>1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3284984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045" indent="-311045" eaLnBrk="0">
              <a:spcAft>
                <a:spcPts val="1293"/>
              </a:spcAft>
            </a:pPr>
            <a:r>
              <a:rPr lang="ru-RU" sz="2000" b="1" dirty="0" smtClean="0">
                <a:solidFill>
                  <a:srgbClr val="000000"/>
                </a:solidFill>
              </a:rPr>
              <a:t>1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80112" y="3284984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045" indent="-311045" eaLnBrk="0">
              <a:spcAft>
                <a:spcPts val="1293"/>
              </a:spcAft>
            </a:pPr>
            <a:r>
              <a:rPr lang="ru-RU" sz="2000" b="1" dirty="0" smtClean="0">
                <a:solidFill>
                  <a:srgbClr val="000000"/>
                </a:solidFill>
              </a:rPr>
              <a:t>1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7904" y="3212976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045" indent="-311045" eaLnBrk="0">
              <a:spcAft>
                <a:spcPts val="1293"/>
              </a:spcAft>
            </a:pPr>
            <a:r>
              <a:rPr lang="ru-RU" sz="2000" b="1" dirty="0" smtClean="0">
                <a:solidFill>
                  <a:srgbClr val="000000"/>
                </a:solidFill>
              </a:rPr>
              <a:t>1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36296" y="3212976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045" indent="-311045" eaLnBrk="0">
              <a:spcAft>
                <a:spcPts val="1293"/>
              </a:spcAft>
            </a:pPr>
            <a:r>
              <a:rPr lang="ru-RU" sz="2000" b="1" dirty="0" smtClean="0">
                <a:solidFill>
                  <a:srgbClr val="000000"/>
                </a:solidFill>
              </a:rPr>
              <a:t>1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9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10-конечная звезда 26"/>
          <p:cNvSpPr/>
          <p:nvPr/>
        </p:nvSpPr>
        <p:spPr>
          <a:xfrm rot="527694">
            <a:off x="3119682" y="4809695"/>
            <a:ext cx="3248657" cy="1810594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10-конечная звезда 27"/>
          <p:cNvSpPr/>
          <p:nvPr/>
        </p:nvSpPr>
        <p:spPr>
          <a:xfrm rot="527694">
            <a:off x="6194699" y="4510065"/>
            <a:ext cx="3068947" cy="1838397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10-конечная звезда 24"/>
          <p:cNvSpPr/>
          <p:nvPr/>
        </p:nvSpPr>
        <p:spPr>
          <a:xfrm rot="527694">
            <a:off x="122501" y="4438628"/>
            <a:ext cx="3068947" cy="1838397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Содержимое 12" descr="Безымянный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58050" cy="922114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Повторяй! Не зевай!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3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786058"/>
            <a:ext cx="3262322" cy="3262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714620"/>
            <a:ext cx="292895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4" descr="penguin_holding_umbrella_lg_nw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643182"/>
            <a:ext cx="328614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4" descr="penguin_holding_umbrella_lg_nw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714652"/>
            <a:ext cx="2857488" cy="2857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9" descr="pepsy_penguin_shaking_head_no_lg_nw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2714620"/>
            <a:ext cx="328614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Содержимое 9" descr="pepsy_penguin_shaking_head_no_lg_nw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18" y="2786058"/>
            <a:ext cx="2786082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714620"/>
            <a:ext cx="2833662" cy="2833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4" descr="penguin_holding_umbrella_lg_nw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714620"/>
            <a:ext cx="2857520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Содержимое 9" descr="pepsy_penguin_shaking_head_no_lg_nw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500306"/>
            <a:ext cx="3000364" cy="3000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Содержимое 5" descr="penguin_ice_skating_spin_lg_nwm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2214554"/>
            <a:ext cx="3643338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Управляющая кнопка: домой 17">
            <a:hlinkClick r:id="rId8" action="ppaction://hlinksldjump" highlightClick="1"/>
          </p:cNvPr>
          <p:cNvSpPr/>
          <p:nvPr/>
        </p:nvSpPr>
        <p:spPr>
          <a:xfrm>
            <a:off x="8501090" y="6286520"/>
            <a:ext cx="428628" cy="357190"/>
          </a:xfrm>
          <a:prstGeom prst="actionButtonHome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714620"/>
            <a:ext cx="292895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928966"/>
            <a:ext cx="2786050" cy="2786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Волна 28"/>
          <p:cNvSpPr/>
          <p:nvPr/>
        </p:nvSpPr>
        <p:spPr>
          <a:xfrm>
            <a:off x="2428860" y="2571744"/>
            <a:ext cx="4714908" cy="1214446"/>
          </a:xfrm>
          <a:prstGeom prst="wave">
            <a:avLst>
              <a:gd name="adj1" fmla="val 8605"/>
              <a:gd name="adj2" fmla="val -78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Wave1">
              <a:avLst>
                <a:gd name="adj1" fmla="val 17945"/>
                <a:gd name="adj2" fmla="val 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1" algn="ctr"/>
            <a:r>
              <a:rPr lang="ru-RU" sz="4400" b="1" dirty="0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До  встречи!</a:t>
            </a:r>
            <a:endParaRPr lang="ru-RU" sz="4400" b="1" dirty="0">
              <a:ln w="11430"/>
              <a:solidFill>
                <a:srgbClr val="0066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>
    <p:sndAc>
      <p:stSnd>
        <p:snd r:embed="rId2" name="tri_pingvi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30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3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 name="Презентация ШКОЛЬНАЯ 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ШКОЛЬНАЯ МАТЕМАТИКА</Template>
  <TotalTime>340</TotalTime>
  <Words>522</Words>
  <Application>Microsoft Office PowerPoint</Application>
  <PresentationFormat>Экран (4:3)</PresentationFormat>
  <Paragraphs>123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Презентация ШКОЛЬНАЯ МАТЕМАТИКА</vt:lpstr>
      <vt:lpstr>Урок математики. 3 класс.</vt:lpstr>
      <vt:lpstr>Девиз урока</vt:lpstr>
      <vt:lpstr>Математический диктант</vt:lpstr>
      <vt:lpstr>Тема урока: </vt:lpstr>
      <vt:lpstr>Презентация PowerPoint</vt:lpstr>
      <vt:lpstr>Презентация PowerPoint</vt:lpstr>
      <vt:lpstr>Самостоятельная работа.</vt:lpstr>
      <vt:lpstr>Самопроверка</vt:lpstr>
      <vt:lpstr>Повторяй! Не зевай! </vt:lpstr>
      <vt:lpstr>Задача.</vt:lpstr>
      <vt:lpstr>Решаем уравнения.</vt:lpstr>
      <vt:lpstr>Презентация PowerPoint</vt:lpstr>
      <vt:lpstr>Презентация PowerPoint</vt:lpstr>
      <vt:lpstr>Рефлексия</vt:lpstr>
      <vt:lpstr>Домашнее задание.</vt:lpstr>
      <vt:lpstr>Презентация PowerPoint</vt:lpstr>
      <vt:lpstr>Использованные материалы.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математики. 3 класс.</dc:title>
  <dc:creator>Надежда</dc:creator>
  <cp:lastModifiedBy>MAIN</cp:lastModifiedBy>
  <cp:revision>36</cp:revision>
  <dcterms:created xsi:type="dcterms:W3CDTF">2013-03-06T07:26:36Z</dcterms:created>
  <dcterms:modified xsi:type="dcterms:W3CDTF">2014-01-29T09:48:18Z</dcterms:modified>
</cp:coreProperties>
</file>