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6" r:id="rId2"/>
    <p:sldId id="307" r:id="rId3"/>
    <p:sldId id="308" r:id="rId4"/>
    <p:sldId id="309" r:id="rId5"/>
    <p:sldId id="273" r:id="rId6"/>
    <p:sldId id="301" r:id="rId7"/>
    <p:sldId id="302" r:id="rId8"/>
    <p:sldId id="291" r:id="rId9"/>
    <p:sldId id="257" r:id="rId10"/>
    <p:sldId id="286" r:id="rId11"/>
    <p:sldId id="285" r:id="rId12"/>
    <p:sldId id="292" r:id="rId13"/>
    <p:sldId id="296" r:id="rId14"/>
    <p:sldId id="276" r:id="rId15"/>
    <p:sldId id="303" r:id="rId16"/>
    <p:sldId id="304" r:id="rId17"/>
    <p:sldId id="305" r:id="rId18"/>
    <p:sldId id="288" r:id="rId19"/>
    <p:sldId id="270" r:id="rId20"/>
    <p:sldId id="275" r:id="rId21"/>
    <p:sldId id="293" r:id="rId22"/>
    <p:sldId id="294" r:id="rId23"/>
    <p:sldId id="30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>
      <p:cViewPr varScale="1">
        <p:scale>
          <a:sx n="70" d="100"/>
          <a:sy n="70" d="100"/>
        </p:scale>
        <p:origin x="14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302CB-3319-4826-BC52-18602BB18CC1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13EB7-6192-4ED5-A9C1-70AAEFEC98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751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13EB7-6192-4ED5-A9C1-70AAEFEC980D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202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13EB7-6192-4ED5-A9C1-70AAEFEC980D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300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67000">
              <a:srgbClr val="E6D78A">
                <a:alpha val="42000"/>
              </a:srgbClr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3" Type="http://schemas.openxmlformats.org/officeDocument/2006/relationships/slide" Target="slide9.xml"/><Relationship Id="rId7" Type="http://schemas.openxmlformats.org/officeDocument/2006/relationships/slide" Target="slide19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slide" Target="slide15.xml"/><Relationship Id="rId4" Type="http://schemas.openxmlformats.org/officeDocument/2006/relationships/slide" Target="slide14.xml"/><Relationship Id="rId9" Type="http://schemas.openxmlformats.org/officeDocument/2006/relationships/slide" Target="slide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72816"/>
            <a:ext cx="8572560" cy="1470025"/>
          </a:xfrm>
        </p:spPr>
        <p:txBody>
          <a:bodyPr>
            <a:no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Презентация урока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теме </a:t>
            </a: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«Системы счисления</a:t>
            </a: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b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(8 класс)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58" y="4572008"/>
            <a:ext cx="5043478" cy="1000132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1800" b="1" dirty="0" smtClean="0">
                <a:solidFill>
                  <a:schemeClr val="tx1"/>
                </a:solidFill>
              </a:rPr>
              <a:t>Разработала: учитель МБОУ «СШ №8»</a:t>
            </a: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                                           г.Нижневартовска</a:t>
            </a:r>
          </a:p>
          <a:p>
            <a:pPr algn="r"/>
            <a:r>
              <a:rPr lang="ru-RU" sz="1800" b="1" dirty="0" smtClean="0">
                <a:solidFill>
                  <a:schemeClr val="tx1"/>
                </a:solidFill>
              </a:rPr>
              <a:t>Горшкова Наталья Владимировна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00166" y="6215082"/>
            <a:ext cx="6400800" cy="428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2015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г.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Заполните таблицу: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429" name="Group 69"/>
          <p:cNvGraphicFramePr>
            <a:graphicFrameLocks noGrp="1"/>
          </p:cNvGraphicFramePr>
          <p:nvPr>
            <p:ph idx="1"/>
          </p:nvPr>
        </p:nvGraphicFramePr>
        <p:xfrm>
          <a:off x="285720" y="1676400"/>
          <a:ext cx="8553480" cy="4575493"/>
        </p:xfrm>
        <a:graphic>
          <a:graphicData uri="http://schemas.openxmlformats.org/drawingml/2006/table">
            <a:tbl>
              <a:tblPr/>
              <a:tblGrid>
                <a:gridCol w="2643206"/>
                <a:gridCol w="2357454"/>
                <a:gridCol w="3552820"/>
              </a:tblGrid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Система счисления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Основание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Алфавит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Десятичная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10  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0;1;2;3;4;5;6;7;8;9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5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0; 1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85720" y="3500438"/>
            <a:ext cx="2643206" cy="928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Восьмеричная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86380" y="3500438"/>
            <a:ext cx="3500462" cy="928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0; 1; 2; 3; 4; 5; 6; 7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4429132"/>
            <a:ext cx="2643206" cy="928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Двоичная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28926" y="4429132"/>
            <a:ext cx="2357454" cy="928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2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5357826"/>
            <a:ext cx="2357454" cy="928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Шестнадцатеричная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86380" y="5286388"/>
            <a:ext cx="3500462" cy="928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0;1;2;3;4;5;6;7;8;9;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A;B;C;D;E;F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56176" y="0"/>
            <a:ext cx="2987824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(взаимопроверка) 3 балла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172400" y="6525344"/>
            <a:ext cx="576064" cy="2160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86834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Найдите ошибку: определите число, для которого неверно определено основание системы счисления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2976" y="1857364"/>
            <a:ext cx="5643602" cy="4857784"/>
          </a:xfrm>
        </p:spPr>
        <p:txBody>
          <a:bodyPr>
            <a:normAutofit lnSpcReduction="10000"/>
          </a:bodyPr>
          <a:lstStyle/>
          <a:p>
            <a:pPr marL="742950" indent="-742950">
              <a:buFontTx/>
              <a:buAutoNum type="arabicPeriod"/>
            </a:pPr>
            <a:r>
              <a:rPr lang="ru-RU" sz="4800" b="1" dirty="0" smtClean="0"/>
              <a:t>123</a:t>
            </a:r>
            <a:r>
              <a:rPr lang="ru-RU" sz="4800" b="1" baseline="-25000" dirty="0" smtClean="0"/>
              <a:t>4</a:t>
            </a:r>
          </a:p>
          <a:p>
            <a:pPr marL="742950" indent="-742950">
              <a:buFontTx/>
              <a:buAutoNum type="arabicPeriod"/>
            </a:pPr>
            <a:r>
              <a:rPr lang="ru-RU" sz="4800" b="1" dirty="0" smtClean="0"/>
              <a:t>10101010</a:t>
            </a:r>
            <a:r>
              <a:rPr lang="ru-RU" sz="4800" b="1" baseline="-25000" dirty="0" smtClean="0"/>
              <a:t>3</a:t>
            </a:r>
          </a:p>
          <a:p>
            <a:pPr marL="742950" indent="-742950">
              <a:buFontTx/>
              <a:buAutoNum type="arabicPeriod"/>
            </a:pPr>
            <a:r>
              <a:rPr lang="ru-RU" sz="4800" b="1" dirty="0" smtClean="0"/>
              <a:t>4561</a:t>
            </a:r>
            <a:r>
              <a:rPr lang="ru-RU" sz="4800" b="1" baseline="-25000" dirty="0" smtClean="0"/>
              <a:t>6</a:t>
            </a:r>
          </a:p>
          <a:p>
            <a:pPr marL="742950" indent="-742950">
              <a:buFontTx/>
              <a:buAutoNum type="arabicPeriod"/>
            </a:pPr>
            <a:r>
              <a:rPr lang="ru-RU" sz="4800" b="1" dirty="0" smtClean="0"/>
              <a:t>10А12С</a:t>
            </a:r>
            <a:r>
              <a:rPr lang="ru-RU" sz="4800" b="1" baseline="-25000" dirty="0" smtClean="0"/>
              <a:t>16</a:t>
            </a:r>
          </a:p>
          <a:p>
            <a:pPr marL="742950" indent="-742950">
              <a:buFontTx/>
              <a:buAutoNum type="arabicPeriod"/>
            </a:pPr>
            <a:r>
              <a:rPr lang="ru-RU" sz="4800" b="1" dirty="0" smtClean="0"/>
              <a:t>15F</a:t>
            </a:r>
            <a:r>
              <a:rPr lang="ru-RU" sz="4800" b="1" baseline="-25000" dirty="0" smtClean="0"/>
              <a:t>10</a:t>
            </a:r>
          </a:p>
          <a:p>
            <a:pPr marL="742950" indent="-742950">
              <a:buFontTx/>
              <a:buAutoNum type="arabicPeriod"/>
            </a:pPr>
            <a:r>
              <a:rPr lang="ru-RU" sz="4800" b="1" dirty="0" smtClean="0"/>
              <a:t>357</a:t>
            </a:r>
            <a:r>
              <a:rPr lang="ru-RU" sz="4800" b="1" baseline="-25000" dirty="0" smtClean="0"/>
              <a:t>8</a:t>
            </a:r>
            <a:endParaRPr lang="ru-RU" sz="3800" b="1" baseline="-25000" dirty="0"/>
          </a:p>
          <a:p>
            <a:pPr algn="ctr">
              <a:buFontTx/>
              <a:buNone/>
            </a:pP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928794" y="3429000"/>
            <a:ext cx="1500198" cy="78581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785918" y="5072074"/>
            <a:ext cx="1500198" cy="78581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5580112" y="0"/>
            <a:ext cx="3563888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(взаимопроверка) 6 баллов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172400" y="6525344"/>
            <a:ext cx="576064" cy="2160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369095" y="404664"/>
            <a:ext cx="85725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Сформулируйте алгоритм перевода целого десятичного числа в двоичную систему счисления.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5143500" y="1714213"/>
            <a:ext cx="12939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3200" dirty="0" err="1" smtClean="0">
                <a:solidFill>
                  <a:srgbClr val="000000"/>
                </a:solidFill>
                <a:cs typeface="Times New Roman" pitchFamily="18" charset="0"/>
              </a:rPr>
              <a:t>176</a:t>
            </a:r>
            <a:r>
              <a:rPr lang="ru-RU" sz="3200" baseline="-30000" dirty="0" err="1" smtClean="0">
                <a:solidFill>
                  <a:srgbClr val="000000"/>
                </a:solidFill>
                <a:cs typeface="Times New Roman" pitchFamily="18" charset="0"/>
              </a:rPr>
              <a:t>10</a:t>
            </a:r>
            <a:r>
              <a:rPr lang="ru-RU" sz="3200" dirty="0" err="1" smtClean="0">
                <a:solidFill>
                  <a:srgbClr val="000000"/>
                </a:solidFill>
                <a:cs typeface="Times New Roman" pitchFamily="18" charset="0"/>
              </a:rPr>
              <a:t>=</a:t>
            </a:r>
            <a:endParaRPr lang="ru-RU" sz="4000" dirty="0"/>
          </a:p>
        </p:txBody>
      </p:sp>
      <p:grpSp>
        <p:nvGrpSpPr>
          <p:cNvPr id="2" name="Группа 13"/>
          <p:cNvGrpSpPr>
            <a:grpSpLocks/>
          </p:cNvGrpSpPr>
          <p:nvPr/>
        </p:nvGrpSpPr>
        <p:grpSpPr bwMode="auto">
          <a:xfrm>
            <a:off x="1000125" y="1785938"/>
            <a:ext cx="2254250" cy="1077912"/>
            <a:chOff x="1142977" y="3357563"/>
            <a:chExt cx="1645931" cy="1077219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1872055" y="3857304"/>
              <a:ext cx="62823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Группа 11"/>
            <p:cNvGrpSpPr>
              <a:grpSpLocks/>
            </p:cNvGrpSpPr>
            <p:nvPr/>
          </p:nvGrpSpPr>
          <p:grpSpPr bwMode="auto">
            <a:xfrm>
              <a:off x="1142977" y="3357563"/>
              <a:ext cx="1645931" cy="1077219"/>
              <a:chOff x="1357290" y="2661697"/>
              <a:chExt cx="1496300" cy="937624"/>
            </a:xfrm>
          </p:grpSpPr>
          <p:sp>
            <p:nvSpPr>
              <p:cNvPr id="4177" name="TextBox 3"/>
              <p:cNvSpPr txBox="1">
                <a:spLocks noChangeArrowheads="1"/>
              </p:cNvSpPr>
              <p:nvPr/>
            </p:nvSpPr>
            <p:spPr bwMode="auto">
              <a:xfrm>
                <a:off x="1357290" y="2661697"/>
                <a:ext cx="714380" cy="9376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3200"/>
                  <a:t>176</a:t>
                </a:r>
                <a:endParaRPr lang="ru-RU" sz="3200"/>
              </a:p>
            </p:txBody>
          </p:sp>
          <p:grpSp>
            <p:nvGrpSpPr>
              <p:cNvPr id="4" name="Группа 10"/>
              <p:cNvGrpSpPr>
                <a:grpSpLocks/>
              </p:cNvGrpSpPr>
              <p:nvPr/>
            </p:nvGrpSpPr>
            <p:grpSpPr bwMode="auto">
              <a:xfrm>
                <a:off x="2000232" y="2661698"/>
                <a:ext cx="853358" cy="746172"/>
                <a:chOff x="2000232" y="2657465"/>
                <a:chExt cx="853358" cy="771535"/>
              </a:xfrm>
            </p:grpSpPr>
            <p:cxnSp>
              <p:nvCxnSpPr>
                <p:cNvPr id="6" name="Прямая соединительная линия 5"/>
                <p:cNvCxnSpPr/>
                <p:nvPr/>
              </p:nvCxnSpPr>
              <p:spPr>
                <a:xfrm rot="5400000">
                  <a:off x="1678805" y="3107230"/>
                  <a:ext cx="642522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80" name="TextBox 8"/>
                <p:cNvSpPr txBox="1">
                  <a:spLocks noChangeArrowheads="1"/>
                </p:cNvSpPr>
                <p:nvPr/>
              </p:nvSpPr>
              <p:spPr bwMode="auto">
                <a:xfrm>
                  <a:off x="2210648" y="2657465"/>
                  <a:ext cx="642942" cy="5262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3200"/>
                    <a:t>2</a:t>
                  </a:r>
                  <a:endParaRPr lang="ru-RU" sz="3200"/>
                </a:p>
              </p:txBody>
            </p:sp>
          </p:grpSp>
        </p:grpSp>
      </p:grp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143125" y="2357438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88</a:t>
            </a:r>
            <a:endParaRPr lang="ru-RU" sz="320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357313" y="2786063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16</a:t>
            </a:r>
            <a:endParaRPr lang="ru-RU" sz="320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000125" y="2857500"/>
            <a:ext cx="64293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000125" y="2214563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16</a:t>
            </a:r>
            <a:endParaRPr lang="ru-RU" sz="3200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357313" y="3214688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16</a:t>
            </a:r>
            <a:endParaRPr lang="ru-RU" sz="320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1500188" y="3786188"/>
            <a:ext cx="71437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14375" y="1928813"/>
            <a:ext cx="320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-</a:t>
            </a:r>
            <a:endParaRPr lang="ru-RU" sz="3200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928688" y="3071813"/>
            <a:ext cx="320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-</a:t>
            </a:r>
            <a:endParaRPr lang="ru-RU" sz="3200"/>
          </a:p>
        </p:txBody>
      </p:sp>
      <p:grpSp>
        <p:nvGrpSpPr>
          <p:cNvPr id="5" name="Группа 31"/>
          <p:cNvGrpSpPr>
            <a:grpSpLocks/>
          </p:cNvGrpSpPr>
          <p:nvPr/>
        </p:nvGrpSpPr>
        <p:grpSpPr bwMode="auto">
          <a:xfrm>
            <a:off x="2968625" y="2357438"/>
            <a:ext cx="1285875" cy="857250"/>
            <a:chOff x="1850213" y="3357564"/>
            <a:chExt cx="938694" cy="857263"/>
          </a:xfrm>
        </p:grpSpPr>
        <p:cxnSp>
          <p:nvCxnSpPr>
            <p:cNvPr id="33" name="Прямая соединительная линия 32"/>
            <p:cNvCxnSpPr/>
            <p:nvPr/>
          </p:nvCxnSpPr>
          <p:spPr>
            <a:xfrm>
              <a:off x="1871073" y="3857634"/>
              <a:ext cx="629273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Группа 35"/>
            <p:cNvGrpSpPr>
              <a:grpSpLocks/>
            </p:cNvGrpSpPr>
            <p:nvPr/>
          </p:nvGrpSpPr>
          <p:grpSpPr bwMode="auto">
            <a:xfrm>
              <a:off x="1850213" y="3357564"/>
              <a:ext cx="938694" cy="857263"/>
              <a:chOff x="2000232" y="2657465"/>
              <a:chExt cx="853358" cy="771535"/>
            </a:xfrm>
          </p:grpSpPr>
          <p:cxnSp>
            <p:nvCxnSpPr>
              <p:cNvPr id="37" name="Прямая соединительная линия 36"/>
              <p:cNvCxnSpPr/>
              <p:nvPr/>
            </p:nvCxnSpPr>
            <p:spPr>
              <a:xfrm rot="5400000">
                <a:off x="1678759" y="3107528"/>
                <a:ext cx="642946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74" name="TextBox 37"/>
              <p:cNvSpPr txBox="1">
                <a:spLocks noChangeArrowheads="1"/>
              </p:cNvSpPr>
              <p:nvPr/>
            </p:nvSpPr>
            <p:spPr bwMode="auto">
              <a:xfrm>
                <a:off x="2210648" y="2657465"/>
                <a:ext cx="642942" cy="526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3200"/>
                  <a:t>2</a:t>
                </a:r>
                <a:endParaRPr lang="ru-RU" sz="3200"/>
              </a:p>
            </p:txBody>
          </p:sp>
        </p:grpSp>
      </p:grp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3071813" y="2857500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44</a:t>
            </a:r>
            <a:endParaRPr lang="ru-RU" sz="3200"/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428875" y="3786188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8</a:t>
            </a:r>
            <a:endParaRPr lang="ru-RU" sz="320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2143125" y="3286125"/>
            <a:ext cx="71437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2143125" y="2786063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/>
              <a:t>8</a:t>
            </a:r>
            <a:endParaRPr lang="ru-RU" sz="3200" dirty="0"/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357438" y="3357563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8</a:t>
            </a:r>
            <a:endParaRPr lang="ru-RU" sz="3200"/>
          </a:p>
        </p:txBody>
      </p:sp>
      <p:sp>
        <p:nvSpPr>
          <p:cNvPr id="44" name="Овал 43"/>
          <p:cNvSpPr/>
          <p:nvPr/>
        </p:nvSpPr>
        <p:spPr>
          <a:xfrm>
            <a:off x="1571625" y="3857625"/>
            <a:ext cx="571500" cy="571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288000" bIns="0" anchor="b" anchorCtr="1"/>
          <a:lstStyle/>
          <a:p>
            <a:pPr algn="ctr"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dirty="0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2428875" y="4286250"/>
            <a:ext cx="71437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2500313" y="4357688"/>
            <a:ext cx="571500" cy="571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288000" bIns="0" anchor="b" anchorCtr="1"/>
          <a:lstStyle/>
          <a:p>
            <a:pPr algn="ctr"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dirty="0"/>
          </a:p>
        </p:txBody>
      </p:sp>
      <p:grpSp>
        <p:nvGrpSpPr>
          <p:cNvPr id="9" name="Группа 46"/>
          <p:cNvGrpSpPr>
            <a:grpSpLocks/>
          </p:cNvGrpSpPr>
          <p:nvPr/>
        </p:nvGrpSpPr>
        <p:grpSpPr bwMode="auto">
          <a:xfrm>
            <a:off x="4000500" y="2786063"/>
            <a:ext cx="1095375" cy="785812"/>
            <a:chOff x="1798063" y="3357565"/>
            <a:chExt cx="799391" cy="785819"/>
          </a:xfrm>
        </p:grpSpPr>
        <p:cxnSp>
          <p:nvCxnSpPr>
            <p:cNvPr id="48" name="Прямая соединительная линия 47"/>
            <p:cNvCxnSpPr/>
            <p:nvPr/>
          </p:nvCxnSpPr>
          <p:spPr>
            <a:xfrm>
              <a:off x="1850198" y="3857631"/>
              <a:ext cx="62908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Группа 48"/>
            <p:cNvGrpSpPr>
              <a:grpSpLocks/>
            </p:cNvGrpSpPr>
            <p:nvPr/>
          </p:nvGrpSpPr>
          <p:grpSpPr bwMode="auto">
            <a:xfrm>
              <a:off x="1798063" y="3357565"/>
              <a:ext cx="799391" cy="785819"/>
              <a:chOff x="2148106" y="2657464"/>
              <a:chExt cx="799391" cy="707235"/>
            </a:xfrm>
          </p:grpSpPr>
          <p:cxnSp>
            <p:nvCxnSpPr>
              <p:cNvPr id="50" name="Прямая соединительная линия 49"/>
              <p:cNvCxnSpPr/>
              <p:nvPr/>
            </p:nvCxnSpPr>
            <p:spPr>
              <a:xfrm rot="5400000">
                <a:off x="1826635" y="3043229"/>
                <a:ext cx="642941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70" name="TextBox 50"/>
              <p:cNvSpPr txBox="1">
                <a:spLocks noChangeArrowheads="1"/>
              </p:cNvSpPr>
              <p:nvPr/>
            </p:nvSpPr>
            <p:spPr bwMode="auto">
              <a:xfrm>
                <a:off x="2304555" y="2657464"/>
                <a:ext cx="642942" cy="5262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3200"/>
                  <a:t>2</a:t>
                </a:r>
                <a:endParaRPr lang="ru-RU" sz="3200"/>
              </a:p>
            </p:txBody>
          </p:sp>
        </p:grpSp>
      </p:grp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4214813" y="3357563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22</a:t>
            </a:r>
            <a:endParaRPr lang="ru-RU" sz="3200"/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3071813" y="3286125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/>
              <a:t>4</a:t>
            </a:r>
            <a:endParaRPr lang="ru-RU" sz="3200" dirty="0"/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3000375" y="3786188"/>
            <a:ext cx="71437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3357563" y="3857625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4</a:t>
            </a:r>
            <a:endParaRPr lang="ru-RU" sz="3200"/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429000" y="4786313"/>
            <a:ext cx="71437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3357563" y="4286250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4</a:t>
            </a:r>
            <a:endParaRPr lang="ru-RU" sz="3200"/>
          </a:p>
        </p:txBody>
      </p:sp>
      <p:sp>
        <p:nvSpPr>
          <p:cNvPr id="59" name="Овал 58"/>
          <p:cNvSpPr/>
          <p:nvPr/>
        </p:nvSpPr>
        <p:spPr>
          <a:xfrm>
            <a:off x="3429000" y="4786313"/>
            <a:ext cx="571500" cy="571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288000" bIns="0" anchor="b" anchorCtr="1"/>
          <a:lstStyle/>
          <a:p>
            <a:pPr algn="ctr"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dirty="0"/>
          </a:p>
        </p:txBody>
      </p:sp>
      <p:grpSp>
        <p:nvGrpSpPr>
          <p:cNvPr id="12" name="Группа 59"/>
          <p:cNvGrpSpPr>
            <a:grpSpLocks/>
          </p:cNvGrpSpPr>
          <p:nvPr/>
        </p:nvGrpSpPr>
        <p:grpSpPr bwMode="auto">
          <a:xfrm>
            <a:off x="5000625" y="3357563"/>
            <a:ext cx="1095375" cy="785812"/>
            <a:chOff x="1798063" y="3357565"/>
            <a:chExt cx="799391" cy="785819"/>
          </a:xfrm>
        </p:grpSpPr>
        <p:cxnSp>
          <p:nvCxnSpPr>
            <p:cNvPr id="61" name="Прямая соединительная линия 60"/>
            <p:cNvCxnSpPr/>
            <p:nvPr/>
          </p:nvCxnSpPr>
          <p:spPr>
            <a:xfrm>
              <a:off x="1850198" y="3857631"/>
              <a:ext cx="62908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Группа 61"/>
            <p:cNvGrpSpPr>
              <a:grpSpLocks/>
            </p:cNvGrpSpPr>
            <p:nvPr/>
          </p:nvGrpSpPr>
          <p:grpSpPr bwMode="auto">
            <a:xfrm>
              <a:off x="1798063" y="3357565"/>
              <a:ext cx="799391" cy="785819"/>
              <a:chOff x="2148106" y="2657464"/>
              <a:chExt cx="799391" cy="707235"/>
            </a:xfrm>
          </p:grpSpPr>
          <p:cxnSp>
            <p:nvCxnSpPr>
              <p:cNvPr id="63" name="Прямая соединительная линия 62"/>
              <p:cNvCxnSpPr/>
              <p:nvPr/>
            </p:nvCxnSpPr>
            <p:spPr>
              <a:xfrm rot="5400000">
                <a:off x="1826635" y="3043229"/>
                <a:ext cx="642941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66" name="TextBox 63"/>
              <p:cNvSpPr txBox="1">
                <a:spLocks noChangeArrowheads="1"/>
              </p:cNvSpPr>
              <p:nvPr/>
            </p:nvSpPr>
            <p:spPr bwMode="auto">
              <a:xfrm>
                <a:off x="2304555" y="2657464"/>
                <a:ext cx="642942" cy="5262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3200"/>
                  <a:t>2</a:t>
                </a:r>
                <a:endParaRPr lang="ru-RU" sz="3200"/>
              </a:p>
            </p:txBody>
          </p:sp>
        </p:grpSp>
      </p:grp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5143500" y="3929063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11</a:t>
            </a:r>
            <a:endParaRPr lang="ru-RU" sz="3200"/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4214813" y="3786188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2</a:t>
            </a:r>
            <a:endParaRPr lang="ru-RU" sz="3200"/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4143375" y="4286250"/>
            <a:ext cx="71437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4429125" y="4286250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2</a:t>
            </a:r>
            <a:endParaRPr lang="ru-RU" sz="3200"/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4500563" y="4786313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2</a:t>
            </a:r>
            <a:endParaRPr lang="ru-RU" sz="3200"/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4429125" y="5286375"/>
            <a:ext cx="71437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Овал 71"/>
          <p:cNvSpPr/>
          <p:nvPr/>
        </p:nvSpPr>
        <p:spPr>
          <a:xfrm>
            <a:off x="4500563" y="5357813"/>
            <a:ext cx="571500" cy="571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288000" bIns="0" anchor="b" anchorCtr="1"/>
          <a:lstStyle/>
          <a:p>
            <a:pPr algn="ctr"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dirty="0"/>
          </a:p>
        </p:txBody>
      </p:sp>
      <p:grpSp>
        <p:nvGrpSpPr>
          <p:cNvPr id="14" name="Группа 72"/>
          <p:cNvGrpSpPr>
            <a:grpSpLocks/>
          </p:cNvGrpSpPr>
          <p:nvPr/>
        </p:nvGrpSpPr>
        <p:grpSpPr bwMode="auto">
          <a:xfrm>
            <a:off x="6000750" y="3929063"/>
            <a:ext cx="1095375" cy="785812"/>
            <a:chOff x="1798063" y="3357565"/>
            <a:chExt cx="799391" cy="785819"/>
          </a:xfrm>
        </p:grpSpPr>
        <p:cxnSp>
          <p:nvCxnSpPr>
            <p:cNvPr id="74" name="Прямая соединительная линия 73"/>
            <p:cNvCxnSpPr/>
            <p:nvPr/>
          </p:nvCxnSpPr>
          <p:spPr>
            <a:xfrm>
              <a:off x="1850198" y="3857631"/>
              <a:ext cx="62908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Группа 74"/>
            <p:cNvGrpSpPr>
              <a:grpSpLocks/>
            </p:cNvGrpSpPr>
            <p:nvPr/>
          </p:nvGrpSpPr>
          <p:grpSpPr bwMode="auto">
            <a:xfrm>
              <a:off x="1798063" y="3357565"/>
              <a:ext cx="799391" cy="785819"/>
              <a:chOff x="2148106" y="2657464"/>
              <a:chExt cx="799391" cy="707235"/>
            </a:xfrm>
          </p:grpSpPr>
          <p:cxnSp>
            <p:nvCxnSpPr>
              <p:cNvPr id="76" name="Прямая соединительная линия 75"/>
              <p:cNvCxnSpPr/>
              <p:nvPr/>
            </p:nvCxnSpPr>
            <p:spPr>
              <a:xfrm rot="5400000">
                <a:off x="1826635" y="3043229"/>
                <a:ext cx="642941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62" name="TextBox 76"/>
              <p:cNvSpPr txBox="1">
                <a:spLocks noChangeArrowheads="1"/>
              </p:cNvSpPr>
              <p:nvPr/>
            </p:nvSpPr>
            <p:spPr bwMode="auto">
              <a:xfrm>
                <a:off x="2304555" y="2657464"/>
                <a:ext cx="642942" cy="5262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3200"/>
                  <a:t>2</a:t>
                </a:r>
                <a:endParaRPr lang="ru-RU" sz="3200"/>
              </a:p>
            </p:txBody>
          </p:sp>
        </p:grpSp>
      </p:grp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6072188" y="4429125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5</a:t>
            </a:r>
            <a:endParaRPr lang="ru-RU" sz="3200"/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5143500" y="4429125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10</a:t>
            </a:r>
            <a:endParaRPr lang="ru-RU" sz="3200"/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>
            <a:off x="5214938" y="5000625"/>
            <a:ext cx="71437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Овал 80"/>
          <p:cNvSpPr/>
          <p:nvPr/>
        </p:nvSpPr>
        <p:spPr>
          <a:xfrm>
            <a:off x="5286375" y="5072063"/>
            <a:ext cx="571500" cy="571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288000" bIns="0" anchor="b" anchorCtr="1"/>
          <a:lstStyle/>
          <a:p>
            <a:pPr algn="ctr"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dirty="0"/>
          </a:p>
        </p:txBody>
      </p:sp>
      <p:grpSp>
        <p:nvGrpSpPr>
          <p:cNvPr id="18" name="Группа 81"/>
          <p:cNvGrpSpPr>
            <a:grpSpLocks/>
          </p:cNvGrpSpPr>
          <p:nvPr/>
        </p:nvGrpSpPr>
        <p:grpSpPr bwMode="auto">
          <a:xfrm>
            <a:off x="6858000" y="4429125"/>
            <a:ext cx="1095375" cy="785813"/>
            <a:chOff x="1798063" y="3357565"/>
            <a:chExt cx="799391" cy="785819"/>
          </a:xfrm>
        </p:grpSpPr>
        <p:cxnSp>
          <p:nvCxnSpPr>
            <p:cNvPr id="83" name="Прямая соединительная линия 82"/>
            <p:cNvCxnSpPr/>
            <p:nvPr/>
          </p:nvCxnSpPr>
          <p:spPr>
            <a:xfrm>
              <a:off x="1850198" y="3857632"/>
              <a:ext cx="62908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Группа 83"/>
            <p:cNvGrpSpPr>
              <a:grpSpLocks/>
            </p:cNvGrpSpPr>
            <p:nvPr/>
          </p:nvGrpSpPr>
          <p:grpSpPr bwMode="auto">
            <a:xfrm>
              <a:off x="1798063" y="3357565"/>
              <a:ext cx="799391" cy="785819"/>
              <a:chOff x="2148106" y="2657464"/>
              <a:chExt cx="799391" cy="707235"/>
            </a:xfrm>
          </p:grpSpPr>
          <p:cxnSp>
            <p:nvCxnSpPr>
              <p:cNvPr id="85" name="Прямая соединительная линия 84"/>
              <p:cNvCxnSpPr/>
              <p:nvPr/>
            </p:nvCxnSpPr>
            <p:spPr>
              <a:xfrm rot="5400000">
                <a:off x="1826635" y="3043229"/>
                <a:ext cx="64294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58" name="TextBox 85"/>
              <p:cNvSpPr txBox="1">
                <a:spLocks noChangeArrowheads="1"/>
              </p:cNvSpPr>
              <p:nvPr/>
            </p:nvSpPr>
            <p:spPr bwMode="auto">
              <a:xfrm>
                <a:off x="2304555" y="2657464"/>
                <a:ext cx="642942" cy="5262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3200"/>
                  <a:t>2</a:t>
                </a:r>
                <a:endParaRPr lang="ru-RU" sz="3200"/>
              </a:p>
            </p:txBody>
          </p:sp>
        </p:grpSp>
      </p:grp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6929438" y="5000625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2</a:t>
            </a:r>
            <a:endParaRPr lang="ru-RU" sz="3200"/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6072188" y="4929188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4</a:t>
            </a:r>
            <a:endParaRPr lang="ru-RU" sz="3200"/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>
            <a:off x="6143625" y="5429250"/>
            <a:ext cx="71437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Овал 89"/>
          <p:cNvSpPr/>
          <p:nvPr/>
        </p:nvSpPr>
        <p:spPr>
          <a:xfrm>
            <a:off x="6072188" y="5429250"/>
            <a:ext cx="571500" cy="571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288000" bIns="0" anchor="b" anchorCtr="1"/>
          <a:lstStyle/>
          <a:p>
            <a:pPr algn="ctr"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dirty="0"/>
          </a:p>
        </p:txBody>
      </p:sp>
      <p:grpSp>
        <p:nvGrpSpPr>
          <p:cNvPr id="22" name="Группа 90"/>
          <p:cNvGrpSpPr>
            <a:grpSpLocks/>
          </p:cNvGrpSpPr>
          <p:nvPr/>
        </p:nvGrpSpPr>
        <p:grpSpPr bwMode="auto">
          <a:xfrm>
            <a:off x="7715250" y="4929188"/>
            <a:ext cx="1095375" cy="785812"/>
            <a:chOff x="1798063" y="3357565"/>
            <a:chExt cx="799391" cy="785819"/>
          </a:xfrm>
        </p:grpSpPr>
        <p:cxnSp>
          <p:nvCxnSpPr>
            <p:cNvPr id="92" name="Прямая соединительная линия 91"/>
            <p:cNvCxnSpPr/>
            <p:nvPr/>
          </p:nvCxnSpPr>
          <p:spPr>
            <a:xfrm>
              <a:off x="1850198" y="3857631"/>
              <a:ext cx="62908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Группа 92"/>
            <p:cNvGrpSpPr>
              <a:grpSpLocks/>
            </p:cNvGrpSpPr>
            <p:nvPr/>
          </p:nvGrpSpPr>
          <p:grpSpPr bwMode="auto">
            <a:xfrm>
              <a:off x="1798063" y="3357565"/>
              <a:ext cx="799391" cy="785819"/>
              <a:chOff x="2148106" y="2657464"/>
              <a:chExt cx="799391" cy="707235"/>
            </a:xfrm>
          </p:grpSpPr>
          <p:cxnSp>
            <p:nvCxnSpPr>
              <p:cNvPr id="94" name="Прямая соединительная линия 93"/>
              <p:cNvCxnSpPr/>
              <p:nvPr/>
            </p:nvCxnSpPr>
            <p:spPr>
              <a:xfrm rot="5400000">
                <a:off x="1826635" y="3043229"/>
                <a:ext cx="642941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54" name="TextBox 94"/>
              <p:cNvSpPr txBox="1">
                <a:spLocks noChangeArrowheads="1"/>
              </p:cNvSpPr>
              <p:nvPr/>
            </p:nvSpPr>
            <p:spPr bwMode="auto">
              <a:xfrm>
                <a:off x="2304555" y="2657464"/>
                <a:ext cx="642942" cy="5262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3200"/>
                  <a:t>2</a:t>
                </a:r>
                <a:endParaRPr lang="ru-RU" sz="3200"/>
              </a:p>
            </p:txBody>
          </p:sp>
        </p:grpSp>
      </p:grp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6929438" y="5500688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2</a:t>
            </a:r>
            <a:endParaRPr lang="ru-RU" sz="3200"/>
          </a:p>
        </p:txBody>
      </p:sp>
      <p:cxnSp>
        <p:nvCxnSpPr>
          <p:cNvPr id="98" name="Прямая соединительная линия 97"/>
          <p:cNvCxnSpPr/>
          <p:nvPr/>
        </p:nvCxnSpPr>
        <p:spPr>
          <a:xfrm>
            <a:off x="6858000" y="5929313"/>
            <a:ext cx="71437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Овал 98"/>
          <p:cNvSpPr/>
          <p:nvPr/>
        </p:nvSpPr>
        <p:spPr>
          <a:xfrm>
            <a:off x="6929438" y="6000750"/>
            <a:ext cx="571500" cy="571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288000" bIns="0" anchor="b" anchorCtr="1"/>
          <a:lstStyle/>
          <a:p>
            <a:pPr algn="ctr"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dirty="0"/>
          </a:p>
        </p:txBody>
      </p:sp>
      <p:sp>
        <p:nvSpPr>
          <p:cNvPr id="100" name="Овал 99"/>
          <p:cNvSpPr/>
          <p:nvPr/>
        </p:nvSpPr>
        <p:spPr>
          <a:xfrm>
            <a:off x="7858125" y="5500688"/>
            <a:ext cx="571500" cy="571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288000" bIns="0" anchor="b" anchorCtr="1"/>
          <a:lstStyle/>
          <a:p>
            <a:pPr algn="ctr"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dirty="0"/>
          </a:p>
        </p:txBody>
      </p:sp>
      <p:cxnSp>
        <p:nvCxnSpPr>
          <p:cNvPr id="106" name="Прямая со стрелкой 105"/>
          <p:cNvCxnSpPr/>
          <p:nvPr/>
        </p:nvCxnSpPr>
        <p:spPr>
          <a:xfrm rot="10800000">
            <a:off x="2214552" y="5000636"/>
            <a:ext cx="4143399" cy="164307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rot="10800000" flipV="1">
            <a:off x="6357951" y="6643688"/>
            <a:ext cx="2428865" cy="2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2"/>
          <p:cNvSpPr>
            <a:spLocks noChangeArrowheads="1"/>
          </p:cNvSpPr>
          <p:nvPr/>
        </p:nvSpPr>
        <p:spPr bwMode="auto">
          <a:xfrm>
            <a:off x="6357950" y="1714488"/>
            <a:ext cx="199125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3200" dirty="0" smtClean="0">
                <a:solidFill>
                  <a:srgbClr val="000000"/>
                </a:solidFill>
                <a:cs typeface="Times New Roman" pitchFamily="18" charset="0"/>
              </a:rPr>
              <a:t>10</a:t>
            </a: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ru-RU" sz="3200" dirty="0">
                <a:solidFill>
                  <a:srgbClr val="000000"/>
                </a:solidFill>
                <a:cs typeface="Times New Roman" pitchFamily="18" charset="0"/>
              </a:rPr>
              <a:t>10000</a:t>
            </a:r>
            <a:r>
              <a:rPr lang="ru-RU" sz="3200" baseline="-30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endParaRPr lang="ru-RU" sz="4000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5143501" y="0"/>
            <a:ext cx="4000500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фронтальная работа с классом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1" name="Управляющая кнопка: далее 90">
            <a:hlinkClick r:id="" action="ppaction://hlinkshowjump?jump=nextslide" highlightClick="1"/>
          </p:cNvPr>
          <p:cNvSpPr/>
          <p:nvPr/>
        </p:nvSpPr>
        <p:spPr>
          <a:xfrm>
            <a:off x="8429625" y="6322046"/>
            <a:ext cx="576064" cy="2160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0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6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20" grpId="0"/>
      <p:bldP spid="21" grpId="0"/>
      <p:bldP spid="28" grpId="0"/>
      <p:bldP spid="29" grpId="0"/>
      <p:bldP spid="39" grpId="0"/>
      <p:bldP spid="40" grpId="0"/>
      <p:bldP spid="42" grpId="0"/>
      <p:bldP spid="43" grpId="0"/>
      <p:bldP spid="44" grpId="0" animBg="1"/>
      <p:bldP spid="46" grpId="0" animBg="1"/>
      <p:bldP spid="53" grpId="0"/>
      <p:bldP spid="54" grpId="0"/>
      <p:bldP spid="56" grpId="0"/>
      <p:bldP spid="58" grpId="0"/>
      <p:bldP spid="59" grpId="0" animBg="1"/>
      <p:bldP spid="65" grpId="0"/>
      <p:bldP spid="66" grpId="0"/>
      <p:bldP spid="69" grpId="0"/>
      <p:bldP spid="70" grpId="0"/>
      <p:bldP spid="72" grpId="0" animBg="1"/>
      <p:bldP spid="78" grpId="0"/>
      <p:bldP spid="79" grpId="0"/>
      <p:bldP spid="81" grpId="0" animBg="1"/>
      <p:bldP spid="87" grpId="0"/>
      <p:bldP spid="88" grpId="0"/>
      <p:bldP spid="90" grpId="0" animBg="1"/>
      <p:bldP spid="97" grpId="0"/>
      <p:bldP spid="99" grpId="0" animBg="1"/>
      <p:bldP spid="100" grpId="0" animBg="1"/>
      <p:bldP spid="10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274607" y="404664"/>
            <a:ext cx="8643998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Сформулируйте алгоритм перевода целого двоичного числа в</a:t>
            </a:r>
            <a:r>
              <a:rPr lang="sr-Cyrl-C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десятичную систему счисления.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285750" y="2643188"/>
            <a:ext cx="3000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4000" dirty="0" err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101101</a:t>
            </a:r>
            <a:r>
              <a:rPr lang="ru-RU" sz="4000" baseline="-30000" dirty="0" err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2</a:t>
            </a:r>
            <a:r>
              <a:rPr lang="ru-RU" sz="4000" dirty="0" err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=</a:t>
            </a:r>
            <a:endParaRPr lang="ru-RU" sz="4000" dirty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15" name="Прямоугольник 114"/>
          <p:cNvSpPr>
            <a:spLocks noChangeArrowheads="1"/>
          </p:cNvSpPr>
          <p:nvPr/>
        </p:nvSpPr>
        <p:spPr bwMode="auto">
          <a:xfrm>
            <a:off x="2357438" y="2714625"/>
            <a:ext cx="6786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1*2</a:t>
            </a:r>
            <a:r>
              <a:rPr lang="ru-RU" sz="3600" b="1" baseline="300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5</a:t>
            </a:r>
            <a:r>
              <a:rPr lang="ru-RU" sz="36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+0*2</a:t>
            </a:r>
            <a:r>
              <a:rPr lang="ru-RU" sz="3600" b="1" baseline="300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4</a:t>
            </a:r>
            <a:r>
              <a:rPr lang="ru-RU" sz="36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+1*2</a:t>
            </a:r>
            <a:r>
              <a:rPr lang="ru-RU" sz="3600" b="1" baseline="300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3</a:t>
            </a:r>
            <a:r>
              <a:rPr lang="ru-RU" sz="36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+1*2</a:t>
            </a:r>
            <a:r>
              <a:rPr lang="ru-RU" sz="3600" b="1" baseline="300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2</a:t>
            </a:r>
            <a:r>
              <a:rPr lang="ru-RU" sz="36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+0*2</a:t>
            </a:r>
            <a:r>
              <a:rPr lang="ru-RU" sz="3600" b="1" baseline="300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1</a:t>
            </a:r>
            <a:r>
              <a:rPr lang="ru-RU" sz="36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+1*</a:t>
            </a:r>
            <a:r>
              <a:rPr lang="ru-RU" sz="3600" b="1" dirty="0" err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2</a:t>
            </a:r>
            <a:r>
              <a:rPr lang="ru-RU" sz="3600" b="1" baseline="30000" dirty="0" err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0</a:t>
            </a:r>
            <a:r>
              <a:rPr lang="ru-RU" sz="3600" b="1" dirty="0" err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=</a:t>
            </a:r>
            <a:endParaRPr lang="ru-RU" sz="4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1643063" y="2500313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117" name="TextBox 116"/>
          <p:cNvSpPr txBox="1">
            <a:spLocks noChangeArrowheads="1"/>
          </p:cNvSpPr>
          <p:nvPr/>
        </p:nvSpPr>
        <p:spPr bwMode="auto">
          <a:xfrm>
            <a:off x="1428750" y="2500313"/>
            <a:ext cx="142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18" name="TextBox 117"/>
          <p:cNvSpPr txBox="1">
            <a:spLocks noChangeArrowheads="1"/>
          </p:cNvSpPr>
          <p:nvPr/>
        </p:nvSpPr>
        <p:spPr bwMode="auto">
          <a:xfrm>
            <a:off x="1214438" y="2500313"/>
            <a:ext cx="1063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928688" y="2500313"/>
            <a:ext cx="177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642938" y="2500313"/>
            <a:ext cx="142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428625" y="2500313"/>
            <a:ext cx="142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22" name="Прямоугольник 121"/>
          <p:cNvSpPr>
            <a:spLocks noChangeArrowheads="1"/>
          </p:cNvSpPr>
          <p:nvPr/>
        </p:nvSpPr>
        <p:spPr bwMode="auto">
          <a:xfrm>
            <a:off x="4000500" y="3714750"/>
            <a:ext cx="11922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dirty="0" err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=</a:t>
            </a:r>
            <a:r>
              <a:rPr lang="ru-RU" sz="3600" b="1" dirty="0" err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44</a:t>
            </a:r>
            <a:r>
              <a:rPr lang="ru-RU" sz="3600" b="1" baseline="-30000" dirty="0" err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10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23" name="Прямоугольник 122"/>
          <p:cNvSpPr>
            <a:spLocks noChangeArrowheads="1"/>
          </p:cNvSpPr>
          <p:nvPr/>
        </p:nvSpPr>
        <p:spPr bwMode="auto">
          <a:xfrm>
            <a:off x="785813" y="3714750"/>
            <a:ext cx="5286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dirty="0" err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=</a:t>
            </a:r>
            <a:r>
              <a:rPr lang="ru-RU" sz="3600" b="1" dirty="0" err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32+0+8+4+0+1</a:t>
            </a:r>
            <a:endParaRPr lang="ru-RU" sz="20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143501" y="0"/>
            <a:ext cx="4000500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фронтальная работа с классом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8460432" y="6453336"/>
            <a:ext cx="458173" cy="21602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116" grpId="0"/>
      <p:bldP spid="117" grpId="0"/>
      <p:bldP spid="118" grpId="0"/>
      <p:bldP spid="119" grpId="0"/>
      <p:bldP spid="121" grpId="0"/>
      <p:bldP spid="122" grpId="0"/>
      <p:bldP spid="1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7" name="Picture 11" descr="47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420938"/>
            <a:ext cx="1979613" cy="2663825"/>
          </a:xfrm>
          <a:prstGeom prst="rect">
            <a:avLst/>
          </a:prstGeom>
          <a:noFill/>
        </p:spPr>
      </p:pic>
      <p:pic>
        <p:nvPicPr>
          <p:cNvPr id="4113" name="Picture 17" descr="47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914740">
            <a:off x="395288" y="2997200"/>
            <a:ext cx="1979612" cy="2089150"/>
          </a:xfrm>
          <a:prstGeom prst="rect">
            <a:avLst/>
          </a:prstGeom>
          <a:noFill/>
        </p:spPr>
      </p:pic>
      <p:pic>
        <p:nvPicPr>
          <p:cNvPr id="4106" name="Picture 10" descr="bcd7b362ac12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9144000" y="3573463"/>
            <a:ext cx="2952750" cy="2362200"/>
          </a:xfrm>
          <a:prstGeom prst="rect">
            <a:avLst/>
          </a:prstGeom>
          <a:noFill/>
        </p:spPr>
      </p:pic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500034" y="928670"/>
            <a:ext cx="1728788" cy="1150938"/>
          </a:xfrm>
          <a:prstGeom prst="cloudCallout">
            <a:avLst>
              <a:gd name="adj1" fmla="val -53398"/>
              <a:gd name="adj2" fmla="val 31519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chemeClr val="accent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/>
            <a:endParaRPr lang="ru-RU"/>
          </a:p>
        </p:txBody>
      </p:sp>
      <p:pic>
        <p:nvPicPr>
          <p:cNvPr id="4110" name="Picture 14" descr="bcd7b362ac12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3635375" y="2636838"/>
            <a:ext cx="3024188" cy="2544762"/>
          </a:xfrm>
          <a:prstGeom prst="rect">
            <a:avLst/>
          </a:prstGeom>
          <a:noFill/>
        </p:spPr>
      </p:pic>
      <p:sp>
        <p:nvSpPr>
          <p:cNvPr id="4111" name="AutoShape 15"/>
          <p:cNvSpPr>
            <a:spLocks noChangeArrowheads="1"/>
          </p:cNvSpPr>
          <p:nvPr/>
        </p:nvSpPr>
        <p:spPr bwMode="auto">
          <a:xfrm>
            <a:off x="7358082" y="857232"/>
            <a:ext cx="1368425" cy="863600"/>
          </a:xfrm>
          <a:prstGeom prst="cloudCallout">
            <a:avLst>
              <a:gd name="adj1" fmla="val -50116"/>
              <a:gd name="adj2" fmla="val 10296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chemeClr val="accent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4112" name="AutoShape 16"/>
          <p:cNvSpPr>
            <a:spLocks noChangeArrowheads="1"/>
          </p:cNvSpPr>
          <p:nvPr/>
        </p:nvSpPr>
        <p:spPr bwMode="auto">
          <a:xfrm>
            <a:off x="3059113" y="908050"/>
            <a:ext cx="1370012" cy="865188"/>
          </a:xfrm>
          <a:prstGeom prst="cloudCallout">
            <a:avLst>
              <a:gd name="adj1" fmla="val -49884"/>
              <a:gd name="adj2" fmla="val 43394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chemeClr val="accent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/>
            <a:endParaRPr lang="ru-RU"/>
          </a:p>
        </p:txBody>
      </p:sp>
      <p:pic>
        <p:nvPicPr>
          <p:cNvPr id="4114" name="Picture 18" descr="47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019925" y="2420938"/>
            <a:ext cx="2124075" cy="2879725"/>
          </a:xfrm>
          <a:prstGeom prst="rect">
            <a:avLst/>
          </a:prstGeom>
          <a:noFill/>
        </p:spPr>
      </p:pic>
      <p:pic>
        <p:nvPicPr>
          <p:cNvPr id="4115" name="Picture 19" descr="47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20142043" flipH="1">
            <a:off x="6877050" y="3141663"/>
            <a:ext cx="1512888" cy="2089150"/>
          </a:xfrm>
          <a:prstGeom prst="rect">
            <a:avLst/>
          </a:prstGeom>
          <a:noFill/>
        </p:spPr>
      </p:pic>
      <p:pic>
        <p:nvPicPr>
          <p:cNvPr id="4126" name="Picture 30" descr="n_blu050"/>
          <p:cNvPicPr>
            <a:picLocks noChangeAspect="1" noChangeArrowheads="1" noCrop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979613" y="4581525"/>
            <a:ext cx="846137" cy="846138"/>
          </a:xfrm>
          <a:prstGeom prst="rect">
            <a:avLst/>
          </a:prstGeom>
          <a:noFill/>
        </p:spPr>
      </p:pic>
      <p:pic>
        <p:nvPicPr>
          <p:cNvPr id="4127" name="Picture 31" descr="b13"/>
          <p:cNvPicPr>
            <a:picLocks noChangeAspect="1" noChangeArrowheads="1" noCrop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338513" y="5445125"/>
            <a:ext cx="817562" cy="874713"/>
          </a:xfrm>
          <a:prstGeom prst="rect">
            <a:avLst/>
          </a:prstGeom>
          <a:noFill/>
        </p:spPr>
      </p:pic>
      <p:pic>
        <p:nvPicPr>
          <p:cNvPr id="4128" name="Picture 32" descr="n_blu050"/>
          <p:cNvPicPr>
            <a:picLocks noChangeAspect="1" noChangeArrowheads="1" noCrop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8263" y="5516563"/>
            <a:ext cx="774700" cy="774700"/>
          </a:xfrm>
          <a:prstGeom prst="rect">
            <a:avLst/>
          </a:prstGeom>
          <a:noFill/>
        </p:spPr>
      </p:pic>
      <p:pic>
        <p:nvPicPr>
          <p:cNvPr id="4129" name="Picture 33" descr="b13"/>
          <p:cNvPicPr>
            <a:picLocks noChangeAspect="1" noChangeArrowheads="1" noCrop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578600" y="4581525"/>
            <a:ext cx="817563" cy="874713"/>
          </a:xfrm>
          <a:prstGeom prst="rect">
            <a:avLst/>
          </a:prstGeom>
          <a:noFill/>
        </p:spPr>
      </p:pic>
      <p:pic>
        <p:nvPicPr>
          <p:cNvPr id="4105" name="Picture 9" descr="b2c9562e2641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2241550" y="2781300"/>
            <a:ext cx="1592263" cy="1966913"/>
          </a:xfrm>
          <a:prstGeom prst="rect">
            <a:avLst/>
          </a:prstGeom>
          <a:noFill/>
        </p:spPr>
      </p:pic>
      <p:sp>
        <p:nvSpPr>
          <p:cNvPr id="4116" name="AutoShape 20"/>
          <p:cNvSpPr>
            <a:spLocks noChangeArrowheads="1"/>
          </p:cNvSpPr>
          <p:nvPr/>
        </p:nvSpPr>
        <p:spPr bwMode="auto">
          <a:xfrm>
            <a:off x="3635375" y="1773238"/>
            <a:ext cx="1296988" cy="1368425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FF00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FF0000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428596" y="0"/>
            <a:ext cx="8229600" cy="86834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Гимнастика для глаз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Управляющая кнопка: назад 17">
            <a:hlinkClick r:id="rId8" action="ppaction://hlinksldjump" highlightClick="1"/>
          </p:cNvPr>
          <p:cNvSpPr/>
          <p:nvPr/>
        </p:nvSpPr>
        <p:spPr>
          <a:xfrm>
            <a:off x="8460432" y="6453336"/>
            <a:ext cx="458173" cy="21602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5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40741E-7 L 0.05486 0.05324 C 0.06632 0.06528 0.08351 0.07199 0.10157 0.07199 C 0.12205 0.07199 0.13837 0.06528 0.14983 0.05324 L 0.20486 -7.40741E-7 " pathEditMode="relative" rAng="0" ptsTypes="FffFF">
                                      <p:cBhvr>
                                        <p:cTn id="16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8" presetID="4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59259E-6 L -0.06997 0.03125 C -0.08455 0.03819 -0.1066 0.04213 -0.129 0.04213 C -0.15504 0.04213 -0.17587 0.03819 -0.19045 0.03125 L -0.2599 2.59259E-6 " pathEditMode="relative" rAng="0" ptsTypes="FffFF">
                                      <p:cBhvr>
                                        <p:cTn id="19" dur="2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0" y="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21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81481E-6 L 0.11685 0.05324 C 0.14132 0.06527 0.17813 0.07199 0.21667 0.07199 C 0.26007 0.07199 0.29497 0.06527 0.31945 0.05324 L 0.43716 4.81481E-6 " pathEditMode="relative" rAng="0" ptsTypes="FffFF">
                                      <p:cBhvr>
                                        <p:cTn id="22" dur="2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00" y="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6000"/>
                            </p:stCondLst>
                            <p:childTnLst>
                              <p:par>
                                <p:cTn id="2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1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7000"/>
                            </p:stCondLst>
                            <p:childTnLst>
                              <p:par>
                                <p:cTn id="3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8000"/>
                            </p:stCondLst>
                            <p:childTnLst>
                              <p:par>
                                <p:cTn id="3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1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9000"/>
                            </p:stCondLst>
                            <p:childTnLst>
                              <p:par>
                                <p:cTn id="4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1000"/>
                            </p:stCondLst>
                            <p:childTnLst>
                              <p:par>
                                <p:cTn id="57" presetID="1" presetClass="path" presetSubtype="0" repeatCount="2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33333E-6 C 0.00052 0.16042 0.09566 0.28797 0.21337 0.28797 C 0.33021 0.28797 0.425 0.16042 0.42517 -3.33333E-6 C 0.42517 -0.1581 0.33021 -0.28935 0.21215 -0.28935 C 0.09601 -0.28796 2.77778E-7 -0.15926 2.77778E-7 -3.33333E-6 Z " pathEditMode="relative" rAng="16200000" ptsTypes="fffff">
                                      <p:cBhvr>
                                        <p:cTn id="58" dur="2000" spd="-100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0"/>
                            </p:stCondLst>
                            <p:childTnLst>
                              <p:par>
                                <p:cTn id="6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500"/>
                            </p:stCondLst>
                            <p:childTnLst>
                              <p:par>
                                <p:cTn id="6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81481E-6 L -0.32274 -0.20486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00" y="-1030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0" dur="2000" fill="hold"/>
                                        <p:tgtEl>
                                          <p:spTgt spid="41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7500"/>
                            </p:stCondLst>
                            <p:childTnLst>
                              <p:par>
                                <p:cTn id="72" presetID="35" presetClass="entr" presetSubtype="0" repeatCount="3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3500"/>
                            </p:stCondLst>
                            <p:childTnLst>
                              <p:par>
                                <p:cTn id="7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4000"/>
                            </p:stCondLst>
                            <p:childTnLst>
                              <p:par>
                                <p:cTn id="8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4500"/>
                            </p:stCondLst>
                            <p:childTnLst>
                              <p:par>
                                <p:cTn id="8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5000"/>
                            </p:stCondLst>
                            <p:childTnLst>
                              <p:par>
                                <p:cTn id="9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3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 animBg="1"/>
      <p:bldP spid="4111" grpId="0" animBg="1"/>
      <p:bldP spid="4112" grpId="0" animBg="1"/>
      <p:bldP spid="4116" grpId="0" animBg="1"/>
      <p:bldP spid="4116" grpId="1" animBg="1"/>
      <p:bldP spid="4116" grpId="2" animBg="1"/>
      <p:bldP spid="4116" grpId="3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357166"/>
            <a:ext cx="8229600" cy="868346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Выполните перевод чисел: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571612"/>
            <a:ext cx="8786874" cy="342902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5100" dirty="0" smtClean="0"/>
              <a:t>а) </a:t>
            </a:r>
            <a:r>
              <a:rPr lang="ru-RU" sz="4000" dirty="0" smtClean="0"/>
              <a:t> </a:t>
            </a:r>
            <a:r>
              <a:rPr lang="ru-RU" sz="5100" dirty="0" smtClean="0"/>
              <a:t>Переведите в двоичную систему счисления числа </a:t>
            </a:r>
            <a:r>
              <a:rPr lang="ru-RU" sz="5100" b="1" dirty="0" smtClean="0"/>
              <a:t>117</a:t>
            </a:r>
            <a:r>
              <a:rPr lang="ru-RU" sz="5100" b="1" baseline="-25000" dirty="0" smtClean="0"/>
              <a:t>10</a:t>
            </a:r>
            <a:r>
              <a:rPr lang="ru-RU" sz="5100" dirty="0" smtClean="0"/>
              <a:t>, </a:t>
            </a:r>
            <a:r>
              <a:rPr lang="ru-RU" sz="5100" b="1" dirty="0" smtClean="0"/>
              <a:t>123</a:t>
            </a:r>
            <a:r>
              <a:rPr lang="ru-RU" sz="5100" b="1" baseline="-25000" dirty="0" smtClean="0"/>
              <a:t>10</a:t>
            </a:r>
            <a:r>
              <a:rPr lang="ru-RU" sz="5100" dirty="0" smtClean="0"/>
              <a:t>.</a:t>
            </a:r>
          </a:p>
          <a:p>
            <a:pPr>
              <a:buNone/>
            </a:pPr>
            <a:endParaRPr lang="ru-RU" sz="5100" dirty="0" smtClean="0"/>
          </a:p>
          <a:p>
            <a:pPr>
              <a:buNone/>
            </a:pPr>
            <a:r>
              <a:rPr lang="ru-RU" sz="5100" dirty="0" smtClean="0"/>
              <a:t>б)  Переведите в десятичную систему счисления </a:t>
            </a:r>
            <a:r>
              <a:rPr lang="ru-RU" sz="5100" b="1" dirty="0" smtClean="0"/>
              <a:t>110110110</a:t>
            </a:r>
            <a:r>
              <a:rPr lang="ru-RU" sz="5100" b="1" baseline="-25000" dirty="0" smtClean="0"/>
              <a:t>2</a:t>
            </a:r>
            <a:r>
              <a:rPr lang="ru-RU" sz="5100" dirty="0" smtClean="0"/>
              <a:t>.</a:t>
            </a:r>
          </a:p>
          <a:p>
            <a:pPr algn="ctr">
              <a:buFontTx/>
              <a:buNone/>
            </a:pPr>
            <a:endParaRPr lang="ru-RU" sz="3800" b="1" dirty="0"/>
          </a:p>
          <a:p>
            <a:pPr algn="ctr">
              <a:buFontTx/>
              <a:buNone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2786058"/>
            <a:ext cx="7500990" cy="785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 smtClean="0"/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 (Ответ: 117</a:t>
            </a:r>
            <a:r>
              <a:rPr lang="ru-RU" sz="2400" b="1" baseline="-25000" dirty="0" smtClean="0">
                <a:solidFill>
                  <a:srgbClr val="C00000"/>
                </a:solidFill>
              </a:rPr>
              <a:t>10</a:t>
            </a:r>
            <a:r>
              <a:rPr lang="ru-RU" sz="2400" b="1" dirty="0" smtClean="0">
                <a:solidFill>
                  <a:srgbClr val="C00000"/>
                </a:solidFill>
              </a:rPr>
              <a:t> =  1110101</a:t>
            </a:r>
            <a:r>
              <a:rPr lang="ru-RU" sz="2400" b="1" baseline="-25000" dirty="0" smtClean="0">
                <a:solidFill>
                  <a:srgbClr val="C00000"/>
                </a:solidFill>
              </a:rPr>
              <a:t>2</a:t>
            </a:r>
            <a:r>
              <a:rPr lang="ru-RU" sz="2400" b="1" dirty="0" smtClean="0">
                <a:solidFill>
                  <a:srgbClr val="C00000"/>
                </a:solidFill>
              </a:rPr>
              <a:t>)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 (Ответ: </a:t>
            </a:r>
            <a:r>
              <a:rPr lang="ru-RU" sz="2400" b="1" dirty="0" err="1" smtClean="0">
                <a:solidFill>
                  <a:srgbClr val="C00000"/>
                </a:solidFill>
              </a:rPr>
              <a:t>123</a:t>
            </a:r>
            <a:r>
              <a:rPr lang="ru-RU" sz="2400" b="1" baseline="-25000" dirty="0" err="1" smtClean="0">
                <a:solidFill>
                  <a:srgbClr val="C00000"/>
                </a:solidFill>
              </a:rPr>
              <a:t>10</a:t>
            </a:r>
            <a:r>
              <a:rPr lang="ru-RU" sz="2400" b="1" dirty="0" err="1" smtClean="0">
                <a:solidFill>
                  <a:srgbClr val="C00000"/>
                </a:solidFill>
              </a:rPr>
              <a:t>=1111011</a:t>
            </a:r>
            <a:r>
              <a:rPr lang="ru-RU" sz="2400" b="1" baseline="-25000" dirty="0" err="1" smtClean="0">
                <a:solidFill>
                  <a:srgbClr val="C00000"/>
                </a:solidFill>
              </a:rPr>
              <a:t>2</a:t>
            </a:r>
            <a:r>
              <a:rPr lang="ru-RU" sz="2400" b="1" dirty="0" smtClean="0">
                <a:solidFill>
                  <a:srgbClr val="C00000"/>
                </a:solidFill>
              </a:rPr>
              <a:t> )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57224" y="4929198"/>
            <a:ext cx="7500990" cy="785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 smtClean="0"/>
          </a:p>
          <a:p>
            <a:pPr algn="ctr"/>
            <a:r>
              <a:rPr lang="ru-RU" sz="2400" b="1" i="1" dirty="0" smtClean="0">
                <a:solidFill>
                  <a:srgbClr val="C00000"/>
                </a:solidFill>
              </a:rPr>
              <a:t>  </a:t>
            </a:r>
            <a:r>
              <a:rPr lang="ru-RU" sz="2400" b="1" dirty="0" smtClean="0">
                <a:solidFill>
                  <a:srgbClr val="C00000"/>
                </a:solidFill>
              </a:rPr>
              <a:t>(Ответ: 110110110</a:t>
            </a:r>
            <a:r>
              <a:rPr lang="ru-RU" sz="2400" b="1" baseline="-25000" dirty="0" smtClean="0">
                <a:solidFill>
                  <a:srgbClr val="C00000"/>
                </a:solidFill>
              </a:rPr>
              <a:t>2</a:t>
            </a:r>
            <a:r>
              <a:rPr lang="ru-RU" sz="2400" b="1" dirty="0" smtClean="0">
                <a:solidFill>
                  <a:srgbClr val="C00000"/>
                </a:solidFill>
              </a:rPr>
              <a:t> =  438</a:t>
            </a:r>
            <a:r>
              <a:rPr lang="ru-RU" sz="2400" b="1" baseline="-25000" dirty="0" smtClean="0">
                <a:solidFill>
                  <a:srgbClr val="C00000"/>
                </a:solidFill>
              </a:rPr>
              <a:t>10</a:t>
            </a:r>
            <a:r>
              <a:rPr lang="ru-RU" sz="2400" b="1" dirty="0" smtClean="0">
                <a:solidFill>
                  <a:srgbClr val="C00000"/>
                </a:solidFill>
              </a:rPr>
              <a:t>)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156176" y="0"/>
            <a:ext cx="2987824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(работа в группе) 3 балла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2"/>
          <p:cNvSpPr>
            <a:spLocks noChangeArrowheads="1"/>
          </p:cNvSpPr>
          <p:nvPr/>
        </p:nvSpPr>
        <p:spPr bwMode="auto">
          <a:xfrm>
            <a:off x="107504" y="96132"/>
            <a:ext cx="26444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57200" algn="l"/>
              </a:tabLst>
            </a:pPr>
            <a:r>
              <a:rPr lang="sr-Cyrl-C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Раздаточный материал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388424" y="6381328"/>
            <a:ext cx="54129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692696"/>
            <a:ext cx="8715436" cy="86834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Поставьте вместо знака * знак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&lt;, &gt; или =: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2000240"/>
            <a:ext cx="8786874" cy="300039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4000" dirty="0" smtClean="0"/>
              <a:t>а) 285</a:t>
            </a:r>
            <a:r>
              <a:rPr lang="ru-RU" sz="4000" baseline="-25000" dirty="0" smtClean="0"/>
              <a:t>10</a:t>
            </a:r>
            <a:r>
              <a:rPr lang="ru-RU" sz="4000" dirty="0" smtClean="0"/>
              <a:t>  *  100011101</a:t>
            </a:r>
            <a:r>
              <a:rPr lang="ru-RU" sz="4000" baseline="-25000" dirty="0" smtClean="0"/>
              <a:t>2</a:t>
            </a:r>
            <a:r>
              <a:rPr lang="ru-RU" sz="4000" dirty="0" smtClean="0"/>
              <a:t>    </a:t>
            </a:r>
          </a:p>
          <a:p>
            <a:pPr lvl="0">
              <a:buNone/>
            </a:pPr>
            <a:r>
              <a:rPr lang="ru-RU" sz="4000" dirty="0" smtClean="0"/>
              <a:t>      </a:t>
            </a:r>
          </a:p>
          <a:p>
            <a:pPr lvl="0">
              <a:buNone/>
            </a:pPr>
            <a:r>
              <a:rPr lang="ru-RU" sz="4000" dirty="0" smtClean="0"/>
              <a:t>б) 111111</a:t>
            </a:r>
            <a:r>
              <a:rPr lang="ru-RU" sz="4000" baseline="-25000" dirty="0" smtClean="0"/>
              <a:t>2</a:t>
            </a:r>
            <a:r>
              <a:rPr lang="ru-RU" sz="4000" dirty="0" smtClean="0"/>
              <a:t>   *   64</a:t>
            </a:r>
            <a:r>
              <a:rPr lang="ru-RU" sz="4000" baseline="-25000" dirty="0" smtClean="0"/>
              <a:t>10</a:t>
            </a:r>
            <a:r>
              <a:rPr lang="ru-RU" sz="4000" b="1" dirty="0" smtClean="0"/>
              <a:t>    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2071678"/>
            <a:ext cx="500066" cy="500066"/>
          </a:xfrm>
          <a:prstGeom prst="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=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86050" y="3500438"/>
            <a:ext cx="500066" cy="500066"/>
          </a:xfrm>
          <a:prstGeom prst="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&lt;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68144" y="0"/>
            <a:ext cx="3275856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(работа в группе) 2 балла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2"/>
          <p:cNvSpPr>
            <a:spLocks noChangeArrowheads="1"/>
          </p:cNvSpPr>
          <p:nvPr/>
        </p:nvSpPr>
        <p:spPr bwMode="auto">
          <a:xfrm>
            <a:off x="141647" y="96132"/>
            <a:ext cx="26444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57200" algn="l"/>
              </a:tabLst>
            </a:pPr>
            <a:r>
              <a:rPr lang="sr-Cyrl-C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Раздаточный материал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388424" y="6381328"/>
            <a:ext cx="54129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001" y="764704"/>
            <a:ext cx="8715436" cy="86834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Запишите все целые числа из промежутка: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2000240"/>
            <a:ext cx="8786874" cy="300039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4000" dirty="0" smtClean="0"/>
              <a:t>а) (111</a:t>
            </a:r>
            <a:r>
              <a:rPr lang="ru-RU" sz="4000" baseline="-25000" dirty="0" smtClean="0"/>
              <a:t>2</a:t>
            </a:r>
            <a:r>
              <a:rPr lang="ru-RU" sz="4000" dirty="0" smtClean="0"/>
              <a:t>; 1101</a:t>
            </a:r>
            <a:r>
              <a:rPr lang="ru-RU" sz="4000" baseline="-25000" dirty="0" smtClean="0"/>
              <a:t>2</a:t>
            </a:r>
            <a:r>
              <a:rPr lang="ru-RU" sz="4000" dirty="0" smtClean="0"/>
              <a:t>]    </a:t>
            </a:r>
          </a:p>
          <a:p>
            <a:pPr lvl="0">
              <a:buNone/>
            </a:pPr>
            <a:r>
              <a:rPr lang="ru-RU" sz="4000" dirty="0" smtClean="0"/>
              <a:t>      </a:t>
            </a:r>
          </a:p>
          <a:p>
            <a:pPr lvl="0">
              <a:buNone/>
            </a:pPr>
            <a:r>
              <a:rPr lang="ru-RU" sz="4000" dirty="0" smtClean="0"/>
              <a:t>б) [1001</a:t>
            </a:r>
            <a:r>
              <a:rPr lang="ru-RU" sz="4000" baseline="-25000" dirty="0" smtClean="0"/>
              <a:t>2</a:t>
            </a:r>
            <a:r>
              <a:rPr lang="ru-RU" sz="4000" dirty="0" smtClean="0"/>
              <a:t>; 1011]</a:t>
            </a:r>
            <a:r>
              <a:rPr lang="ru-RU" sz="4000" b="1" dirty="0" smtClean="0"/>
              <a:t>    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643182"/>
            <a:ext cx="7500990" cy="785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 smtClean="0"/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Ответ: 8, 9, 10, 11, 12, 13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4357694"/>
            <a:ext cx="7500990" cy="785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 smtClean="0"/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Ответ: 9, 10, 11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72200" y="0"/>
            <a:ext cx="2771800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(работа в группе) 2 балла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2"/>
          <p:cNvSpPr>
            <a:spLocks noChangeArrowheads="1"/>
          </p:cNvSpPr>
          <p:nvPr/>
        </p:nvSpPr>
        <p:spPr bwMode="auto">
          <a:xfrm>
            <a:off x="107504" y="96132"/>
            <a:ext cx="26444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57200" algn="l"/>
              </a:tabLst>
            </a:pPr>
            <a:r>
              <a:rPr lang="sr-Cyrl-C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Раздаточный материал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Управляющая кнопка: назад 8">
            <a:hlinkClick r:id="rId2" action="ppaction://hlinksldjump" highlightClick="1"/>
          </p:cNvPr>
          <p:cNvSpPr/>
          <p:nvPr/>
        </p:nvSpPr>
        <p:spPr>
          <a:xfrm>
            <a:off x="8460432" y="6453336"/>
            <a:ext cx="458173" cy="21602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16632"/>
            <a:ext cx="8229600" cy="868346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Цифровой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диктант: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928670"/>
            <a:ext cx="8786874" cy="514353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Если утверждение верно, ученик ставит цифру 1, если неверно – цифру 0. В результате формируется шестизначное двоичное число, которое необходимо перевести в десятичную систему счисления.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счисления – это способ представления чисел и соответствующие ему правила действий над числами. </a:t>
            </a:r>
          </a:p>
          <a:p>
            <a:pPr marL="457200" indent="-457200">
              <a:lnSpc>
                <a:spcPct val="90000"/>
              </a:lnSpc>
              <a:buNone/>
            </a:pPr>
            <a:endParaRPr lang="ru-RU" sz="7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 startAt="2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хранящаяся в компьютере, представлена в троичной системе счисления. </a:t>
            </a:r>
          </a:p>
          <a:p>
            <a:pPr marL="457200" indent="-457200">
              <a:lnSpc>
                <a:spcPct val="90000"/>
              </a:lnSpc>
              <a:buNone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 startAt="3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алфавите двоичной системы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счисления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содержатся два знака 0 и 1.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buNone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 startAt="4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Римская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система это позиционная система счисления.</a:t>
            </a:r>
          </a:p>
          <a:p>
            <a:pPr marL="457200" indent="-457200">
              <a:lnSpc>
                <a:spcPct val="90000"/>
              </a:lnSpc>
              <a:buNone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 startAt="5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16-ричной системе счисления символ F используется для обозначения числа 15. </a:t>
            </a:r>
          </a:p>
          <a:p>
            <a:pPr marL="457200" indent="-457200">
              <a:lnSpc>
                <a:spcPct val="90000"/>
              </a:lnSpc>
              <a:buNone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 startAt="6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восьмеричной системе используются цифры от 1 до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1800" dirty="0">
              <a:solidFill>
                <a:schemeClr val="accent2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28596" y="6100770"/>
            <a:ext cx="4357718" cy="7572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101010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2=</a:t>
            </a:r>
            <a:r>
              <a:rPr kumimoji="0" lang="ru-RU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42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07904" y="0"/>
            <a:ext cx="5436096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(индивидуальная работа, самопроверка) 7 баллов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>
          <a:xfrm>
            <a:off x="8460432" y="6453336"/>
            <a:ext cx="458173" cy="21602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14282" y="184665"/>
            <a:ext cx="878687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Практическая работа: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перевод числа из двоичной системы счисления в десятичную и из десятичной в двоичную в приложении «Калькулятор»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0" descr="Калькулятор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14414" y="2428868"/>
            <a:ext cx="6215106" cy="407069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85720" y="1785926"/>
            <a:ext cx="3819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Десятичная система счисления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6200000" flipH="1">
            <a:off x="1393009" y="2821777"/>
            <a:ext cx="1214446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214810" y="1785926"/>
            <a:ext cx="35840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Двоичная система счисления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>
            <a:off x="3428992" y="2285992"/>
            <a:ext cx="1285884" cy="1143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460432" y="6381328"/>
            <a:ext cx="504056" cy="2160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Характеристика урока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Тип урока: </a:t>
            </a:r>
            <a:r>
              <a:rPr lang="ru-RU" dirty="0"/>
              <a:t>урок обобщения знаний, урок-соревнование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sz="1100" dirty="0"/>
          </a:p>
          <a:p>
            <a:pPr marL="0" indent="0">
              <a:buNone/>
            </a:pPr>
            <a:r>
              <a:rPr lang="ru-RU" b="1" dirty="0"/>
              <a:t>Формы работы: </a:t>
            </a:r>
            <a:r>
              <a:rPr lang="ru-RU" dirty="0"/>
              <a:t>фронтальная, групповая, индивидуальная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sz="1100" dirty="0"/>
          </a:p>
          <a:p>
            <a:pPr marL="0" indent="0">
              <a:buNone/>
            </a:pPr>
            <a:r>
              <a:rPr lang="ru-RU" b="1" dirty="0"/>
              <a:t>Методы работы:</a:t>
            </a:r>
            <a:r>
              <a:rPr lang="ru-RU" dirty="0"/>
              <a:t> словесный, наглядный, частично-поисковый, проблемный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sz="1100" dirty="0"/>
          </a:p>
          <a:p>
            <a:pPr marL="0" indent="0">
              <a:buNone/>
            </a:pPr>
            <a:r>
              <a:rPr lang="ru-RU" b="1" dirty="0"/>
              <a:t>Оборудование: </a:t>
            </a:r>
            <a:r>
              <a:rPr lang="ru-RU" dirty="0"/>
              <a:t>компьютеры, программное обеспечение, проектор, презентация, раздаточный материал, программа «Калькулятор».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2150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9080" y="428604"/>
            <a:ext cx="43258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40161" dir="20493903" algn="ctr" rotWithShape="0">
                    <a:srgbClr val="3366CC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Игра "Сколько?"</a:t>
            </a:r>
            <a:endParaRPr lang="ru-RU" sz="4000" b="1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40161" dir="20493903" algn="ctr" rotWithShape="0">
                  <a:srgbClr val="3366CC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1214422"/>
            <a:ext cx="414337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i="1" dirty="0" smtClean="0">
                <a:latin typeface="Georgia" pitchFamily="18" charset="0"/>
              </a:rPr>
              <a:t>Сколько больших планет обращается вокруг солнца?</a:t>
            </a:r>
          </a:p>
          <a:p>
            <a:pPr algn="ctr">
              <a:spcBef>
                <a:spcPct val="50000"/>
              </a:spcBef>
            </a:pPr>
            <a:r>
              <a:rPr lang="ru-RU" b="1" i="1" dirty="0" smtClean="0">
                <a:latin typeface="Georgia" pitchFamily="18" charset="0"/>
              </a:rPr>
              <a:t>Подсказка: 1001</a:t>
            </a:r>
            <a:endParaRPr lang="ru-RU" b="1" i="1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57686" y="1285860"/>
            <a:ext cx="5715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9</a:t>
            </a:r>
            <a:endParaRPr lang="ru-RU" sz="3200" b="1" i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1802" y="250030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i="1" dirty="0" smtClean="0">
                <a:latin typeface="Georgia" pitchFamily="18" charset="0"/>
              </a:rPr>
              <a:t>Сколько лет спала Спящая красавица из сказки Шарля Перро?</a:t>
            </a:r>
          </a:p>
          <a:p>
            <a:pPr algn="ctr"/>
            <a:r>
              <a:rPr lang="ru-RU" b="1" i="1" dirty="0" smtClean="0">
                <a:latin typeface="Georgia" pitchFamily="18" charset="0"/>
              </a:rPr>
              <a:t>Подсказка: 1100100 </a:t>
            </a:r>
            <a:endParaRPr lang="en-US" b="1" i="1" dirty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715272" y="2714620"/>
            <a:ext cx="9621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100</a:t>
            </a:r>
            <a:endParaRPr lang="ru-RU" sz="3200" b="1" i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400050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i="1" dirty="0" smtClean="0">
                <a:latin typeface="Georgia" pitchFamily="18" charset="0"/>
              </a:rPr>
              <a:t>Сапоги какого размера носил дядя Степа?</a:t>
            </a:r>
          </a:p>
          <a:p>
            <a:pPr algn="ctr"/>
            <a:r>
              <a:rPr lang="ru-RU" b="1" i="1" dirty="0" smtClean="0">
                <a:latin typeface="Georgia" pitchFamily="18" charset="0"/>
              </a:rPr>
              <a:t>Подсказка: 101101</a:t>
            </a:r>
            <a:endParaRPr lang="ru-RU" b="1" i="1" dirty="0"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43504" y="4214818"/>
            <a:ext cx="8572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45</a:t>
            </a:r>
            <a:endParaRPr lang="ru-RU" sz="3200" b="1" i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43174" y="52863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i="1" dirty="0" smtClean="0">
                <a:latin typeface="Georgia" pitchFamily="18" charset="0"/>
              </a:rPr>
              <a:t>Сколько вершков в аршине?</a:t>
            </a:r>
          </a:p>
          <a:p>
            <a:pPr algn="ctr"/>
            <a:r>
              <a:rPr lang="ru-RU" b="1" i="1" dirty="0" smtClean="0">
                <a:latin typeface="Georgia" pitchFamily="18" charset="0"/>
              </a:rPr>
              <a:t>Подсказка: 10000</a:t>
            </a:r>
            <a:endParaRPr lang="ru-RU" b="1" i="1" dirty="0">
              <a:latin typeface="Georg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43768" y="5286388"/>
            <a:ext cx="6511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16</a:t>
            </a:r>
            <a:endParaRPr lang="ru-RU" sz="3200" b="1" i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11" name="Управляющая кнопка: назад 10">
            <a:hlinkClick r:id="rId3" action="ppaction://hlinksldjump" highlightClick="1"/>
          </p:cNvPr>
          <p:cNvSpPr/>
          <p:nvPr/>
        </p:nvSpPr>
        <p:spPr>
          <a:xfrm>
            <a:off x="8460432" y="6453336"/>
            <a:ext cx="458173" cy="21602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714375" y="449947"/>
            <a:ext cx="7786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Итог урока: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57158" y="1549871"/>
            <a:ext cx="771530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 теперь давайте посчитаем ваши баллы: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от 20 до 24 - отметка «5»,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от 15 до 19 - отметка «4»,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от 7 до 14 - отметка «3».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Посчитайте баллы вашей группы, сложив результаты всех ее участников: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группа №1 -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Группа №2 - 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Победитель  - группа № ___.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388424" y="6381328"/>
            <a:ext cx="54129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428625" y="215354"/>
            <a:ext cx="83581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Рефлексия:</a:t>
            </a:r>
            <a:endParaRPr lang="ru-RU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42844" y="1142984"/>
            <a:ext cx="8786874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Какое задание было самым интересным?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16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Какое задание, по вашему мнению, было самым сложным?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32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какими трудностями вы столкнулись, выполняя задания?</a:t>
            </a:r>
            <a:endParaRPr kumimoji="0" lang="ru-RU" sz="16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32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Какие задания по данной теме вы могли бы предложить?</a:t>
            </a:r>
            <a:endParaRPr kumimoji="0" lang="ru-RU" sz="40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8460432" y="6453336"/>
            <a:ext cx="458173" cy="21602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ChangeArrowheads="1"/>
          </p:cNvSpPr>
          <p:nvPr/>
        </p:nvSpPr>
        <p:spPr bwMode="auto">
          <a:xfrm>
            <a:off x="323528" y="1391870"/>
            <a:ext cx="83931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457200" algn="l"/>
              </a:tabLst>
            </a:pPr>
            <a:r>
              <a:rPr lang="sr-Cyrl-C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Запишите дату, месяц и </a:t>
            </a:r>
            <a:r>
              <a:rPr lang="sr-Cyrl-C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sr-Cyrl-C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своего рождения в </a:t>
            </a:r>
            <a:r>
              <a:rPr lang="sr-Cyrl-C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двоичной системе счисления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75" name="Прямоугольник 2"/>
          <p:cNvSpPr>
            <a:spLocks noChangeArrowheads="1"/>
          </p:cNvSpPr>
          <p:nvPr/>
        </p:nvSpPr>
        <p:spPr bwMode="auto">
          <a:xfrm>
            <a:off x="699848" y="525666"/>
            <a:ext cx="80168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57200" algn="l"/>
              </a:tabLst>
            </a:pPr>
            <a:r>
              <a:rPr lang="sr-Cyrl-C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Домашнее задание (на выбор):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75376" y="1807369"/>
            <a:ext cx="8786874" cy="3174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829" tIns="720498" rIns="53958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Начертите систему координат, переведите двоичные числа в десятичные и изобразите точки, соединив их.</a:t>
            </a:r>
            <a:endParaRPr lang="ru-RU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(1;11);  	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(101;11);  	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(101;1001);  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(1000;110); 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(101;11);  	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6.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(1010;110);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 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7.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(1001;1); 	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8.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(11;1);  		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9.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(1;11);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10.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(101;1001); 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11.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(101,1010);  	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12.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(1000;1010);  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13.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(1000;1001); 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14.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(101;1001).   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5377" y="5465106"/>
            <a:ext cx="87868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457200" algn="l"/>
              </a:tabLst>
            </a:pPr>
            <a:r>
              <a:rPr lang="sr-Cyrl-C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*Запишите свои координаты точек, по которым можно на координатной плоскости изобразить рисунок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6444208" y="44624"/>
            <a:ext cx="26444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57200" algn="l"/>
              </a:tabLst>
            </a:pPr>
            <a:r>
              <a:rPr lang="sr-Cyrl-C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Раздаточный материал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Управляющая кнопка: домой 1">
            <a:hlinkClick r:id="" action="ppaction://hlinkshowjump?jump=firstslide" highlightClick="1"/>
          </p:cNvPr>
          <p:cNvSpPr/>
          <p:nvPr/>
        </p:nvSpPr>
        <p:spPr>
          <a:xfrm>
            <a:off x="8643118" y="6437452"/>
            <a:ext cx="245527" cy="28803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76672"/>
            <a:ext cx="8856984" cy="579350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600" b="1" dirty="0"/>
              <a:t>Цели урока:</a:t>
            </a:r>
            <a:r>
              <a:rPr lang="ru-RU" b="1" dirty="0"/>
              <a:t> </a:t>
            </a:r>
            <a:r>
              <a:rPr lang="ru-RU" dirty="0"/>
              <a:t>создать условия для</a:t>
            </a:r>
            <a:r>
              <a:rPr lang="ru-RU" b="1" dirty="0"/>
              <a:t> </a:t>
            </a:r>
            <a:r>
              <a:rPr lang="ru-RU" dirty="0"/>
              <a:t>закрепления, обобщения и систематизации  знаний учащихся по теме «Системы счисления</a:t>
            </a:r>
            <a:r>
              <a:rPr lang="ru-RU" dirty="0" smtClean="0"/>
              <a:t>».</a:t>
            </a:r>
          </a:p>
          <a:p>
            <a:pPr marL="0" indent="0">
              <a:buNone/>
            </a:pPr>
            <a:endParaRPr lang="ru-RU" sz="1300" dirty="0"/>
          </a:p>
          <a:p>
            <a:pPr lvl="0"/>
            <a:r>
              <a:rPr lang="ru-RU" b="1" i="1" dirty="0"/>
              <a:t>образовательные: </a:t>
            </a:r>
            <a:r>
              <a:rPr lang="ru-RU" dirty="0"/>
              <a:t>обобщить и закрепить знания учащихся по теме «Системы счисления»; совершенствовать навыки перевода чисел из десятичной системы счисления в двоичную и обратно; учить применять полученные знания на практике; </a:t>
            </a:r>
            <a:endParaRPr lang="ru-RU" dirty="0" smtClean="0"/>
          </a:p>
          <a:p>
            <a:pPr marL="0" lvl="0" indent="0">
              <a:buNone/>
            </a:pPr>
            <a:endParaRPr lang="ru-RU" sz="1300" dirty="0"/>
          </a:p>
          <a:p>
            <a:pPr lvl="0"/>
            <a:r>
              <a:rPr lang="ru-RU" b="1" i="1" dirty="0"/>
              <a:t>развивающие:</a:t>
            </a:r>
            <a:r>
              <a:rPr lang="ru-RU" b="1" dirty="0"/>
              <a:t> </a:t>
            </a:r>
            <a:r>
              <a:rPr lang="ru-RU" dirty="0"/>
              <a:t>развивать навык индивидуальной практической деятельности, алгоритмическое мышление, интерес к предмету,  умение работать в группе, оценивать свою деятельность и деятельность своих одноклассников</a:t>
            </a:r>
            <a:r>
              <a:rPr lang="ru-RU" dirty="0" smtClean="0"/>
              <a:t>;</a:t>
            </a:r>
          </a:p>
          <a:p>
            <a:pPr marL="0" lvl="0" indent="0">
              <a:buNone/>
            </a:pPr>
            <a:endParaRPr lang="ru-RU" sz="1400" dirty="0"/>
          </a:p>
          <a:p>
            <a:pPr lvl="0"/>
            <a:r>
              <a:rPr lang="ru-RU" b="1" i="1" dirty="0"/>
              <a:t>воспитательные:</a:t>
            </a:r>
            <a:r>
              <a:rPr lang="ru-RU" i="1" dirty="0"/>
              <a:t> </a:t>
            </a:r>
            <a:r>
              <a:rPr lang="ru-RU" dirty="0"/>
              <a:t>воспитывать общекультурные навыки работы с информацией; воспитывать уважительное отношение к мнению одноклассников, умение  слушать и слышать других.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5760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Этапы урока: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499715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71500" indent="-571500">
              <a:buAutoNum type="romanUcPeriod"/>
            </a:pPr>
            <a:r>
              <a:rPr lang="ru-RU" dirty="0" smtClean="0"/>
              <a:t>Организационный момент. (2 мин.)</a:t>
            </a:r>
          </a:p>
          <a:p>
            <a:pPr marL="571500" indent="-571500">
              <a:buAutoNum type="romanUcPeriod"/>
            </a:pPr>
            <a:r>
              <a:rPr lang="ru-RU" dirty="0" smtClean="0">
                <a:hlinkClick r:id="rId2" action="ppaction://hlinksldjump"/>
              </a:rPr>
              <a:t>Актуализация знаний.</a:t>
            </a:r>
            <a:r>
              <a:rPr lang="ru-RU" dirty="0" smtClean="0"/>
              <a:t> Целеполагание.</a:t>
            </a:r>
          </a:p>
          <a:p>
            <a:pPr marL="571500" indent="-571500">
              <a:buAutoNum type="romanUcPeriod"/>
            </a:pPr>
            <a:r>
              <a:rPr lang="ru-RU" smtClean="0">
                <a:hlinkClick r:id="rId3" action="ppaction://hlinksldjump"/>
              </a:rPr>
              <a:t>Повторение </a:t>
            </a:r>
            <a:r>
              <a:rPr lang="ru-RU" dirty="0" smtClean="0">
                <a:hlinkClick r:id="rId3" action="ppaction://hlinksldjump"/>
              </a:rPr>
              <a:t>изученного материала</a:t>
            </a:r>
            <a:r>
              <a:rPr lang="ru-RU" dirty="0" smtClean="0"/>
              <a:t>.</a:t>
            </a:r>
          </a:p>
          <a:p>
            <a:pPr marL="571500" indent="-571500">
              <a:buAutoNum type="romanUcPeriod"/>
            </a:pPr>
            <a:r>
              <a:rPr lang="ru-RU" dirty="0" smtClean="0">
                <a:hlinkClick r:id="rId4" action="ppaction://hlinksldjump"/>
              </a:rPr>
              <a:t>Гимнастика для глаз.</a:t>
            </a:r>
            <a:endParaRPr lang="ru-RU" dirty="0" smtClean="0"/>
          </a:p>
          <a:p>
            <a:pPr marL="571500" indent="-571500">
              <a:buAutoNum type="romanUcPeriod"/>
            </a:pPr>
            <a:r>
              <a:rPr lang="ru-RU" dirty="0" smtClean="0">
                <a:hlinkClick r:id="rId5" action="ppaction://hlinksldjump"/>
              </a:rPr>
              <a:t>Решение задач на закрепление.</a:t>
            </a:r>
            <a:endParaRPr lang="ru-RU" dirty="0" smtClean="0"/>
          </a:p>
          <a:p>
            <a:pPr marL="571500" indent="-571500">
              <a:buAutoNum type="romanUcPeriod"/>
            </a:pPr>
            <a:r>
              <a:rPr lang="ru-RU" dirty="0" smtClean="0">
                <a:hlinkClick r:id="rId6" action="ppaction://hlinksldjump"/>
              </a:rPr>
              <a:t>Цифровой диктант.</a:t>
            </a:r>
            <a:endParaRPr lang="ru-RU" dirty="0" smtClean="0"/>
          </a:p>
          <a:p>
            <a:pPr marL="571500" indent="-571500">
              <a:buAutoNum type="romanUcPeriod"/>
            </a:pPr>
            <a:r>
              <a:rPr lang="ru-RU" dirty="0" smtClean="0">
                <a:hlinkClick r:id="rId7" action="ppaction://hlinksldjump"/>
              </a:rPr>
              <a:t>Практическая работа</a:t>
            </a:r>
            <a:r>
              <a:rPr lang="ru-RU" dirty="0" smtClean="0"/>
              <a:t> (викторина).</a:t>
            </a:r>
          </a:p>
          <a:p>
            <a:pPr marL="571500" indent="-571500">
              <a:buAutoNum type="romanUcPeriod"/>
            </a:pPr>
            <a:r>
              <a:rPr lang="ru-RU" dirty="0" smtClean="0">
                <a:hlinkClick r:id="rId8" action="ppaction://hlinksldjump"/>
              </a:rPr>
              <a:t>Итог урока. Рефлексия.</a:t>
            </a:r>
            <a:endParaRPr lang="ru-RU" dirty="0" smtClean="0"/>
          </a:p>
          <a:p>
            <a:pPr marL="571500" indent="-571500">
              <a:buAutoNum type="romanUcPeriod"/>
            </a:pPr>
            <a:r>
              <a:rPr lang="ru-RU" dirty="0" smtClean="0">
                <a:hlinkClick r:id="rId9" action="ppaction://hlinksldjump"/>
              </a:rPr>
              <a:t>Домашнее задание.</a:t>
            </a:r>
            <a:endParaRPr lang="ru-RU" dirty="0" smtClean="0"/>
          </a:p>
          <a:p>
            <a:pPr marL="571500" indent="-571500">
              <a:buAutoNum type="romanUcPeriod"/>
            </a:pPr>
            <a:endParaRPr lang="ru-RU" dirty="0" smtClean="0"/>
          </a:p>
          <a:p>
            <a:pPr marL="571500" indent="-571500">
              <a:buAutoNum type="romanUcPeriod"/>
            </a:pPr>
            <a:endParaRPr lang="ru-RU" dirty="0" smtClean="0"/>
          </a:p>
          <a:p>
            <a:pPr marL="571500" indent="-571500">
              <a:buAutoNum type="romanUcPeriod"/>
            </a:pPr>
            <a:endParaRPr lang="ru-RU" dirty="0" smtClean="0"/>
          </a:p>
          <a:p>
            <a:pPr marL="571500" indent="-571500">
              <a:buAutoNum type="romanU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11785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4612" y="857232"/>
            <a:ext cx="621510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Числа не управляют миром, но показывают, как управляется мир.</a:t>
            </a:r>
          </a:p>
          <a:p>
            <a:pPr algn="r">
              <a:spcBef>
                <a:spcPct val="50000"/>
              </a:spcBef>
              <a:defRPr/>
            </a:pP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Иоганн Гете</a:t>
            </a:r>
            <a:endParaRPr lang="ru-RU" sz="32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00826" y="4857760"/>
            <a:ext cx="2286016" cy="172213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1" y="214289"/>
            <a:ext cx="2643207" cy="36560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Прямоугольник 2"/>
          <p:cNvSpPr/>
          <p:nvPr/>
        </p:nvSpPr>
        <p:spPr>
          <a:xfrm>
            <a:off x="251520" y="5085184"/>
            <a:ext cx="5976664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Как вы понимаете слова эпиграфа?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97" name="Group 549"/>
          <p:cNvGraphicFramePr>
            <a:graphicFrameLocks noGrp="1"/>
          </p:cNvGraphicFramePr>
          <p:nvPr/>
        </p:nvGraphicFramePr>
        <p:xfrm>
          <a:off x="285720" y="928670"/>
          <a:ext cx="4532311" cy="3627120"/>
        </p:xfrm>
        <a:graphic>
          <a:graphicData uri="http://schemas.openxmlformats.org/drawingml/2006/table">
            <a:tbl>
              <a:tblPr/>
              <a:tblGrid>
                <a:gridCol w="323026"/>
                <a:gridCol w="324683"/>
                <a:gridCol w="323027"/>
                <a:gridCol w="324683"/>
                <a:gridCol w="323026"/>
                <a:gridCol w="324683"/>
                <a:gridCol w="309775"/>
                <a:gridCol w="336279"/>
                <a:gridCol w="324683"/>
                <a:gridCol w="323027"/>
                <a:gridCol w="324683"/>
                <a:gridCol w="323026"/>
                <a:gridCol w="324683"/>
                <a:gridCol w="323027"/>
              </a:tblGrid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solidFill>
                              <a:srgbClr val="FFFF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</a:tr>
              <a:tr h="4105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solidFill>
                            <a:srgbClr val="FFFF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2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solidFill>
                            <a:srgbClr val="FFFF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2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solidFill>
                            <a:srgbClr val="FFFF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2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solidFill>
                            <a:srgbClr val="FFFF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solidFill>
                            <a:srgbClr val="FFFF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2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solidFill>
                            <a:srgbClr val="FFFF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81" name="WordArt 133"/>
          <p:cNvSpPr>
            <a:spLocks noChangeArrowheads="1" noChangeShapeType="1" noTextEdit="1"/>
          </p:cNvSpPr>
          <p:nvPr/>
        </p:nvSpPr>
        <p:spPr bwMode="auto">
          <a:xfrm>
            <a:off x="2246267" y="1071546"/>
            <a:ext cx="2571768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сложение</a:t>
            </a:r>
          </a:p>
        </p:txBody>
      </p:sp>
      <p:sp>
        <p:nvSpPr>
          <p:cNvPr id="2216" name="WordArt 168"/>
          <p:cNvSpPr>
            <a:spLocks noChangeArrowheads="1" noChangeShapeType="1" noTextEdit="1"/>
          </p:cNvSpPr>
          <p:nvPr/>
        </p:nvSpPr>
        <p:spPr bwMode="auto">
          <a:xfrm>
            <a:off x="285720" y="1552579"/>
            <a:ext cx="2603489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хранение</a:t>
            </a:r>
          </a:p>
        </p:txBody>
      </p:sp>
      <p:sp>
        <p:nvSpPr>
          <p:cNvPr id="2352" name="WordArt 304"/>
          <p:cNvSpPr>
            <a:spLocks noChangeArrowheads="1" noChangeShapeType="1" noTextEdit="1"/>
          </p:cNvSpPr>
          <p:nvPr/>
        </p:nvSpPr>
        <p:spPr bwMode="auto">
          <a:xfrm>
            <a:off x="674631" y="2000240"/>
            <a:ext cx="278608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процессор</a:t>
            </a:r>
          </a:p>
        </p:txBody>
      </p:sp>
      <p:sp>
        <p:nvSpPr>
          <p:cNvPr id="2369" name="WordArt 321"/>
          <p:cNvSpPr>
            <a:spLocks noChangeArrowheads="1" noChangeShapeType="1" noTextEdit="1"/>
          </p:cNvSpPr>
          <p:nvPr/>
        </p:nvSpPr>
        <p:spPr bwMode="auto">
          <a:xfrm>
            <a:off x="1293782" y="2487617"/>
            <a:ext cx="2881311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век торный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80"/>
              </a:solidFill>
              <a:latin typeface="Arial"/>
              <a:cs typeface="Arial"/>
            </a:endParaRPr>
          </a:p>
        </p:txBody>
      </p:sp>
      <p:sp>
        <p:nvSpPr>
          <p:cNvPr id="2370" name="WordArt 322"/>
          <p:cNvSpPr>
            <a:spLocks noChangeArrowheads="1" noChangeShapeType="1" noTextEdit="1"/>
          </p:cNvSpPr>
          <p:nvPr/>
        </p:nvSpPr>
        <p:spPr bwMode="auto">
          <a:xfrm>
            <a:off x="1960515" y="3063879"/>
            <a:ext cx="250033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передача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80"/>
              </a:solidFill>
              <a:latin typeface="Arial"/>
              <a:cs typeface="Arial"/>
            </a:endParaRPr>
          </a:p>
        </p:txBody>
      </p:sp>
      <p:sp>
        <p:nvSpPr>
          <p:cNvPr id="2371" name="WordArt 323"/>
          <p:cNvSpPr>
            <a:spLocks noChangeArrowheads="1" noChangeShapeType="1" noTextEdit="1"/>
          </p:cNvSpPr>
          <p:nvPr/>
        </p:nvSpPr>
        <p:spPr bwMode="auto">
          <a:xfrm>
            <a:off x="1603325" y="3571876"/>
            <a:ext cx="1879593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память</a:t>
            </a:r>
          </a:p>
        </p:txBody>
      </p:sp>
      <p:sp>
        <p:nvSpPr>
          <p:cNvPr id="2372" name="WordArt 324"/>
          <p:cNvSpPr>
            <a:spLocks noChangeArrowheads="1" noChangeShapeType="1" noTextEdit="1"/>
          </p:cNvSpPr>
          <p:nvPr/>
        </p:nvSpPr>
        <p:spPr bwMode="auto">
          <a:xfrm>
            <a:off x="1889077" y="4071942"/>
            <a:ext cx="129698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байт</a:t>
            </a:r>
          </a:p>
        </p:txBody>
      </p:sp>
      <p:sp>
        <p:nvSpPr>
          <p:cNvPr id="2578" name="WordArt 530"/>
          <p:cNvSpPr>
            <a:spLocks noChangeArrowheads="1" noChangeShapeType="1" noTextEdit="1"/>
          </p:cNvSpPr>
          <p:nvPr/>
        </p:nvSpPr>
        <p:spPr bwMode="auto">
          <a:xfrm>
            <a:off x="214282" y="5429264"/>
            <a:ext cx="1296988" cy="596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222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100 ``</a:t>
            </a:r>
          </a:p>
        </p:txBody>
      </p:sp>
      <p:pic>
        <p:nvPicPr>
          <p:cNvPr id="2579" name="Picture 531" descr="AG00040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5143512"/>
            <a:ext cx="1030317" cy="1143008"/>
          </a:xfrm>
          <a:prstGeom prst="rect">
            <a:avLst/>
          </a:prstGeom>
          <a:noFill/>
        </p:spPr>
      </p:pic>
      <p:sp>
        <p:nvSpPr>
          <p:cNvPr id="2580" name="WordArt 532"/>
          <p:cNvSpPr>
            <a:spLocks noChangeArrowheads="1" noChangeShapeType="1" noTextEdit="1"/>
          </p:cNvSpPr>
          <p:nvPr/>
        </p:nvSpPr>
        <p:spPr bwMode="auto">
          <a:xfrm>
            <a:off x="3214678" y="5429264"/>
            <a:ext cx="1223963" cy="596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222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` </a:t>
            </a:r>
            <a:r>
              <a:rPr lang="ru-RU" sz="3600" kern="10" dirty="0" err="1">
                <a:ln w="222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а=и</a:t>
            </a:r>
            <a:endParaRPr lang="ru-RU" sz="3600" kern="10" dirty="0">
              <a:ln w="222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2581" name="Picture 533" descr="лес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5072074"/>
            <a:ext cx="1209675" cy="1038225"/>
          </a:xfrm>
          <a:prstGeom prst="rect">
            <a:avLst/>
          </a:prstGeom>
          <a:noFill/>
        </p:spPr>
      </p:pic>
      <p:sp>
        <p:nvSpPr>
          <p:cNvPr id="2582" name="WordArt 534"/>
          <p:cNvSpPr>
            <a:spLocks noChangeArrowheads="1" noChangeShapeType="1" noTextEdit="1"/>
          </p:cNvSpPr>
          <p:nvPr/>
        </p:nvSpPr>
        <p:spPr bwMode="auto">
          <a:xfrm>
            <a:off x="6286512" y="4929198"/>
            <a:ext cx="144462" cy="142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 dirty="0">
                <a:ln w="222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`</a:t>
            </a:r>
          </a:p>
        </p:txBody>
      </p:sp>
      <p:pic>
        <p:nvPicPr>
          <p:cNvPr id="2585" name="Picture 537" descr="НиЯ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3411" y="4960540"/>
            <a:ext cx="1574799" cy="1314894"/>
          </a:xfrm>
          <a:prstGeom prst="rect">
            <a:avLst/>
          </a:prstGeom>
          <a:noFill/>
        </p:spPr>
      </p:pic>
      <p:sp>
        <p:nvSpPr>
          <p:cNvPr id="2586" name="WordArt 538"/>
          <p:cNvSpPr>
            <a:spLocks noChangeArrowheads="1" noChangeShapeType="1" noTextEdit="1"/>
          </p:cNvSpPr>
          <p:nvPr/>
        </p:nvSpPr>
        <p:spPr bwMode="auto">
          <a:xfrm>
            <a:off x="571472" y="6286520"/>
            <a:ext cx="3603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с</a:t>
            </a:r>
          </a:p>
        </p:txBody>
      </p:sp>
      <p:sp>
        <p:nvSpPr>
          <p:cNvPr id="2587" name="WordArt 539"/>
          <p:cNvSpPr>
            <a:spLocks noChangeArrowheads="1" noChangeShapeType="1" noTextEdit="1"/>
          </p:cNvSpPr>
          <p:nvPr/>
        </p:nvSpPr>
        <p:spPr bwMode="auto">
          <a:xfrm>
            <a:off x="2428860" y="6286520"/>
            <a:ext cx="115093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чис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80"/>
              </a:solidFill>
              <a:latin typeface="Arial"/>
              <a:cs typeface="Arial"/>
            </a:endParaRPr>
          </a:p>
        </p:txBody>
      </p:sp>
      <p:sp>
        <p:nvSpPr>
          <p:cNvPr id="2588" name="WordArt 540"/>
          <p:cNvSpPr>
            <a:spLocks noChangeArrowheads="1" noChangeShapeType="1" noTextEdit="1"/>
          </p:cNvSpPr>
          <p:nvPr/>
        </p:nvSpPr>
        <p:spPr bwMode="auto">
          <a:xfrm>
            <a:off x="5286380" y="6286520"/>
            <a:ext cx="7207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ле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80"/>
              </a:solidFill>
              <a:latin typeface="Arial"/>
              <a:cs typeface="Arial"/>
            </a:endParaRPr>
          </a:p>
        </p:txBody>
      </p:sp>
      <p:sp>
        <p:nvSpPr>
          <p:cNvPr id="2589" name="WordArt 541"/>
          <p:cNvSpPr>
            <a:spLocks noChangeArrowheads="1" noChangeShapeType="1" noTextEdit="1"/>
          </p:cNvSpPr>
          <p:nvPr/>
        </p:nvSpPr>
        <p:spPr bwMode="auto">
          <a:xfrm>
            <a:off x="6725341" y="6286520"/>
            <a:ext cx="115093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ния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80"/>
              </a:solidFill>
              <a:latin typeface="Arial"/>
              <a:cs typeface="Arial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282" y="142852"/>
            <a:ext cx="7358114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Определите тему урока:</a:t>
            </a:r>
            <a:endParaRPr lang="ru-RU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4857752" y="867112"/>
            <a:ext cx="428624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 к кроссворду: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8000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Математическое действие.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000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Один из информационных процессов.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000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Устройство для обработки информации.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000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Вид графического редактора.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000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Один из информационных процессов.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000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Устройство для хранения информации.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000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Единица измерения информации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281741" y="0"/>
            <a:ext cx="2862259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(работа в группах) 2 балла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460432" y="6381328"/>
            <a:ext cx="504056" cy="2160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5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8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8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8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8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8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" grpId="0"/>
      <p:bldP spid="2216" grpId="0"/>
      <p:bldP spid="2352" grpId="0"/>
      <p:bldP spid="2369" grpId="0"/>
      <p:bldP spid="2370" grpId="0"/>
      <p:bldP spid="2371" grpId="0"/>
      <p:bldP spid="2372" grpId="0"/>
      <p:bldP spid="2578" grpId="0" animBg="1"/>
      <p:bldP spid="2580" grpId="0" animBg="1"/>
      <p:bldP spid="2582" grpId="0" animBg="1"/>
      <p:bldP spid="2586" grpId="0" animBg="1"/>
      <p:bldP spid="2587" grpId="0" animBg="1"/>
      <p:bldP spid="2588" grpId="0" animBg="1"/>
      <p:bldP spid="258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714488"/>
            <a:ext cx="864399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88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Системы счисления</a:t>
            </a:r>
          </a:p>
        </p:txBody>
      </p:sp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8388424" y="6381328"/>
            <a:ext cx="54129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357158" y="1285860"/>
            <a:ext cx="842968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buFont typeface="Wingdings" pitchFamily="2" charset="2"/>
              <a:buChar char="ü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повторить, обобщить и привести в систему 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теоретический материал по теме «Системы счисления»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0" hangingPunct="0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совершенствовать </a:t>
            </a: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навыки перевода чисел из 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десятичной </a:t>
            </a: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системы счисления в 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двоичную и наоборот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eaLnBrk="0" hangingPunct="0">
              <a:buFont typeface="Wingdings" pitchFamily="2" charset="2"/>
              <a:buChar char="ü"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подготовиться 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 контрольной работе по данной теме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71604" y="357166"/>
            <a:ext cx="5929354" cy="785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Цели урока:</a:t>
            </a:r>
            <a:endParaRPr lang="ru-RU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8100392" y="6237312"/>
            <a:ext cx="686450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42844" y="928670"/>
          <a:ext cx="5214974" cy="5715016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214974"/>
              </a:tblGrid>
              <a:tr h="6825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Символы для изображения чисел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96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Кодирование, которое представлено с помощью последовательности нулей и единиц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81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Система счисления, в которой значение цифры не зависит от её позиции в записи числа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02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Система счисления, в которой количественное значение цифры зависит от её позиции в записи числа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4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Знаковая система, в которой числа записываются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 определенным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правилам с помощью знаков некоторого алфавита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530902"/>
              </p:ext>
            </p:extLst>
          </p:nvPr>
        </p:nvGraphicFramePr>
        <p:xfrm>
          <a:off x="6429388" y="928671"/>
          <a:ext cx="2500330" cy="5463721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500330"/>
              </a:tblGrid>
              <a:tr h="6290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Двоичное кодирование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344">
                <a:tc>
                  <a:txBody>
                    <a:bodyPr/>
                    <a:lstStyle/>
                    <a:p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Непозиционная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система счисления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05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Цифры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43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Система счисления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4385">
                <a:tc>
                  <a:txBody>
                    <a:bodyPr/>
                    <a:lstStyle/>
                    <a:p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Позиционная система счисления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500166" y="250021"/>
            <a:ext cx="6572296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Поставьте в соответствие: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(фронтальная работа с классом)</a:t>
            </a:r>
            <a:endParaRPr lang="ru-RU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6200000" flipH="1">
            <a:off x="4822033" y="1821645"/>
            <a:ext cx="2143140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 flipH="1" flipV="1">
            <a:off x="5322099" y="1250141"/>
            <a:ext cx="1143008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 flipH="1" flipV="1">
            <a:off x="5214942" y="2357430"/>
            <a:ext cx="1357322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357818" y="5000636"/>
            <a:ext cx="1071570" cy="8766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 flipH="1" flipV="1">
            <a:off x="5179223" y="4964917"/>
            <a:ext cx="1428760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5508104" y="0"/>
            <a:ext cx="3635896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балл за определение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8172400" y="6525344"/>
            <a:ext cx="576064" cy="2160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1365</TotalTime>
  <Words>861</Words>
  <Application>Microsoft Office PowerPoint</Application>
  <PresentationFormat>Экран (4:3)</PresentationFormat>
  <Paragraphs>269</Paragraphs>
  <Slides>23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Georgia</vt:lpstr>
      <vt:lpstr>Times New Roman</vt:lpstr>
      <vt:lpstr>Wingdings</vt:lpstr>
      <vt:lpstr>Тема Office</vt:lpstr>
      <vt:lpstr>Презентация урока  по теме  «Системы счисления» (8 класс)</vt:lpstr>
      <vt:lpstr>Характеристика урока</vt:lpstr>
      <vt:lpstr>Презентация PowerPoint</vt:lpstr>
      <vt:lpstr>Этапы урока: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Заполните таблицу:</vt:lpstr>
      <vt:lpstr>Найдите ошибку: определите число, для которого неверно определено основание системы счисления</vt:lpstr>
      <vt:lpstr>Презентация PowerPoint</vt:lpstr>
      <vt:lpstr>Презентация PowerPoint</vt:lpstr>
      <vt:lpstr>Презентация PowerPoint</vt:lpstr>
      <vt:lpstr>Выполните перевод чисел:</vt:lpstr>
      <vt:lpstr>Поставьте вместо знака * знак  &lt;, &gt; или =:</vt:lpstr>
      <vt:lpstr>Запишите все целые числа из промежутка:</vt:lpstr>
      <vt:lpstr>Цифровой диктант: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Наталья Гошкова</cp:lastModifiedBy>
  <cp:revision>160</cp:revision>
  <dcterms:modified xsi:type="dcterms:W3CDTF">2016-03-01T13:58:59Z</dcterms:modified>
</cp:coreProperties>
</file>