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2" r:id="rId2"/>
    <p:sldId id="268" r:id="rId3"/>
    <p:sldId id="267" r:id="rId4"/>
    <p:sldId id="291" r:id="rId5"/>
    <p:sldId id="284" r:id="rId6"/>
    <p:sldId id="293" r:id="rId7"/>
    <p:sldId id="275" r:id="rId8"/>
    <p:sldId id="304" r:id="rId9"/>
    <p:sldId id="294" r:id="rId10"/>
    <p:sldId id="296" r:id="rId11"/>
    <p:sldId id="298" r:id="rId12"/>
    <p:sldId id="288" r:id="rId13"/>
    <p:sldId id="299" r:id="rId14"/>
    <p:sldId id="300" r:id="rId15"/>
    <p:sldId id="280" r:id="rId16"/>
    <p:sldId id="301" r:id="rId17"/>
    <p:sldId id="30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A42C"/>
    <a:srgbClr val="12BE78"/>
    <a:srgbClr val="07C9C0"/>
    <a:srgbClr val="0DC357"/>
    <a:srgbClr val="B6C808"/>
    <a:srgbClr val="83C709"/>
    <a:srgbClr val="3BFF94"/>
    <a:srgbClr val="417F7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42E25-7D6B-4659-8064-EC0EC261E1BF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DD62-5813-441C-95E7-D9F49E2A0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ADD62-5813-441C-95E7-D9F49E2A085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ADD62-5813-441C-95E7-D9F49E2A085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ADD62-5813-441C-95E7-D9F49E2A085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ADD62-5813-441C-95E7-D9F49E2A085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DDE4-C122-4D81-BB0A-8E3EC20C8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\Desktop\урок ФГОС\pisma_stroki_pero_1932x1336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Урок русского языка в 6 классе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</a:rPr>
              <a:t>Разряды имён прилагательных</a:t>
            </a:r>
          </a:p>
          <a:p>
            <a:pPr algn="r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Саитбатталова  Эльвира Жумакадыровна,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 русского языка </a:t>
            </a:r>
          </a:p>
          <a:p>
            <a:pPr algn="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 3</a:t>
            </a:r>
          </a:p>
          <a:p>
            <a:pPr algn="r"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г. Салехард, ЯНАО</a:t>
            </a:r>
          </a:p>
          <a:p>
            <a:pPr algn="r"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771800" y="476672"/>
            <a:ext cx="590465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1124744"/>
            <a:ext cx="5400600" cy="3816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1.Место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2.Время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3.Материал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4.Вес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5.Длина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6.Назначение  предмета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7. Действие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404664"/>
            <a:ext cx="46085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Относительные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203848" y="476672"/>
            <a:ext cx="4608512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548680"/>
            <a:ext cx="468052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Притяжательные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3808" y="1484784"/>
            <a:ext cx="4968552" cy="34563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Указывают  на принадлежность человеку,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животному (</a:t>
            </a:r>
            <a:r>
              <a:rPr lang="ru-RU" sz="3600" b="1" dirty="0" err="1" smtClean="0">
                <a:solidFill>
                  <a:schemeClr val="bg1"/>
                </a:solidFill>
              </a:rPr>
              <a:t>одуш</a:t>
            </a:r>
            <a:r>
              <a:rPr lang="ru-RU" sz="3600" b="1" dirty="0" smtClean="0">
                <a:solidFill>
                  <a:schemeClr val="bg1"/>
                </a:solidFill>
              </a:rPr>
              <a:t>.)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User\Desktop\урок ФГОС\pisma_stroki_pero_1932x1336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D:\User\Desktop\i.jpg"/>
          <p:cNvPicPr>
            <a:picLocks noChangeAspect="1" noChangeArrowheads="1"/>
          </p:cNvPicPr>
          <p:nvPr/>
        </p:nvPicPr>
        <p:blipFill>
          <a:blip r:embed="rId3" cstate="print"/>
          <a:srcRect l="7422" t="3448" r="8861"/>
          <a:stretch>
            <a:fillRect/>
          </a:stretch>
        </p:blipFill>
        <p:spPr bwMode="auto">
          <a:xfrm>
            <a:off x="6767736" y="3068960"/>
            <a:ext cx="2376264" cy="2016224"/>
          </a:xfrm>
          <a:prstGeom prst="rect">
            <a:avLst/>
          </a:prstGeom>
          <a:noFill/>
          <a:ln>
            <a:solidFill>
              <a:srgbClr val="76A42C"/>
            </a:solidFill>
          </a:ln>
        </p:spPr>
      </p:pic>
      <p:pic>
        <p:nvPicPr>
          <p:cNvPr id="4099" name="Picture 3" descr="D:\User\Desktop\oren_b_30359.jpg"/>
          <p:cNvPicPr>
            <a:picLocks noChangeAspect="1" noChangeArrowheads="1"/>
          </p:cNvPicPr>
          <p:nvPr/>
        </p:nvPicPr>
        <p:blipFill>
          <a:blip r:embed="rId4" cstate="print"/>
          <a:srcRect t="19155" r="4348" b="9292"/>
          <a:stretch>
            <a:fillRect/>
          </a:stretch>
        </p:blipFill>
        <p:spPr bwMode="auto">
          <a:xfrm>
            <a:off x="2987824" y="1124744"/>
            <a:ext cx="3168352" cy="24208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101" name="Picture 5" descr="D:\User\Desktop\14556853-Cartoon-landscape-with-a-House-of-Gnome-Stock-Vector-mushroom.jpg"/>
          <p:cNvPicPr>
            <a:picLocks noChangeAspect="1" noChangeArrowheads="1"/>
          </p:cNvPicPr>
          <p:nvPr/>
        </p:nvPicPr>
        <p:blipFill>
          <a:blip r:embed="rId5" cstate="print"/>
          <a:srcRect l="8135" t="6250" r="5086"/>
          <a:stretch>
            <a:fillRect/>
          </a:stretch>
        </p:blipFill>
        <p:spPr bwMode="auto">
          <a:xfrm>
            <a:off x="323528" y="2996952"/>
            <a:ext cx="2304256" cy="21602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6" name="Тройная стрелка влево/вправо/вверх 25"/>
          <p:cNvSpPr/>
          <p:nvPr/>
        </p:nvSpPr>
        <p:spPr>
          <a:xfrm>
            <a:off x="1907704" y="4725144"/>
            <a:ext cx="5904656" cy="187220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D:\User\Desktop\gallery_9_941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797152"/>
            <a:ext cx="1152128" cy="1102035"/>
          </a:xfrm>
          <a:prstGeom prst="rect">
            <a:avLst/>
          </a:prstGeom>
          <a:noFill/>
        </p:spPr>
      </p:pic>
      <p:pic>
        <p:nvPicPr>
          <p:cNvPr id="28" name="Picture 2" descr="D:\User\Desktop\gallery_9_941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771800" y="4653136"/>
            <a:ext cx="1224136" cy="1236658"/>
          </a:xfrm>
          <a:prstGeom prst="rect">
            <a:avLst/>
          </a:prstGeom>
          <a:noFill/>
        </p:spPr>
      </p:pic>
      <p:sp>
        <p:nvSpPr>
          <p:cNvPr id="30" name="Овал 29"/>
          <p:cNvSpPr/>
          <p:nvPr/>
        </p:nvSpPr>
        <p:spPr>
          <a:xfrm>
            <a:off x="0" y="1340768"/>
            <a:ext cx="2987824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качествен-ные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699792" y="260648"/>
            <a:ext cx="4104456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относительные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444208" y="1556792"/>
            <a:ext cx="2699792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Притяжа-тельные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9" name="Picture 2" descr="D:\User\Desktop\gallery_9_941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429000"/>
            <a:ext cx="1368151" cy="13086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\Desktop\урок ФГОС\pisma_stroki_pero_1932x1336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7171" name="Picture 3" descr="D:\User\Desktop\204066220.jpg"/>
          <p:cNvPicPr>
            <a:picLocks noChangeAspect="1" noChangeArrowheads="1"/>
          </p:cNvPicPr>
          <p:nvPr/>
        </p:nvPicPr>
        <p:blipFill>
          <a:blip r:embed="rId3" cstate="print"/>
          <a:srcRect l="32990" t="5238" r="12201"/>
          <a:stretch>
            <a:fillRect/>
          </a:stretch>
        </p:blipFill>
        <p:spPr bwMode="auto">
          <a:xfrm>
            <a:off x="5868144" y="3429000"/>
            <a:ext cx="3491880" cy="3187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2" name="Picture 4" descr="D:\User\Desktop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3729931" cy="3384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3" name="Picture 5" descr="D:\User\Desktop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60648"/>
            <a:ext cx="4104456" cy="32847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51520" y="335699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Лисий характер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1628800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 smtClean="0">
              <a:solidFill>
                <a:schemeClr val="bg1"/>
              </a:solidFill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Лисий воротник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5229200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Лисий хвост </a:t>
            </a:r>
            <a:endParaRPr lang="ru-RU" sz="4000" b="1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6444208" y="260648"/>
            <a:ext cx="2699792" cy="1152128"/>
          </a:xfrm>
          <a:prstGeom prst="wedgeRectCallout">
            <a:avLst>
              <a:gd name="adj1" fmla="val -79201"/>
              <a:gd name="adj2" fmla="val 1171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Относительное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491880" y="5805264"/>
            <a:ext cx="3096344" cy="1052736"/>
          </a:xfrm>
          <a:prstGeom prst="wedgeRoundRectCallout">
            <a:avLst>
              <a:gd name="adj1" fmla="val 76208"/>
              <a:gd name="adj2" fmla="val -5583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Притяжательное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0" y="2132856"/>
            <a:ext cx="2627784" cy="1008112"/>
          </a:xfrm>
          <a:prstGeom prst="wedgeRoundRectCallout">
            <a:avLst>
              <a:gd name="adj1" fmla="val -4968"/>
              <a:gd name="adj2" fmla="val 1085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Качественное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\Desktop\урок ФГОС\pisma_stroki_pero_1932x1336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D:\User\Desktop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3816424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D:\User\Desktop\i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76872"/>
            <a:ext cx="3672408" cy="3861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179512" y="404664"/>
            <a:ext cx="4392488" cy="1440160"/>
          </a:xfrm>
          <a:prstGeom prst="wedgeEllipseCallout">
            <a:avLst>
              <a:gd name="adj1" fmla="val 25970"/>
              <a:gd name="adj2" fmla="val 1549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притяжательное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5493296" y="404664"/>
            <a:ext cx="3650704" cy="1124744"/>
          </a:xfrm>
          <a:prstGeom prst="wedgeEllipseCallout">
            <a:avLst>
              <a:gd name="adj1" fmla="val -42827"/>
              <a:gd name="adj2" fmla="val 1606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качественное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\Desktop\урок ФГОС\pisma_stroki_pero_1932x1336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Устное упражнение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Если   прилагательное  качественное – поднимаем правую руку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Прилагательное относительное – левую руку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Прилагательное притяжательное – обе руки </a:t>
            </a:r>
          </a:p>
          <a:p>
            <a:pPr>
              <a:buNone/>
            </a:pPr>
            <a:endParaRPr lang="ru-RU" dirty="0" smtClean="0"/>
          </a:p>
          <a:p>
            <a:r>
              <a:rPr lang="ru-RU" sz="4800" b="1" dirty="0" smtClean="0"/>
              <a:t>Верблюжья колючка,  проворные ткачи, лебяжий пух, радужная парча, тетин совет, молочный кисель,  храбрая дружина, волчий хвост, деревянный стол, серебряный поднос.</a:t>
            </a:r>
            <a:endParaRPr lang="ru-RU" sz="4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\Desktop\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03848" y="1124744"/>
            <a:ext cx="4104456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332657"/>
            <a:ext cx="6876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    </a:t>
            </a:r>
            <a:r>
              <a:rPr lang="ru-RU" sz="3600" b="1" dirty="0" smtClean="0">
                <a:solidFill>
                  <a:schemeClr val="bg1"/>
                </a:solidFill>
              </a:rPr>
              <a:t>Употребите данные   прилагательные в прямом и переносном значении: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Острый, сердечный, железный, ласковый, хрустальный, волчий.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88624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332656"/>
            <a:ext cx="74888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300" dirty="0" smtClean="0">
                <a:solidFill>
                  <a:schemeClr val="bg1"/>
                </a:solidFill>
                <a:latin typeface="Arial Black" pitchFamily="34" charset="0"/>
              </a:rPr>
              <a:t>ДОМАШНЕЕ ЗАДАНИЕ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§ 58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(на выбор)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1.Написать сочинение-миниатюру,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используя </a:t>
            </a:r>
            <a:r>
              <a:rPr lang="ru-RU" sz="2800" dirty="0" smtClean="0">
                <a:solidFill>
                  <a:schemeClr val="bg1"/>
                </a:solidFill>
              </a:rPr>
              <a:t>прилагательные в переносном значении.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2.Отразить в рисунках процесс перехода прилагательных из разряда в разряд.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3.Составить и записать предложения с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такими </a:t>
            </a:r>
            <a:r>
              <a:rPr lang="ru-RU" sz="2800" dirty="0" smtClean="0">
                <a:solidFill>
                  <a:schemeClr val="bg1"/>
                </a:solidFill>
              </a:rPr>
              <a:t>сочетаниями слов, в которых прилагательные употреблены в </a:t>
            </a:r>
            <a:r>
              <a:rPr lang="ru-RU" sz="2800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переносном </a:t>
            </a:r>
            <a:r>
              <a:rPr lang="ru-RU" sz="2800" dirty="0" smtClean="0">
                <a:solidFill>
                  <a:schemeClr val="bg1"/>
                </a:solidFill>
              </a:rPr>
              <a:t>значении.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User\Desktop\урок ФГОС\pisma_stroki_pero_1932x1336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D:\User\Desktop\урок ФГОС\c04ff06e703da7578c9f07757a77818e.jpg"/>
          <p:cNvPicPr>
            <a:picLocks noChangeAspect="1" noChangeArrowheads="1"/>
          </p:cNvPicPr>
          <p:nvPr/>
        </p:nvPicPr>
        <p:blipFill>
          <a:blip r:embed="rId3" cstate="print"/>
          <a:srcRect l="10115" t="5070" r="10649"/>
          <a:stretch>
            <a:fillRect/>
          </a:stretch>
        </p:blipFill>
        <p:spPr bwMode="auto">
          <a:xfrm>
            <a:off x="467544" y="836712"/>
            <a:ext cx="2448272" cy="2376264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D:\User\Desktop\f8c58d79036185f2148f92eee53fb3fe.jpg"/>
          <p:cNvPicPr>
            <a:picLocks noChangeAspect="1" noChangeArrowheads="1"/>
          </p:cNvPicPr>
          <p:nvPr/>
        </p:nvPicPr>
        <p:blipFill>
          <a:blip r:embed="rId4" cstate="print"/>
          <a:srcRect r="37265" b="28026"/>
          <a:stretch>
            <a:fillRect/>
          </a:stretch>
        </p:blipFill>
        <p:spPr bwMode="auto">
          <a:xfrm>
            <a:off x="6321444" y="548680"/>
            <a:ext cx="2822556" cy="2520280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D:\User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869160"/>
            <a:ext cx="2736304" cy="1988840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5" name="Picture 7" descr="http://img.amur.info/res/news/76449/812f5e70d6a106a4f78096f379f387b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0"/>
            <a:ext cx="3024336" cy="2276872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6" name="Picture 8" descr="D:\User\Desktop\f9264c.jpg"/>
          <p:cNvPicPr>
            <a:picLocks noChangeAspect="1" noChangeArrowheads="1"/>
          </p:cNvPicPr>
          <p:nvPr/>
        </p:nvPicPr>
        <p:blipFill>
          <a:blip r:embed="rId7" cstate="print"/>
          <a:srcRect l="8163" r="2041" b="23325"/>
          <a:stretch>
            <a:fillRect/>
          </a:stretch>
        </p:blipFill>
        <p:spPr bwMode="auto">
          <a:xfrm>
            <a:off x="323528" y="3573016"/>
            <a:ext cx="2772816" cy="2304256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8" name="Picture 10" descr="http://www.zastavki.com/pictures/1366x768/2013/Animals___Under_water_Penguins_from_ice_floe_to_jump_into_the_water_043662_24.jpg"/>
          <p:cNvPicPr>
            <a:picLocks noChangeAspect="1" noChangeArrowheads="1"/>
          </p:cNvPicPr>
          <p:nvPr/>
        </p:nvPicPr>
        <p:blipFill>
          <a:blip r:embed="rId8" cstate="print"/>
          <a:srcRect l="4369" t="-2142" r="29410" b="12255"/>
          <a:stretch>
            <a:fillRect/>
          </a:stretch>
        </p:blipFill>
        <p:spPr bwMode="auto">
          <a:xfrm>
            <a:off x="6228184" y="3429000"/>
            <a:ext cx="2736304" cy="2304256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9" name="Picture 11" descr="D:\User\Desktop\урок ФГОС\6584_900.jpg"/>
          <p:cNvPicPr>
            <a:picLocks noChangeAspect="1" noChangeArrowheads="1"/>
          </p:cNvPicPr>
          <p:nvPr/>
        </p:nvPicPr>
        <p:blipFill>
          <a:blip r:embed="rId9" cstate="print"/>
          <a:srcRect l="9299" t="4938" r="10112"/>
          <a:stretch>
            <a:fillRect/>
          </a:stretch>
        </p:blipFill>
        <p:spPr bwMode="auto">
          <a:xfrm>
            <a:off x="2915816" y="2276872"/>
            <a:ext cx="3384376" cy="2643699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\Desktop\i (3).jpg"/>
          <p:cNvPicPr>
            <a:picLocks noChangeAspect="1" noChangeArrowheads="1"/>
          </p:cNvPicPr>
          <p:nvPr/>
        </p:nvPicPr>
        <p:blipFill>
          <a:blip r:embed="rId2" cstate="print"/>
          <a:srcRect t="1267" r="55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79512" y="0"/>
            <a:ext cx="6480720" cy="659735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bg1"/>
                </a:solidFill>
              </a:rPr>
              <a:t>      </a:t>
            </a:r>
            <a:r>
              <a:rPr lang="ru-RU" sz="12800" b="1" dirty="0" smtClean="0">
                <a:solidFill>
                  <a:schemeClr val="bg1"/>
                </a:solidFill>
              </a:rPr>
              <a:t>На …..севере, ребята,</a:t>
            </a:r>
            <a:br>
              <a:rPr lang="ru-RU" sz="12800" b="1" dirty="0" smtClean="0">
                <a:solidFill>
                  <a:schemeClr val="bg1"/>
                </a:solidFill>
              </a:rPr>
            </a:br>
            <a:r>
              <a:rPr lang="ru-RU" sz="12800" b="1" dirty="0" smtClean="0">
                <a:solidFill>
                  <a:schemeClr val="bg1"/>
                </a:solidFill>
              </a:rPr>
              <a:t>Сиянием небеса объяты.</a:t>
            </a:r>
            <a:br>
              <a:rPr lang="ru-RU" sz="12800" b="1" dirty="0" smtClean="0">
                <a:solidFill>
                  <a:schemeClr val="bg1"/>
                </a:solidFill>
              </a:rPr>
            </a:br>
            <a:r>
              <a:rPr lang="ru-RU" sz="12800" b="1" dirty="0" smtClean="0">
                <a:solidFill>
                  <a:schemeClr val="bg1"/>
                </a:solidFill>
              </a:rPr>
              <a:t>Страна снегов, и льдов страна,</a:t>
            </a:r>
            <a:br>
              <a:rPr lang="ru-RU" sz="12800" b="1" dirty="0" smtClean="0">
                <a:solidFill>
                  <a:schemeClr val="bg1"/>
                </a:solidFill>
              </a:rPr>
            </a:br>
            <a:r>
              <a:rPr lang="ru-RU" sz="12800" b="1" dirty="0" smtClean="0">
                <a:solidFill>
                  <a:schemeClr val="bg1"/>
                </a:solidFill>
              </a:rPr>
              <a:t>Она чудес и тайн полна.</a:t>
            </a:r>
            <a:br>
              <a:rPr lang="ru-RU" sz="12800" b="1" dirty="0" smtClean="0">
                <a:solidFill>
                  <a:schemeClr val="bg1"/>
                </a:solidFill>
              </a:rPr>
            </a:br>
            <a:r>
              <a:rPr lang="ru-RU" sz="12800" b="1" dirty="0" smtClean="0">
                <a:solidFill>
                  <a:schemeClr val="bg1"/>
                </a:solidFill>
              </a:rPr>
              <a:t>Охотник ….., косолапый,</a:t>
            </a:r>
            <a:br>
              <a:rPr lang="ru-RU" sz="12800" b="1" dirty="0" smtClean="0">
                <a:solidFill>
                  <a:schemeClr val="bg1"/>
                </a:solidFill>
              </a:rPr>
            </a:br>
            <a:r>
              <a:rPr lang="ru-RU" sz="12800" b="1" dirty="0" smtClean="0">
                <a:solidFill>
                  <a:schemeClr val="bg1"/>
                </a:solidFill>
              </a:rPr>
              <a:t>Свой черный нос прикрывши лапой,</a:t>
            </a:r>
            <a:br>
              <a:rPr lang="ru-RU" sz="12800" b="1" dirty="0" smtClean="0">
                <a:solidFill>
                  <a:schemeClr val="bg1"/>
                </a:solidFill>
              </a:rPr>
            </a:br>
            <a:r>
              <a:rPr lang="ru-RU" sz="12800" b="1" dirty="0" smtClean="0">
                <a:solidFill>
                  <a:schemeClr val="bg1"/>
                </a:solidFill>
              </a:rPr>
              <a:t>За нерпой спящею следит.</a:t>
            </a:r>
            <a:br>
              <a:rPr lang="ru-RU" sz="12800" b="1" dirty="0" smtClean="0">
                <a:solidFill>
                  <a:schemeClr val="bg1"/>
                </a:solidFill>
              </a:rPr>
            </a:br>
            <a:r>
              <a:rPr lang="ru-RU" sz="12800" b="1" dirty="0" smtClean="0">
                <a:solidFill>
                  <a:schemeClr val="bg1"/>
                </a:solidFill>
              </a:rPr>
              <a:t>Песец куда-то семенит,</a:t>
            </a:r>
            <a:br>
              <a:rPr lang="ru-RU" sz="12800" b="1" dirty="0" smtClean="0">
                <a:solidFill>
                  <a:schemeClr val="bg1"/>
                </a:solidFill>
              </a:rPr>
            </a:br>
            <a:r>
              <a:rPr lang="ru-RU" sz="12800" b="1" dirty="0" smtClean="0">
                <a:solidFill>
                  <a:schemeClr val="bg1"/>
                </a:solidFill>
              </a:rPr>
              <a:t>Держа в зубах свою добычу…</a:t>
            </a:r>
            <a:br>
              <a:rPr lang="ru-RU" sz="12800" b="1" dirty="0" smtClean="0">
                <a:solidFill>
                  <a:schemeClr val="bg1"/>
                </a:solidFill>
              </a:rPr>
            </a:br>
            <a:r>
              <a:rPr lang="ru-RU" sz="12800" b="1" dirty="0" smtClean="0">
                <a:solidFill>
                  <a:schemeClr val="bg1"/>
                </a:solidFill>
              </a:rPr>
              <a:t>Кого-то чайки в небе кличут,</a:t>
            </a:r>
            <a:br>
              <a:rPr lang="ru-RU" sz="12800" b="1" dirty="0" smtClean="0">
                <a:solidFill>
                  <a:schemeClr val="bg1"/>
                </a:solidFill>
              </a:rPr>
            </a:br>
            <a:r>
              <a:rPr lang="ru-RU" sz="12800" b="1" dirty="0" smtClean="0">
                <a:solidFill>
                  <a:schemeClr val="bg1"/>
                </a:solidFill>
              </a:rPr>
              <a:t>Волков ….. жуткий вой…</a:t>
            </a:r>
            <a:br>
              <a:rPr lang="ru-RU" sz="12800" b="1" dirty="0" smtClean="0">
                <a:solidFill>
                  <a:schemeClr val="bg1"/>
                </a:solidFill>
              </a:rPr>
            </a:br>
            <a:r>
              <a:rPr lang="ru-RU" sz="12800" b="1" dirty="0" smtClean="0">
                <a:solidFill>
                  <a:schemeClr val="bg1"/>
                </a:solidFill>
              </a:rPr>
              <a:t>Совы полярной клюв ….…</a:t>
            </a:r>
            <a:br>
              <a:rPr lang="ru-RU" sz="12800" b="1" dirty="0" smtClean="0">
                <a:solidFill>
                  <a:schemeClr val="bg1"/>
                </a:solidFill>
              </a:rPr>
            </a:br>
            <a:r>
              <a:rPr lang="ru-RU" sz="12800" b="1" dirty="0" smtClean="0">
                <a:solidFill>
                  <a:schemeClr val="bg1"/>
                </a:solidFill>
              </a:rPr>
              <a:t>Вот в воду с края ….. льдины</a:t>
            </a:r>
            <a:br>
              <a:rPr lang="ru-RU" sz="12800" b="1" dirty="0" smtClean="0">
                <a:solidFill>
                  <a:schemeClr val="bg1"/>
                </a:solidFill>
              </a:rPr>
            </a:br>
            <a:r>
              <a:rPr lang="ru-RU" sz="12800" b="1" dirty="0" smtClean="0">
                <a:solidFill>
                  <a:schemeClr val="bg1"/>
                </a:solidFill>
              </a:rPr>
              <a:t>Ныряют …. пингвины.</a:t>
            </a:r>
            <a:br>
              <a:rPr lang="ru-RU" sz="12800" b="1" dirty="0" smtClean="0">
                <a:solidFill>
                  <a:schemeClr val="bg1"/>
                </a:solidFill>
              </a:rPr>
            </a:br>
            <a:r>
              <a:rPr lang="ru-RU" sz="12800" b="1" dirty="0" smtClean="0">
                <a:solidFill>
                  <a:schemeClr val="bg1"/>
                </a:solidFill>
              </a:rPr>
              <a:t>Здесь воздух свеж, чиста вода!</a:t>
            </a:r>
            <a:br>
              <a:rPr lang="ru-RU" sz="12800" b="1" dirty="0" smtClean="0">
                <a:solidFill>
                  <a:schemeClr val="bg1"/>
                </a:solidFill>
              </a:rPr>
            </a:br>
            <a:r>
              <a:rPr lang="ru-RU" sz="12800" b="1" dirty="0" smtClean="0">
                <a:solidFill>
                  <a:schemeClr val="bg1"/>
                </a:solidFill>
              </a:rPr>
              <a:t>Не съездить ли и вам сюда?</a:t>
            </a:r>
            <a:br>
              <a:rPr lang="ru-RU" sz="12800" b="1" dirty="0" smtClean="0">
                <a:solidFill>
                  <a:schemeClr val="bg1"/>
                </a:solidFill>
              </a:rPr>
            </a:br>
            <a:endParaRPr lang="ru-RU" sz="1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8002"/>
            <a:ext cx="9144000" cy="694600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79512" y="404664"/>
            <a:ext cx="5904656" cy="619268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</a:p>
          <a:p>
            <a:pPr>
              <a:buNone/>
            </a:pPr>
            <a:r>
              <a:rPr lang="ru-RU" sz="11200" b="1" dirty="0" smtClean="0">
                <a:solidFill>
                  <a:schemeClr val="bg1"/>
                </a:solidFill>
              </a:rPr>
              <a:t>     На Крайнем севере, ребята,</a:t>
            </a:r>
            <a:br>
              <a:rPr lang="ru-RU" sz="11200" b="1" dirty="0" smtClean="0">
                <a:solidFill>
                  <a:schemeClr val="bg1"/>
                </a:solidFill>
              </a:rPr>
            </a:br>
            <a:r>
              <a:rPr lang="ru-RU" sz="11200" b="1" dirty="0" smtClean="0">
                <a:solidFill>
                  <a:schemeClr val="bg1"/>
                </a:solidFill>
              </a:rPr>
              <a:t>Сиянием небеса объяты.</a:t>
            </a:r>
            <a:br>
              <a:rPr lang="ru-RU" sz="11200" b="1" dirty="0" smtClean="0">
                <a:solidFill>
                  <a:schemeClr val="bg1"/>
                </a:solidFill>
              </a:rPr>
            </a:br>
            <a:r>
              <a:rPr lang="ru-RU" sz="11200" b="1" dirty="0" smtClean="0">
                <a:solidFill>
                  <a:schemeClr val="bg1"/>
                </a:solidFill>
              </a:rPr>
              <a:t>Страна снегов, и льдов страна,</a:t>
            </a:r>
            <a:br>
              <a:rPr lang="ru-RU" sz="11200" b="1" dirty="0" smtClean="0">
                <a:solidFill>
                  <a:schemeClr val="bg1"/>
                </a:solidFill>
              </a:rPr>
            </a:br>
            <a:r>
              <a:rPr lang="ru-RU" sz="11200" b="1" dirty="0" smtClean="0">
                <a:solidFill>
                  <a:schemeClr val="bg1"/>
                </a:solidFill>
              </a:rPr>
              <a:t>Она чудес и тайн полна.</a:t>
            </a:r>
            <a:br>
              <a:rPr lang="ru-RU" sz="11200" b="1" dirty="0" smtClean="0">
                <a:solidFill>
                  <a:schemeClr val="bg1"/>
                </a:solidFill>
              </a:rPr>
            </a:br>
            <a:r>
              <a:rPr lang="ru-RU" sz="11200" b="1" dirty="0" smtClean="0">
                <a:solidFill>
                  <a:schemeClr val="bg1"/>
                </a:solidFill>
              </a:rPr>
              <a:t>Охотник  белый, косолапый,</a:t>
            </a:r>
            <a:br>
              <a:rPr lang="ru-RU" sz="11200" b="1" dirty="0" smtClean="0">
                <a:solidFill>
                  <a:schemeClr val="bg1"/>
                </a:solidFill>
              </a:rPr>
            </a:br>
            <a:r>
              <a:rPr lang="ru-RU" sz="11200" b="1" dirty="0" smtClean="0">
                <a:solidFill>
                  <a:schemeClr val="bg1"/>
                </a:solidFill>
              </a:rPr>
              <a:t>Свой черный нос прикрывши лапой,</a:t>
            </a:r>
            <a:br>
              <a:rPr lang="ru-RU" sz="11200" b="1" dirty="0" smtClean="0">
                <a:solidFill>
                  <a:schemeClr val="bg1"/>
                </a:solidFill>
              </a:rPr>
            </a:br>
            <a:r>
              <a:rPr lang="ru-RU" sz="11200" b="1" dirty="0" smtClean="0">
                <a:solidFill>
                  <a:schemeClr val="bg1"/>
                </a:solidFill>
              </a:rPr>
              <a:t>За нерпой спящею следит.</a:t>
            </a:r>
            <a:br>
              <a:rPr lang="ru-RU" sz="11200" b="1" dirty="0" smtClean="0">
                <a:solidFill>
                  <a:schemeClr val="bg1"/>
                </a:solidFill>
              </a:rPr>
            </a:br>
            <a:r>
              <a:rPr lang="ru-RU" sz="11200" b="1" dirty="0" smtClean="0">
                <a:solidFill>
                  <a:schemeClr val="bg1"/>
                </a:solidFill>
              </a:rPr>
              <a:t>Песец куда-то семенит,</a:t>
            </a:r>
            <a:br>
              <a:rPr lang="ru-RU" sz="11200" b="1" dirty="0" smtClean="0">
                <a:solidFill>
                  <a:schemeClr val="bg1"/>
                </a:solidFill>
              </a:rPr>
            </a:br>
            <a:r>
              <a:rPr lang="ru-RU" sz="11200" b="1" dirty="0" smtClean="0">
                <a:solidFill>
                  <a:schemeClr val="bg1"/>
                </a:solidFill>
              </a:rPr>
              <a:t>Держа в зубах свою добычу…</a:t>
            </a:r>
            <a:br>
              <a:rPr lang="ru-RU" sz="11200" b="1" dirty="0" smtClean="0">
                <a:solidFill>
                  <a:schemeClr val="bg1"/>
                </a:solidFill>
              </a:rPr>
            </a:br>
            <a:r>
              <a:rPr lang="ru-RU" sz="11200" b="1" dirty="0" smtClean="0">
                <a:solidFill>
                  <a:schemeClr val="bg1"/>
                </a:solidFill>
              </a:rPr>
              <a:t>Кого-то чайки в небе кличут,</a:t>
            </a:r>
            <a:br>
              <a:rPr lang="ru-RU" sz="11200" b="1" dirty="0" smtClean="0">
                <a:solidFill>
                  <a:schemeClr val="bg1"/>
                </a:solidFill>
              </a:rPr>
            </a:br>
            <a:r>
              <a:rPr lang="ru-RU" sz="11200" b="1" dirty="0" smtClean="0">
                <a:solidFill>
                  <a:schemeClr val="bg1"/>
                </a:solidFill>
              </a:rPr>
              <a:t>Волков  полярный жуткий вой…</a:t>
            </a:r>
            <a:br>
              <a:rPr lang="ru-RU" sz="11200" b="1" dirty="0" smtClean="0">
                <a:solidFill>
                  <a:schemeClr val="bg1"/>
                </a:solidFill>
              </a:rPr>
            </a:br>
            <a:r>
              <a:rPr lang="ru-RU" sz="11200" b="1" dirty="0" smtClean="0">
                <a:solidFill>
                  <a:schemeClr val="bg1"/>
                </a:solidFill>
              </a:rPr>
              <a:t>Совы полярной клюв кривой</a:t>
            </a:r>
            <a:br>
              <a:rPr lang="ru-RU" sz="11200" b="1" dirty="0" smtClean="0">
                <a:solidFill>
                  <a:schemeClr val="bg1"/>
                </a:solidFill>
              </a:rPr>
            </a:br>
            <a:r>
              <a:rPr lang="ru-RU" sz="11200" b="1" dirty="0" smtClean="0">
                <a:solidFill>
                  <a:schemeClr val="bg1"/>
                </a:solidFill>
              </a:rPr>
              <a:t>Вот в воду с края толстой льдины</a:t>
            </a:r>
            <a:br>
              <a:rPr lang="ru-RU" sz="11200" b="1" dirty="0" smtClean="0">
                <a:solidFill>
                  <a:schemeClr val="bg1"/>
                </a:solidFill>
              </a:rPr>
            </a:br>
            <a:r>
              <a:rPr lang="ru-RU" sz="11200" b="1" dirty="0" smtClean="0">
                <a:solidFill>
                  <a:schemeClr val="bg1"/>
                </a:solidFill>
              </a:rPr>
              <a:t>Ныряют шустрые пингвины.</a:t>
            </a:r>
            <a:br>
              <a:rPr lang="ru-RU" sz="11200" b="1" dirty="0" smtClean="0">
                <a:solidFill>
                  <a:schemeClr val="bg1"/>
                </a:solidFill>
              </a:rPr>
            </a:br>
            <a:r>
              <a:rPr lang="ru-RU" sz="11200" b="1" dirty="0" smtClean="0">
                <a:solidFill>
                  <a:schemeClr val="bg1"/>
                </a:solidFill>
              </a:rPr>
              <a:t>Здесь воздух свеж, чиста вода!</a:t>
            </a:r>
            <a:br>
              <a:rPr lang="ru-RU" sz="11200" b="1" dirty="0" smtClean="0">
                <a:solidFill>
                  <a:schemeClr val="bg1"/>
                </a:solidFill>
              </a:rPr>
            </a:br>
            <a:r>
              <a:rPr lang="ru-RU" sz="11200" b="1" dirty="0" smtClean="0">
                <a:solidFill>
                  <a:schemeClr val="bg1"/>
                </a:solidFill>
              </a:rPr>
              <a:t>Не съездить ли и вам сюда?</a:t>
            </a:r>
            <a:r>
              <a:rPr lang="ru-RU" sz="11200" b="1" dirty="0" smtClean="0"/>
              <a:t> </a:t>
            </a:r>
          </a:p>
          <a:p>
            <a:pPr algn="r">
              <a:buNone/>
            </a:pPr>
            <a:r>
              <a:rPr lang="ru-RU" sz="11200" b="1" dirty="0" smtClean="0">
                <a:solidFill>
                  <a:schemeClr val="bg1"/>
                </a:solidFill>
              </a:rPr>
              <a:t>(Виктор Хорошулин) </a:t>
            </a:r>
            <a:r>
              <a:rPr lang="ru-RU" sz="11200" b="1" dirty="0" smtClean="0"/>
              <a:t/>
            </a:r>
            <a:br>
              <a:rPr lang="ru-RU" sz="11200" b="1" dirty="0" smtClean="0"/>
            </a:br>
            <a:r>
              <a:rPr lang="ru-RU" sz="11200" b="1" dirty="0" smtClean="0">
                <a:solidFill>
                  <a:schemeClr val="bg1"/>
                </a:solidFill>
              </a:rPr>
              <a:t/>
            </a:r>
            <a:br>
              <a:rPr lang="ru-RU" sz="11200" b="1" dirty="0" smtClean="0">
                <a:solidFill>
                  <a:schemeClr val="bg1"/>
                </a:solidFill>
              </a:rPr>
            </a:br>
            <a:endParaRPr lang="ru-RU" sz="1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User\Desktop\урок ФГОС\pisma_stroki_pero_1932x1336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D:\User\Desktop\урок ФГОС\c04ff06e703da7578c9f07757a77818e.jpg"/>
          <p:cNvPicPr>
            <a:picLocks noChangeAspect="1" noChangeArrowheads="1"/>
          </p:cNvPicPr>
          <p:nvPr/>
        </p:nvPicPr>
        <p:blipFill>
          <a:blip r:embed="rId3" cstate="print"/>
          <a:srcRect l="10115" t="5070" r="10649"/>
          <a:stretch>
            <a:fillRect/>
          </a:stretch>
        </p:blipFill>
        <p:spPr bwMode="auto">
          <a:xfrm>
            <a:off x="179512" y="764704"/>
            <a:ext cx="2448272" cy="2376264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D:\User\Desktop\f8c58d79036185f2148f92eee53fb3fe.jpg"/>
          <p:cNvPicPr>
            <a:picLocks noChangeAspect="1" noChangeArrowheads="1"/>
          </p:cNvPicPr>
          <p:nvPr/>
        </p:nvPicPr>
        <p:blipFill>
          <a:blip r:embed="rId4" cstate="print"/>
          <a:srcRect r="37265" b="28026"/>
          <a:stretch>
            <a:fillRect/>
          </a:stretch>
        </p:blipFill>
        <p:spPr bwMode="auto">
          <a:xfrm>
            <a:off x="6156176" y="476672"/>
            <a:ext cx="2822556" cy="2520280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D:\User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869160"/>
            <a:ext cx="2736304" cy="1988840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5" name="Picture 7" descr="http://img.amur.info/res/news/76449/812f5e70d6a106a4f78096f379f387b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0"/>
            <a:ext cx="3024336" cy="2276872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6" name="Picture 8" descr="D:\User\Desktop\f9264c.jpg"/>
          <p:cNvPicPr>
            <a:picLocks noChangeAspect="1" noChangeArrowheads="1"/>
          </p:cNvPicPr>
          <p:nvPr/>
        </p:nvPicPr>
        <p:blipFill>
          <a:blip r:embed="rId7" cstate="print"/>
          <a:srcRect l="8163" r="2041" b="23325"/>
          <a:stretch>
            <a:fillRect/>
          </a:stretch>
        </p:blipFill>
        <p:spPr bwMode="auto">
          <a:xfrm>
            <a:off x="179512" y="3645024"/>
            <a:ext cx="2772816" cy="2304256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8" name="Picture 10" descr="http://www.zastavki.com/pictures/1366x768/2013/Animals___Under_water_Penguins_from_ice_floe_to_jump_into_the_water_043662_24.jpg"/>
          <p:cNvPicPr>
            <a:picLocks noChangeAspect="1" noChangeArrowheads="1"/>
          </p:cNvPicPr>
          <p:nvPr/>
        </p:nvPicPr>
        <p:blipFill>
          <a:blip r:embed="rId8" cstate="print"/>
          <a:srcRect l="4369" t="-2142" r="29410" b="12255"/>
          <a:stretch>
            <a:fillRect/>
          </a:stretch>
        </p:blipFill>
        <p:spPr bwMode="auto">
          <a:xfrm>
            <a:off x="6407696" y="3717032"/>
            <a:ext cx="2736304" cy="2304256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9" name="Picture 11" descr="D:\User\Desktop\урок ФГОС\6584_900.jpg"/>
          <p:cNvPicPr>
            <a:picLocks noChangeAspect="1" noChangeArrowheads="1"/>
          </p:cNvPicPr>
          <p:nvPr/>
        </p:nvPicPr>
        <p:blipFill>
          <a:blip r:embed="rId9" cstate="print"/>
          <a:srcRect l="9299" t="4938" r="10112"/>
          <a:stretch>
            <a:fillRect/>
          </a:stretch>
        </p:blipFill>
        <p:spPr bwMode="auto">
          <a:xfrm>
            <a:off x="2843808" y="2276872"/>
            <a:ext cx="3384376" cy="2643699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476672"/>
            <a:ext cx="5328592" cy="3312369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Разряды имён прилагательных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User\Desktop\урок ФГОС\pisma_stroki_pero_1932x1336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3717032"/>
            <a:ext cx="2592288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Северное сияние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3717032"/>
            <a:ext cx="2160240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Волчий вой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645024"/>
            <a:ext cx="2592288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Белый медведь </a:t>
            </a:r>
          </a:p>
          <a:p>
            <a:pPr algn="ctr"/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9" name="Picture 3" descr="D:\User\Desktop\урок ФГОС\c04ff06e703da7578c9f07757a77818e.jpg"/>
          <p:cNvPicPr>
            <a:picLocks noChangeAspect="1" noChangeArrowheads="1"/>
          </p:cNvPicPr>
          <p:nvPr/>
        </p:nvPicPr>
        <p:blipFill>
          <a:blip r:embed="rId4" cstate="print"/>
          <a:srcRect l="16138" t="11108" r="15606" b="10402"/>
          <a:stretch>
            <a:fillRect/>
          </a:stretch>
        </p:blipFill>
        <p:spPr bwMode="auto">
          <a:xfrm>
            <a:off x="395536" y="764704"/>
            <a:ext cx="2808312" cy="2448272"/>
          </a:xfrm>
          <a:prstGeom prst="rect">
            <a:avLst/>
          </a:prstGeom>
          <a:noFill/>
        </p:spPr>
      </p:pic>
      <p:pic>
        <p:nvPicPr>
          <p:cNvPr id="10" name="Picture 8" descr="D:\User\Desktop\f9264c.jpg"/>
          <p:cNvPicPr>
            <a:picLocks noChangeAspect="1" noChangeArrowheads="1"/>
          </p:cNvPicPr>
          <p:nvPr/>
        </p:nvPicPr>
        <p:blipFill>
          <a:blip r:embed="rId5" cstate="print"/>
          <a:srcRect r="1124" b="29213"/>
          <a:stretch>
            <a:fillRect/>
          </a:stretch>
        </p:blipFill>
        <p:spPr bwMode="auto">
          <a:xfrm>
            <a:off x="3419872" y="764704"/>
            <a:ext cx="2736304" cy="2376264"/>
          </a:xfrm>
          <a:prstGeom prst="rect">
            <a:avLst/>
          </a:prstGeom>
          <a:noFill/>
        </p:spPr>
      </p:pic>
      <p:pic>
        <p:nvPicPr>
          <p:cNvPr id="11" name="Picture 5" descr="D:\User\Desktop\i.jpg"/>
          <p:cNvPicPr>
            <a:picLocks noChangeAspect="1" noChangeArrowheads="1"/>
          </p:cNvPicPr>
          <p:nvPr/>
        </p:nvPicPr>
        <p:blipFill>
          <a:blip r:embed="rId6" cstate="print"/>
          <a:srcRect l="8929" r="7734" b="4507"/>
          <a:stretch>
            <a:fillRect/>
          </a:stretch>
        </p:blipFill>
        <p:spPr bwMode="auto">
          <a:xfrm>
            <a:off x="6444208" y="908720"/>
            <a:ext cx="2520280" cy="2232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\Desktop\урок ФГОС\pisma_stroki_pero_1932x1336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771775" y="260350"/>
            <a:ext cx="3671888" cy="10080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tx1"/>
                </a:solidFill>
              </a:rPr>
              <a:t>Разряды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20888"/>
            <a:ext cx="2665413" cy="1368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Качествен-</a:t>
            </a:r>
          </a:p>
          <a:p>
            <a:pPr algn="ctr">
              <a:defRPr/>
            </a:pPr>
            <a:r>
              <a:rPr lang="ru-RU" sz="4000" b="1" dirty="0" err="1">
                <a:solidFill>
                  <a:schemeClr val="tx1"/>
                </a:solidFill>
              </a:rPr>
              <a:t>ные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420888"/>
            <a:ext cx="2735263" cy="12969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Относи-</a:t>
            </a:r>
          </a:p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тельные</a:t>
            </a:r>
            <a:r>
              <a:rPr lang="ru-RU" b="1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0175" y="2420888"/>
            <a:ext cx="2663825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solidFill>
                  <a:schemeClr val="tx1"/>
                </a:solidFill>
              </a:rPr>
              <a:t>Притяжа</a:t>
            </a:r>
            <a:r>
              <a:rPr lang="ru-RU" sz="4000" b="1" dirty="0">
                <a:solidFill>
                  <a:schemeClr val="tx1"/>
                </a:solidFill>
              </a:rPr>
              <a:t>-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тельные</a:t>
            </a:r>
            <a:r>
              <a:rPr lang="ru-RU" b="1" dirty="0"/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55776" y="476672"/>
            <a:ext cx="590465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Качественные 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2" y="1196752"/>
            <a:ext cx="6624736" cy="3744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1.Образуют степени сравнения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2.Очень + прилагательное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3. Цвет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4.Форма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5. Переносное   значение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229</Words>
  <Application>Microsoft Office PowerPoint</Application>
  <PresentationFormat>Экран (4:3)</PresentationFormat>
  <Paragraphs>77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Урок русского языка в 6 классе </vt:lpstr>
      <vt:lpstr>Слайд 2</vt:lpstr>
      <vt:lpstr>Слайд 3</vt:lpstr>
      <vt:lpstr>Слайд 4</vt:lpstr>
      <vt:lpstr>Слайд 5</vt:lpstr>
      <vt:lpstr>Разряды имён прилагательных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Устное упражнение 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Elvira</dc:creator>
  <cp:lastModifiedBy>Elvira</cp:lastModifiedBy>
  <cp:revision>67</cp:revision>
  <dcterms:created xsi:type="dcterms:W3CDTF">2016-01-18T16:42:00Z</dcterms:created>
  <dcterms:modified xsi:type="dcterms:W3CDTF">2016-02-29T15:57:15Z</dcterms:modified>
</cp:coreProperties>
</file>