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avi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26"/>
  </p:notesMasterIdLst>
  <p:sldIdLst>
    <p:sldId id="257" r:id="rId4"/>
    <p:sldId id="278" r:id="rId5"/>
    <p:sldId id="285" r:id="rId6"/>
    <p:sldId id="259" r:id="rId7"/>
    <p:sldId id="280" r:id="rId8"/>
    <p:sldId id="264" r:id="rId9"/>
    <p:sldId id="273" r:id="rId10"/>
    <p:sldId id="277" r:id="rId11"/>
    <p:sldId id="274" r:id="rId12"/>
    <p:sldId id="275" r:id="rId13"/>
    <p:sldId id="267" r:id="rId14"/>
    <p:sldId id="268" r:id="rId15"/>
    <p:sldId id="269" r:id="rId16"/>
    <p:sldId id="270" r:id="rId17"/>
    <p:sldId id="263" r:id="rId18"/>
    <p:sldId id="286" r:id="rId19"/>
    <p:sldId id="287" r:id="rId20"/>
    <p:sldId id="291" r:id="rId21"/>
    <p:sldId id="289" r:id="rId22"/>
    <p:sldId id="290" r:id="rId23"/>
    <p:sldId id="271" r:id="rId24"/>
    <p:sldId id="293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Средний стиль 4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996DD7-94AF-42DE-ACC3-7E315F776747}" type="datetimeFigureOut">
              <a:rPr lang="ru-RU" smtClean="0"/>
              <a:t>14.12.2015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91E348-8AEA-47AC-8B11-60399B9CAE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6905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3B657C5-2887-43F3-B7BD-FF950D749F51}" type="slidenum">
              <a:rPr lang="ru-RU">
                <a:solidFill>
                  <a:prstClr val="black"/>
                </a:solidFill>
              </a:rPr>
              <a:pPr/>
              <a:t>2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563465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9627B-B07A-46C5-A32D-9AA18FBE31A6}" type="datetimeFigureOut">
              <a:rPr lang="ru-RU" smtClean="0">
                <a:solidFill>
                  <a:prstClr val="black">
                    <a:shade val="50000"/>
                  </a:prstClr>
                </a:solidFill>
              </a:rPr>
              <a:pPr/>
              <a:t>14.12.2015</a:t>
            </a:fld>
            <a:endParaRPr lang="ru-RU">
              <a:solidFill>
                <a:prstClr val="black">
                  <a:shade val="50000"/>
                </a:prstClr>
              </a:solidFill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shade val="50000"/>
                </a:prstClr>
              </a:solidFill>
            </a:endParaRP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830B6-1A2D-45E5-8B4B-FCF5DF91CBAB}" type="slidenum">
              <a:rPr lang="ru-RU" smtClean="0">
                <a:solidFill>
                  <a:prstClr val="black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shade val="50000"/>
                </a:prstClr>
              </a:solidFill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3033659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9627B-B07A-46C5-A32D-9AA18FBE31A6}" type="datetimeFigureOut">
              <a:rPr lang="ru-RU" smtClean="0">
                <a:solidFill>
                  <a:prstClr val="black">
                    <a:shade val="50000"/>
                  </a:prstClr>
                </a:solidFill>
              </a:rPr>
              <a:pPr/>
              <a:t>14.12.2015</a:t>
            </a:fld>
            <a:endParaRPr lang="ru-RU">
              <a:solidFill>
                <a:prstClr val="black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830B6-1A2D-45E5-8B4B-FCF5DF91CBAB}" type="slidenum">
              <a:rPr lang="ru-RU" smtClean="0">
                <a:solidFill>
                  <a:prstClr val="black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26117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9627B-B07A-46C5-A32D-9AA18FBE31A6}" type="datetimeFigureOut">
              <a:rPr lang="ru-RU" smtClean="0">
                <a:solidFill>
                  <a:prstClr val="black">
                    <a:shade val="50000"/>
                  </a:prstClr>
                </a:solidFill>
              </a:rPr>
              <a:pPr/>
              <a:t>14.12.2015</a:t>
            </a:fld>
            <a:endParaRPr lang="ru-RU">
              <a:solidFill>
                <a:prstClr val="black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830B6-1A2D-45E5-8B4B-FCF5DF91CBAB}" type="slidenum">
              <a:rPr lang="ru-RU" smtClean="0">
                <a:solidFill>
                  <a:prstClr val="black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07690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88280E-D4CF-4315-B2DB-016228B574D2}" type="datetimeFigureOut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14.12.2015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3A899A-E301-4533-83C0-374B92B9E11D}" type="slidenum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6305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974397-D597-4B3B-9444-537EBD8A1CA3}" type="datetimeFigureOut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14.12.2015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0D9385-8FBD-48DF-987F-DD33A39EE886}" type="slidenum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9153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4A018B-5A45-47A6-9D3E-DADB562733E3}" type="datetimeFigureOut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14.12.2015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723D2B-BB6D-4FDA-9942-E19B25D48F15}" type="slidenum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794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6E5D2A-19E1-4382-BB24-C5F212E892E1}" type="datetimeFigureOut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14.12.2015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21D599-772E-4E3A-B5F1-E0CCFA4E0BDA}" type="slidenum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36402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F7E86C-2E7C-4ADF-A1F5-F8A9767F9D6D}" type="datetimeFigureOut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14.12.2015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8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E2CAB6-629B-48F5-9541-F0A31ABD5006}" type="slidenum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14308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86DFCA-FB17-4111-95E7-F3816608E292}" type="datetimeFigureOut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14.12.2015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2953F7-4FBF-449C-8199-ADDC7E08C714}" type="slidenum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4921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DD01C3-614A-4333-B20C-9109CA669260}" type="datetimeFigureOut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14.12.2015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BE2953-628C-446C-A3FC-86A480500E20}" type="slidenum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06144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30D4A5-044A-4E7A-8B56-B8B0C6B9BD11}" type="datetimeFigureOut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14.12.2015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DEB607-0265-4DAB-AC71-22D273844D2E}" type="slidenum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10104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9627B-B07A-46C5-A32D-9AA18FBE31A6}" type="datetimeFigureOut">
              <a:rPr lang="ru-RU" smtClean="0">
                <a:solidFill>
                  <a:prstClr val="black">
                    <a:shade val="50000"/>
                  </a:prstClr>
                </a:solidFill>
              </a:rPr>
              <a:pPr/>
              <a:t>14.12.2015</a:t>
            </a:fld>
            <a:endParaRPr lang="ru-RU">
              <a:solidFill>
                <a:prstClr val="black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830B6-1A2D-45E5-8B4B-FCF5DF91CBAB}" type="slidenum">
              <a:rPr lang="ru-RU" smtClean="0">
                <a:solidFill>
                  <a:prstClr val="black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15547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0DF821-6D6A-460C-9BD2-B894F8B15B37}" type="datetimeFigureOut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14.12.2015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4735C7-DFD7-4229-ACC6-7FB895C79F08}" type="slidenum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6922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A9E5EE-3892-456B-B9A3-63EF0FB8F34B}" type="datetimeFigureOut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14.12.2015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4BD4E5-E275-4350-95A7-5A929B717E5D}" type="slidenum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20791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CC90A9-DB8B-4BE9-A514-E02593D61F11}" type="datetimeFigureOut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14.12.2015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607E5F-E785-44A1-AF17-8708A65D18DD}" type="slidenum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62573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6CE4C5-18DB-40A7-8EC5-8206CD724513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1342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16DED6-60C0-48F4-B8CD-5E8279F15055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615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A9DD5A-3299-4CF4-8379-20CE06B98642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0248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D193CE-C053-411E-96E2-3C6290BAA7D6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70825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2F8332-1444-4761-8642-188E0C127891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89713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471856-C8F5-4590-BC58-0023E0ABC67F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196482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0F6489-CC3D-40E2-9E74-D578BE658BF9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23379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9627B-B07A-46C5-A32D-9AA18FBE31A6}" type="datetimeFigureOut">
              <a:rPr lang="ru-RU" smtClean="0">
                <a:solidFill>
                  <a:prstClr val="black">
                    <a:shade val="50000"/>
                  </a:prstClr>
                </a:solidFill>
              </a:rPr>
              <a:pPr/>
              <a:t>14.12.2015</a:t>
            </a:fld>
            <a:endParaRPr lang="ru-RU">
              <a:solidFill>
                <a:prstClr val="black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73F830B6-1A2D-45E5-8B4B-FCF5DF91CBAB}" type="slidenum">
              <a:rPr lang="ru-RU" smtClean="0">
                <a:solidFill>
                  <a:prstClr val="black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88735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34B993-AC66-4CD9-AAD1-C38E49F2D4EF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90295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26DBCE-B019-46FA-8E0F-F82F146B4269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87794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39F01F-DF65-4876-9F5A-92D1080CD093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9179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2BBF03-155B-43D3-A7ED-DCA8760C9AB1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730660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C3C419AE-8E7F-4ABE-B6D4-1D1904FEB03F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3152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9627B-B07A-46C5-A32D-9AA18FBE31A6}" type="datetimeFigureOut">
              <a:rPr lang="ru-RU" smtClean="0">
                <a:solidFill>
                  <a:prstClr val="black">
                    <a:shade val="50000"/>
                  </a:prstClr>
                </a:solidFill>
              </a:rPr>
              <a:pPr/>
              <a:t>14.12.2015</a:t>
            </a:fld>
            <a:endParaRPr lang="ru-RU">
              <a:solidFill>
                <a:prstClr val="black">
                  <a:shade val="50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shade val="50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830B6-1A2D-45E5-8B4B-FCF5DF91CBAB}" type="slidenum">
              <a:rPr lang="ru-RU" smtClean="0">
                <a:solidFill>
                  <a:prstClr val="black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8930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9627B-B07A-46C5-A32D-9AA18FBE31A6}" type="datetimeFigureOut">
              <a:rPr lang="ru-RU" smtClean="0">
                <a:solidFill>
                  <a:prstClr val="black">
                    <a:shade val="50000"/>
                  </a:prstClr>
                </a:solidFill>
              </a:rPr>
              <a:pPr/>
              <a:t>14.12.2015</a:t>
            </a:fld>
            <a:endParaRPr lang="ru-RU">
              <a:solidFill>
                <a:prstClr val="black">
                  <a:shade val="50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shade val="50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830B6-1A2D-45E5-8B4B-FCF5DF91CBAB}" type="slidenum">
              <a:rPr lang="ru-RU" smtClean="0">
                <a:solidFill>
                  <a:prstClr val="black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43574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9627B-B07A-46C5-A32D-9AA18FBE31A6}" type="datetimeFigureOut">
              <a:rPr lang="ru-RU" smtClean="0">
                <a:solidFill>
                  <a:prstClr val="black">
                    <a:shade val="50000"/>
                  </a:prstClr>
                </a:solidFill>
              </a:rPr>
              <a:pPr/>
              <a:t>14.12.2015</a:t>
            </a:fld>
            <a:endParaRPr lang="ru-RU">
              <a:solidFill>
                <a:prstClr val="black">
                  <a:shade val="50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shade val="50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830B6-1A2D-45E5-8B4B-FCF5DF91CBAB}" type="slidenum">
              <a:rPr lang="ru-RU" smtClean="0">
                <a:solidFill>
                  <a:prstClr val="black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9141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9627B-B07A-46C5-A32D-9AA18FBE31A6}" type="datetimeFigureOut">
              <a:rPr lang="ru-RU" smtClean="0">
                <a:solidFill>
                  <a:prstClr val="black">
                    <a:shade val="50000"/>
                  </a:prstClr>
                </a:solidFill>
              </a:rPr>
              <a:pPr/>
              <a:t>14.12.2015</a:t>
            </a:fld>
            <a:endParaRPr lang="ru-RU">
              <a:solidFill>
                <a:prstClr val="black">
                  <a:shade val="50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shade val="50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830B6-1A2D-45E5-8B4B-FCF5DF91CBAB}" type="slidenum">
              <a:rPr lang="ru-RU" smtClean="0">
                <a:solidFill>
                  <a:prstClr val="black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411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9627B-B07A-46C5-A32D-9AA18FBE31A6}" type="datetimeFigureOut">
              <a:rPr lang="ru-RU" smtClean="0">
                <a:solidFill>
                  <a:prstClr val="black">
                    <a:shade val="50000"/>
                  </a:prstClr>
                </a:solidFill>
              </a:rPr>
              <a:pPr/>
              <a:t>14.12.2015</a:t>
            </a:fld>
            <a:endParaRPr lang="ru-RU">
              <a:solidFill>
                <a:prstClr val="black">
                  <a:shade val="50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shade val="50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830B6-1A2D-45E5-8B4B-FCF5DF91CBAB}" type="slidenum">
              <a:rPr lang="ru-RU" smtClean="0">
                <a:solidFill>
                  <a:prstClr val="black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15544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9627B-B07A-46C5-A32D-9AA18FBE31A6}" type="datetimeFigureOut">
              <a:rPr lang="ru-RU" smtClean="0">
                <a:solidFill>
                  <a:prstClr val="black">
                    <a:shade val="50000"/>
                  </a:prstClr>
                </a:solidFill>
              </a:rPr>
              <a:pPr/>
              <a:t>14.12.2015</a:t>
            </a:fld>
            <a:endParaRPr lang="ru-RU">
              <a:solidFill>
                <a:prstClr val="black">
                  <a:shade val="50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shade val="50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830B6-1A2D-45E5-8B4B-FCF5DF91CBAB}" type="slidenum">
              <a:rPr lang="ru-RU" smtClean="0">
                <a:solidFill>
                  <a:prstClr val="black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0653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B79627B-B07A-46C5-A32D-9AA18FBE31A6}" type="datetimeFigureOut">
              <a:rPr lang="ru-RU" smtClean="0">
                <a:solidFill>
                  <a:prstClr val="black">
                    <a:shade val="50000"/>
                  </a:prstClr>
                </a:solidFill>
              </a:rPr>
              <a:pPr/>
              <a:t>14.12.2015</a:t>
            </a:fld>
            <a:endParaRPr lang="ru-RU">
              <a:solidFill>
                <a:prstClr val="black">
                  <a:shade val="50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shade val="50000"/>
                </a:prstClr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73F830B6-1A2D-45E5-8B4B-FCF5DF91CBAB}" type="slidenum">
              <a:rPr lang="ru-RU" smtClean="0">
                <a:solidFill>
                  <a:prstClr val="black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7968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27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1">
                    <a:shade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4692EDD-681F-45C0-AF93-FFD795AC0C13}" type="datetimeFigureOut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14.12.2015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1">
                    <a:shade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DD765A9-21DE-4A70-8CC9-33BE40C795D6}" type="slidenum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786990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9pPr>
    </p:titleStyle>
    <p:bodyStyle>
      <a:lvl1pPr marL="547688" indent="-411163" algn="l" rtl="0" fontAlgn="base">
        <a:spcBef>
          <a:spcPct val="20000"/>
        </a:spcBef>
        <a:spcAft>
          <a:spcPct val="0"/>
        </a:spcAft>
        <a:buClr>
          <a:srgbClr val="F9F9F9"/>
        </a:buClr>
        <a:buSzPct val="65000"/>
        <a:buFont typeface="Wingdings 2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fontAlgn="base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172397D-9E36-4F95-84D1-CC997C0F09E1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2725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gi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1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7158" y="857232"/>
            <a:ext cx="8572560" cy="2571768"/>
          </a:xfrm>
          <a:solidFill>
            <a:schemeClr val="tx2"/>
          </a:solidFill>
          <a:ln w="57150">
            <a:solidFill>
              <a:srgbClr val="0070C0"/>
            </a:solidFill>
          </a:ln>
        </p:spPr>
        <p:txBody>
          <a:bodyPr>
            <a:noAutofit/>
          </a:bodyPr>
          <a:lstStyle/>
          <a:p>
            <a:r>
              <a:rPr lang="ru-RU" sz="6600" dirty="0" smtClean="0">
                <a:solidFill>
                  <a:srgbClr val="FFFF00"/>
                </a:solidFill>
              </a:rPr>
              <a:t>Тема: </a:t>
            </a:r>
            <a:r>
              <a:rPr lang="ru-RU" sz="6000" dirty="0" smtClean="0">
                <a:solidFill>
                  <a:srgbClr val="FFFF00"/>
                </a:solidFill>
              </a:rPr>
              <a:t>Смутное время. Самозванство</a:t>
            </a:r>
            <a:endParaRPr lang="ru-RU" sz="6000" dirty="0">
              <a:solidFill>
                <a:srgbClr val="FFFF00"/>
              </a:solidFill>
            </a:endParaRPr>
          </a:p>
        </p:txBody>
      </p:sp>
      <p:pic>
        <p:nvPicPr>
          <p:cNvPr id="4" name="Рисунок 3" descr="http://powerpoint.net.ru/uploads/posts/2009-10/1256388979_fchm.jpg"/>
          <p:cNvPicPr/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000628" y="3643314"/>
            <a:ext cx="3786214" cy="2895606"/>
          </a:xfrm>
          <a:prstGeom prst="rect">
            <a:avLst/>
          </a:prstGeom>
          <a:noFill/>
          <a:ln w="57150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5" name="Рисунок 4" descr="http://www.vokrugsveta.ru/img/cmn/2006/11/06/038.jpg"/>
          <p:cNvPicPr/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71472" y="3714752"/>
            <a:ext cx="3643338" cy="2905132"/>
          </a:xfrm>
          <a:prstGeom prst="rect">
            <a:avLst/>
          </a:prstGeom>
          <a:noFill/>
          <a:ln w="57150">
            <a:solidFill>
              <a:srgbClr val="0070C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05103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Прямоугольник 2"/>
          <p:cNvSpPr>
            <a:spLocks noChangeArrowheads="1"/>
          </p:cNvSpPr>
          <p:nvPr/>
        </p:nvSpPr>
        <p:spPr bwMode="auto">
          <a:xfrm>
            <a:off x="71438" y="530225"/>
            <a:ext cx="6858000" cy="133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002060"/>
                </a:solidFill>
              </a:rPr>
              <a:t>Вскоре восстание возглавил Иван Болотников.  «Боевой» холоп кн</a:t>
            </a:r>
            <a:r>
              <a:rPr lang="ru-RU" b="1" dirty="0" smtClean="0">
                <a:solidFill>
                  <a:srgbClr val="002060"/>
                </a:solidFill>
              </a:rPr>
              <a:t>. </a:t>
            </a:r>
            <a:r>
              <a:rPr lang="ru-RU" b="1" dirty="0" err="1" smtClean="0">
                <a:solidFill>
                  <a:srgbClr val="002060"/>
                </a:solidFill>
              </a:rPr>
              <a:t>Телятевского</a:t>
            </a:r>
            <a:r>
              <a:rPr lang="ru-RU" b="1" dirty="0">
                <a:solidFill>
                  <a:srgbClr val="002060"/>
                </a:solidFill>
              </a:rPr>
              <a:t>. Пленен крымскими татарами. </a:t>
            </a:r>
            <a:r>
              <a:rPr lang="ru-RU" b="1" dirty="0" smtClean="0">
                <a:solidFill>
                  <a:srgbClr val="002060"/>
                </a:solidFill>
              </a:rPr>
              <a:t>Был рабом </a:t>
            </a:r>
            <a:r>
              <a:rPr lang="ru-RU" b="1" dirty="0">
                <a:solidFill>
                  <a:srgbClr val="002060"/>
                </a:solidFill>
              </a:rPr>
              <a:t>на галере в Турции. Бежал. В Польше встретил самозванца представившегося спасшимся «царем Дмитрием».</a:t>
            </a:r>
          </a:p>
          <a:p>
            <a: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002060"/>
                </a:solidFill>
              </a:rPr>
              <a:t>Назначен «Воеводой» и послан в </a:t>
            </a:r>
            <a:r>
              <a:rPr lang="ru-RU" b="1" dirty="0" smtClean="0">
                <a:solidFill>
                  <a:srgbClr val="002060"/>
                </a:solidFill>
              </a:rPr>
              <a:t>Путивль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6147" name="Picture 3" descr="smut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8" y="1869054"/>
            <a:ext cx="8839200" cy="5232354"/>
          </a:xfrm>
          <a:prstGeom prst="rect">
            <a:avLst/>
          </a:prstGeom>
          <a:noFill/>
          <a:ln w="57150" cmpd="thickThin">
            <a:solidFill>
              <a:srgbClr val="00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Рисунок 5" descr="болотников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8701" y="533103"/>
            <a:ext cx="1550987" cy="323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TextBox 1"/>
          <p:cNvSpPr txBox="1">
            <a:spLocks noChangeArrowheads="1"/>
          </p:cNvSpPr>
          <p:nvPr/>
        </p:nvSpPr>
        <p:spPr bwMode="auto">
          <a:xfrm>
            <a:off x="214313" y="71438"/>
            <a:ext cx="832779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00B0F0"/>
                </a:solidFill>
              </a:rPr>
              <a:t>Гражданская </a:t>
            </a:r>
            <a:r>
              <a:rPr lang="ru-RU" sz="2400" b="1" dirty="0">
                <a:solidFill>
                  <a:srgbClr val="00B0F0"/>
                </a:solidFill>
              </a:rPr>
              <a:t>война 1606-1607гг. – </a:t>
            </a:r>
            <a:r>
              <a:rPr lang="ru-RU" sz="2400" b="1" dirty="0" smtClean="0">
                <a:solidFill>
                  <a:srgbClr val="00B0F0"/>
                </a:solidFill>
              </a:rPr>
              <a:t>БОЛОТНИКОВ </a:t>
            </a:r>
            <a:r>
              <a:rPr lang="ru-RU" sz="1600" b="1" dirty="0" smtClean="0">
                <a:solidFill>
                  <a:srgbClr val="00B0F0"/>
                </a:solidFill>
              </a:rPr>
              <a:t>стр.15-17</a:t>
            </a:r>
            <a:endParaRPr lang="ru-RU" sz="16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6137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285720" y="571480"/>
            <a:ext cx="8501122" cy="70788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57150">
            <a:solidFill>
              <a:srgbClr val="0070C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4000" b="1" dirty="0">
                <a:solidFill>
                  <a:srgbClr val="FFFF00"/>
                </a:solidFill>
              </a:rPr>
              <a:t>Восстание Болотникова (1606-1607)</a:t>
            </a:r>
          </a:p>
        </p:txBody>
      </p:sp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3995738" y="1052513"/>
            <a:ext cx="4679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>
              <a:solidFill>
                <a:prstClr val="black"/>
              </a:solidFill>
            </a:endParaRPr>
          </a:p>
        </p:txBody>
      </p:sp>
      <p:graphicFrame>
        <p:nvGraphicFramePr>
          <p:cNvPr id="16410" name="Group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1897773"/>
              </p:ext>
            </p:extLst>
          </p:nvPr>
        </p:nvGraphicFramePr>
        <p:xfrm>
          <a:off x="215442" y="1476693"/>
          <a:ext cx="8607458" cy="4997602"/>
        </p:xfrm>
        <a:graphic>
          <a:graphicData uri="http://schemas.openxmlformats.org/drawingml/2006/table">
            <a:tbl>
              <a:tblPr/>
              <a:tblGrid>
                <a:gridCol w="2820981"/>
                <a:gridCol w="5786477"/>
              </a:tblGrid>
              <a:tr h="98204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Причины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9251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Состав участников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578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8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Основные события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612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Причины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поражения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039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Значение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3571868" y="1571612"/>
            <a:ext cx="5286412" cy="738664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prstClr val="white"/>
                </a:solidFill>
                <a:latin typeface="Arial" pitchFamily="34" charset="0"/>
                <a:ea typeface="Times New Roman" pitchFamily="18" charset="0"/>
              </a:rPr>
              <a:t>Работа с текстом стр. 15- 17</a:t>
            </a:r>
            <a:r>
              <a:rPr lang="ru-RU" sz="2000" b="1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</a:rPr>
              <a:t>.</a:t>
            </a:r>
            <a:endParaRPr lang="ru-RU" sz="1400" b="1" dirty="0">
              <a:solidFill>
                <a:prstClr val="black"/>
              </a:solidFill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b="1" dirty="0">
              <a:solidFill>
                <a:prstClr val="black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450102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6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6" grpId="0" animBg="1"/>
      <p:bldP spid="102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285720" y="500042"/>
            <a:ext cx="8572560" cy="70788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4000" b="1" dirty="0">
                <a:solidFill>
                  <a:srgbClr val="FFFF00"/>
                </a:solidFill>
              </a:rPr>
              <a:t>Восстание Болотникова (1606-1607</a:t>
            </a:r>
          </a:p>
        </p:txBody>
      </p:sp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3995738" y="1052513"/>
            <a:ext cx="4679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>
              <a:solidFill>
                <a:prstClr val="black"/>
              </a:solidFill>
            </a:endParaRPr>
          </a:p>
        </p:txBody>
      </p:sp>
      <p:graphicFrame>
        <p:nvGraphicFramePr>
          <p:cNvPr id="16410" name="Group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7801734"/>
              </p:ext>
            </p:extLst>
          </p:nvPr>
        </p:nvGraphicFramePr>
        <p:xfrm>
          <a:off x="250825" y="1341438"/>
          <a:ext cx="8658225" cy="5409717"/>
        </p:xfrm>
        <a:graphic>
          <a:graphicData uri="http://schemas.openxmlformats.org/drawingml/2006/table">
            <a:tbl>
              <a:tblPr/>
              <a:tblGrid>
                <a:gridCol w="2376959"/>
                <a:gridCol w="6281266"/>
              </a:tblGrid>
              <a:tr h="9205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Причины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Голод, усиление крепостничества, политический кризис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829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Состав участников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Крестьяне, посадское население, дворяне - на первом этапе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829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8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Основные события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 этап: Путивль - Москва - с.Коломенское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 этап: Калуга - Тула (октябрь 1607 г.)       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6709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Причины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поражения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Нет программы, единой организации, разнородный состав, стихийность, разрозненность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7722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Значение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Впервые в истории России- широкое антифеодальное движение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108319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6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707904" y="1583531"/>
            <a:ext cx="52218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ea typeface="Calibri" pitchFamily="34" charset="0"/>
                <a:cs typeface="Times New Roman" pitchFamily="18" charset="0"/>
              </a:rPr>
              <a:t>Лжедмитрий </a:t>
            </a:r>
            <a:r>
              <a:rPr lang="en-US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II</a:t>
            </a:r>
            <a:r>
              <a:rPr lang="ru-RU" b="1" dirty="0" smtClean="0">
                <a:ea typeface="Calibri" pitchFamily="34" charset="0"/>
                <a:cs typeface="Times New Roman" pitchFamily="18" charset="0"/>
              </a:rPr>
              <a:t>                         Василий Шуйский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0468" y="2011167"/>
            <a:ext cx="5532193" cy="3829654"/>
          </a:xfrm>
          <a:prstGeom prst="rect">
            <a:avLst/>
          </a:prstGeom>
        </p:spPr>
      </p:pic>
      <p:pic>
        <p:nvPicPr>
          <p:cNvPr id="2" name="Рисунок 1" descr="http://bibliotekar.ru/rusSamozvancy/8.files/image001.jpg"/>
          <p:cNvPicPr/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14352" y="1598757"/>
            <a:ext cx="3254649" cy="4369688"/>
          </a:xfrm>
          <a:prstGeom prst="rect">
            <a:avLst/>
          </a:prstGeom>
          <a:noFill/>
          <a:ln w="57150">
            <a:solidFill>
              <a:srgbClr val="0070C0"/>
            </a:solidFill>
            <a:miter lim="800000"/>
            <a:headEnd/>
            <a:tailEnd/>
          </a:ln>
        </p:spPr>
      </p:pic>
      <p:sp>
        <p:nvSpPr>
          <p:cNvPr id="25601" name="Rectangle 1"/>
          <p:cNvSpPr>
            <a:spLocks noChangeArrowheads="1"/>
          </p:cNvSpPr>
          <p:nvPr/>
        </p:nvSpPr>
        <p:spPr bwMode="auto">
          <a:xfrm>
            <a:off x="285720" y="214290"/>
            <a:ext cx="8643998" cy="107721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57150">
            <a:solidFill>
              <a:srgbClr val="0070C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dirty="0">
                <a:solidFill>
                  <a:prstClr val="white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Летом 1607 года на юго-западе России  появился новый </a:t>
            </a:r>
            <a:r>
              <a:rPr lang="ru-RU" sz="3200" b="1" dirty="0">
                <a:solidFill>
                  <a:srgbClr val="FFFF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самозванец- Лжедмитрий </a:t>
            </a:r>
            <a:r>
              <a:rPr lang="en-US" sz="3200" b="1" dirty="0">
                <a:solidFill>
                  <a:srgbClr val="FFFF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II</a:t>
            </a:r>
            <a:r>
              <a:rPr lang="ru-RU" sz="3200" b="1" dirty="0">
                <a:solidFill>
                  <a:prstClr val="white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.</a:t>
            </a:r>
            <a:endParaRPr lang="ru-RU" sz="4800" b="1" dirty="0">
              <a:solidFill>
                <a:prstClr val="white"/>
              </a:solidFill>
              <a:latin typeface="Arial" pitchFamily="34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4500562" y="3429000"/>
            <a:ext cx="4500594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lang="ru-RU" sz="2400" dirty="0">
              <a:solidFill>
                <a:prstClr val="black"/>
              </a:solidFill>
              <a:latin typeface="Arial" pitchFamily="34" charset="0"/>
            </a:endParaRPr>
          </a:p>
        </p:txBody>
      </p:sp>
      <p:pic>
        <p:nvPicPr>
          <p:cNvPr id="8" name="Содержимое 3" descr="http://z-rus.ru/images/pic/history/9_2.gif"/>
          <p:cNvPicPr>
            <a:picLocks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70266" y="1291508"/>
            <a:ext cx="8715436" cy="5429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Овал 8"/>
          <p:cNvSpPr/>
          <p:nvPr/>
        </p:nvSpPr>
        <p:spPr>
          <a:xfrm>
            <a:off x="4342232" y="4102813"/>
            <a:ext cx="285752" cy="28575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405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the100.ru/images/aristocrat/id402/1114-022.jpg"/>
          <p:cNvPicPr/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85720" y="1285860"/>
            <a:ext cx="3714776" cy="4895864"/>
          </a:xfrm>
          <a:prstGeom prst="rect">
            <a:avLst/>
          </a:prstGeom>
          <a:noFill/>
          <a:ln w="57150">
            <a:solidFill>
              <a:srgbClr val="0070C0"/>
            </a:solidFill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4286248" y="1142984"/>
            <a:ext cx="4572032" cy="5262979"/>
          </a:xfrm>
          <a:prstGeom prst="rect">
            <a:avLst/>
          </a:prstGeom>
          <a:ln w="381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prstClr val="black"/>
                </a:solidFill>
              </a:rPr>
              <a:t>Грабежи, насилия и убийства вызвали взрыв народного возмущения.</a:t>
            </a:r>
          </a:p>
          <a:p>
            <a:r>
              <a:rPr lang="ru-RU" sz="2800" dirty="0" smtClean="0">
                <a:solidFill>
                  <a:prstClr val="black"/>
                </a:solidFill>
              </a:rPr>
              <a:t>Весной- </a:t>
            </a:r>
            <a:r>
              <a:rPr lang="ru-RU" sz="2800" dirty="0">
                <a:solidFill>
                  <a:prstClr val="black"/>
                </a:solidFill>
              </a:rPr>
              <a:t>летом  1609 года шведские и русские войска под командованием  М.В.Скопина- Шуйского освободили северо-восточную часть России и разгромили </a:t>
            </a:r>
            <a:r>
              <a:rPr lang="ru-RU" sz="2800" dirty="0" err="1">
                <a:solidFill>
                  <a:prstClr val="black"/>
                </a:solidFill>
              </a:rPr>
              <a:t>тушинцев</a:t>
            </a:r>
            <a:r>
              <a:rPr lang="ru-RU" sz="2800" dirty="0">
                <a:solidFill>
                  <a:prstClr val="black"/>
                </a:solidFill>
              </a:rPr>
              <a:t> под Тверью и двинулись на Москву.</a:t>
            </a: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47175" y="139824"/>
            <a:ext cx="8572560" cy="70788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4000" b="1" dirty="0">
                <a:solidFill>
                  <a:srgbClr val="FFFF00"/>
                </a:solidFill>
              </a:rPr>
              <a:t>П</a:t>
            </a:r>
            <a:r>
              <a:rPr lang="ru-RU" sz="4000" b="1" dirty="0" smtClean="0">
                <a:solidFill>
                  <a:srgbClr val="FFFF00"/>
                </a:solidFill>
              </a:rPr>
              <a:t>ерелом в настроении народа</a:t>
            </a:r>
            <a:endParaRPr lang="ru-RU" sz="4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6989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5"/>
          <p:cNvSpPr>
            <a:spLocks noGrp="1" noChangeArrowheads="1"/>
          </p:cNvSpPr>
          <p:nvPr>
            <p:ph idx="1"/>
          </p:nvPr>
        </p:nvSpPr>
        <p:spPr>
          <a:xfrm>
            <a:off x="457200" y="928670"/>
            <a:ext cx="8229600" cy="5452658"/>
          </a:xfrm>
          <a:solidFill>
            <a:schemeClr val="tx1">
              <a:lumMod val="50000"/>
              <a:lumOff val="50000"/>
            </a:schemeClr>
          </a:solidFill>
          <a:ln w="57150">
            <a:solidFill>
              <a:srgbClr val="0070C0"/>
            </a:solidFill>
          </a:ln>
        </p:spPr>
        <p:txBody>
          <a:bodyPr>
            <a:noAutofit/>
          </a:bodyPr>
          <a:lstStyle/>
          <a:p>
            <a:pPr>
              <a:buNone/>
            </a:pPr>
            <a:r>
              <a:rPr lang="ru-RU" sz="6000" b="1" dirty="0" smtClean="0">
                <a:solidFill>
                  <a:schemeClr val="bg1"/>
                </a:solidFill>
              </a:rPr>
              <a:t>Смута (1598-1613)  </a:t>
            </a:r>
            <a:r>
              <a:rPr lang="ru-RU" sz="4400" b="1" dirty="0" smtClean="0">
                <a:solidFill>
                  <a:srgbClr val="FFFF00"/>
                </a:solidFill>
              </a:rPr>
              <a:t>– </a:t>
            </a:r>
            <a:r>
              <a:rPr lang="ru-RU" sz="3600" b="1" dirty="0">
                <a:solidFill>
                  <a:srgbClr val="FFFF00"/>
                </a:solidFill>
              </a:rPr>
              <a:t>период политического, социального, экономического и культурного кризиса в  истории России, который сопровождался самозванством и вмешательством иностранных государств</a:t>
            </a:r>
            <a:endParaRPr lang="ru-RU" sz="3600" b="1" dirty="0" smtClean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351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274638"/>
            <a:ext cx="7499176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effectLst/>
              </a:rPr>
              <a:t/>
            </a:r>
            <a:br>
              <a:rPr lang="ru-RU" dirty="0" smtClean="0">
                <a:effectLst/>
              </a:rPr>
            </a:br>
            <a:r>
              <a:rPr lang="ru-RU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Соотнесите </a:t>
            </a:r>
            <a:r>
              <a:rPr lang="ru-RU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даты и события</a:t>
            </a:r>
            <a:br>
              <a:rPr lang="ru-RU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</a:br>
            <a:endParaRPr lang="ru-RU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09422250"/>
              </p:ext>
            </p:extLst>
          </p:nvPr>
        </p:nvGraphicFramePr>
        <p:xfrm>
          <a:off x="457200" y="1600200"/>
          <a:ext cx="8229600" cy="3095562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5554960"/>
                <a:gridCol w="2674640"/>
              </a:tblGrid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effectLst/>
                        </a:rPr>
                        <a:t>Начало Смуты</a:t>
                      </a:r>
                      <a:endParaRPr lang="ru-RU" sz="18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0" dirty="0" smtClean="0">
                          <a:effectLst/>
                        </a:rPr>
                        <a:t>1607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/>
                </a:tc>
              </a:tr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</a:rPr>
                        <a:t>Воцарение Василия Шуйского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effectLst/>
                        </a:rPr>
                        <a:t>1598</a:t>
                      </a:r>
                      <a:endParaRPr lang="ru-RU" sz="2000" dirty="0" smtClean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/>
                </a:tc>
              </a:tr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Восстание под предводительством</a:t>
                      </a:r>
                      <a:r>
                        <a:rPr lang="ru-RU" sz="1800" baseline="0" dirty="0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И. </a:t>
                      </a:r>
                      <a:r>
                        <a:rPr lang="ru-RU" sz="1800" baseline="0" dirty="0" err="1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Болотникова</a:t>
                      </a:r>
                      <a:endParaRPr lang="ru-RU" sz="18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1603</a:t>
                      </a:r>
                      <a:endParaRPr lang="ru-RU" dirty="0"/>
                    </a:p>
                  </a:txBody>
                  <a:tcPr marL="66675" marR="66675" marT="66675" marB="66675"/>
                </a:tc>
              </a:tr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Убийство Лжедмитрия I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effectLst/>
                        </a:rPr>
                        <a:t>1606- 1607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effectLst/>
                        </a:rPr>
                        <a:t>Воцарение Лжедмитрия I</a:t>
                      </a:r>
                      <a:endParaRPr lang="ru-RU" sz="1800" dirty="0" smtClean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1606</a:t>
                      </a:r>
                      <a:endParaRPr lang="ru-RU" dirty="0"/>
                    </a:p>
                  </a:txBody>
                  <a:tcPr marL="66675" marR="66675" marT="66675" marB="66675"/>
                </a:tc>
              </a:tr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Начало военных действий Лжедмитрия II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1606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/>
                </a:tc>
              </a:tr>
            </a:tbl>
          </a:graphicData>
        </a:graphic>
      </p:graphicFrame>
      <p:pic>
        <p:nvPicPr>
          <p:cNvPr id="5" name="Рисунок 4" descr="http://yagramotniy.ru/images/podgotovkakoge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862"/>
          <a:stretch/>
        </p:blipFill>
        <p:spPr bwMode="auto">
          <a:xfrm>
            <a:off x="263505" y="412070"/>
            <a:ext cx="933450" cy="4667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90216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Соотнесите даты и события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11250614"/>
              </p:ext>
            </p:extLst>
          </p:nvPr>
        </p:nvGraphicFramePr>
        <p:xfrm>
          <a:off x="457200" y="1600200"/>
          <a:ext cx="8229600" cy="285877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6347048"/>
                <a:gridCol w="1882552"/>
              </a:tblGrid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</a:rPr>
                        <a:t>Начало Смуты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1598 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/>
                </a:tc>
              </a:tr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</a:rPr>
                        <a:t>Воцарение Василия Шуйского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</a:rPr>
                        <a:t>1606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/>
                </a:tc>
              </a:tr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Воцарение Лжедмитрия I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1605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/>
                </a:tc>
              </a:tr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Убийство Лжедмитрия I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</a:rPr>
                        <a:t>1606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/>
                </a:tc>
              </a:tr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Восстание под предводительством И. </a:t>
                      </a:r>
                      <a:r>
                        <a:rPr lang="ru-RU" sz="1800" dirty="0" err="1">
                          <a:effectLst/>
                        </a:rPr>
                        <a:t>Болотникова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1606- 1607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/>
                </a:tc>
              </a:tr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Начало военных действий Лжедмитрия II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1607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/>
                </a:tc>
              </a:tr>
            </a:tbl>
          </a:graphicData>
        </a:graphic>
      </p:graphicFrame>
      <p:pic>
        <p:nvPicPr>
          <p:cNvPr id="5" name="Рисунок 4" descr="http://yagramotniy.ru/images/podgotovkakoge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862"/>
          <a:stretch/>
        </p:blipFill>
        <p:spPr bwMode="auto">
          <a:xfrm>
            <a:off x="179512" y="116632"/>
            <a:ext cx="933450" cy="4667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58027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7785" y="43534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С</a:t>
            </a:r>
            <a:r>
              <a:rPr lang="ru-RU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опоставьте портреты и характеристики деятелей Русского государства периода Смуты</a:t>
            </a:r>
            <a:endParaRPr lang="ru-RU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>
          <a:blip r:embed="rId2">
            <a:lum bright="12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56792"/>
            <a:ext cx="2098576" cy="252028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pic>
        <p:nvPicPr>
          <p:cNvPr id="5" name="Рисунок 4"/>
          <p:cNvPicPr/>
          <p:nvPr/>
        </p:nvPicPr>
        <p:blipFill>
          <a:blip r:embed="rId3" cstate="print">
            <a:lum bright="3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8148" y="2142148"/>
            <a:ext cx="2304256" cy="2671145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pic>
        <p:nvPicPr>
          <p:cNvPr id="6" name="Рисунок 5"/>
          <p:cNvPicPr/>
          <p:nvPr/>
        </p:nvPicPr>
        <p:blipFill>
          <a:blip r:embed="rId4">
            <a:lum bright="6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578347"/>
            <a:ext cx="2083583" cy="2649035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pic>
        <p:nvPicPr>
          <p:cNvPr id="7" name="Рисунок 6"/>
          <p:cNvPicPr/>
          <p:nvPr/>
        </p:nvPicPr>
        <p:blipFill>
          <a:blip r:embed="rId5">
            <a:lum bright="18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470348"/>
            <a:ext cx="2304256" cy="2301756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pic>
        <p:nvPicPr>
          <p:cNvPr id="8" name="Рисунок 7"/>
          <p:cNvPicPr/>
          <p:nvPr/>
        </p:nvPicPr>
        <p:blipFill>
          <a:blip r:embed="rId6">
            <a:lum bright="18000" contrast="-30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9626" y="4476896"/>
            <a:ext cx="1908051" cy="2273764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539552" y="1632384"/>
            <a:ext cx="21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1</a:t>
            </a:r>
            <a:endParaRPr lang="ru-RU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3418096" y="2276872"/>
            <a:ext cx="21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2</a:t>
            </a:r>
            <a:endParaRPr lang="ru-RU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6800924" y="1772816"/>
            <a:ext cx="202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3</a:t>
            </a:r>
            <a:endParaRPr lang="ru-RU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1115616" y="6381328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4</a:t>
            </a:r>
            <a:endParaRPr lang="ru-RU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5833602" y="6381328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5</a:t>
            </a:r>
            <a:endParaRPr lang="ru-RU" b="1" dirty="0"/>
          </a:p>
        </p:txBody>
      </p:sp>
      <p:pic>
        <p:nvPicPr>
          <p:cNvPr id="15" name="Рисунок 14" descr="http://yagramotniy.ru/images/podgotovkakoge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862"/>
          <a:stretch/>
        </p:blipFill>
        <p:spPr bwMode="auto">
          <a:xfrm>
            <a:off x="408356" y="89493"/>
            <a:ext cx="933450" cy="4667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076599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Кто лишний в ряду? Почему?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1) Хлопко, Борис Годунов, царевич Дмитрий;</a:t>
            </a:r>
          </a:p>
          <a:p>
            <a:r>
              <a:rPr lang="ru-RU" dirty="0"/>
              <a:t>2) Василий Шуйский, Борис Годунов, царь Фёдор Иванович</a:t>
            </a:r>
          </a:p>
          <a:p>
            <a:endParaRPr lang="ru-RU" dirty="0"/>
          </a:p>
        </p:txBody>
      </p:sp>
      <p:pic>
        <p:nvPicPr>
          <p:cNvPr id="6" name="Рисунок 5" descr="http://yagramotniy.ru/images/podgotovkakoge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862"/>
          <a:stretch/>
        </p:blipFill>
        <p:spPr bwMode="auto">
          <a:xfrm>
            <a:off x="179512" y="124733"/>
            <a:ext cx="933450" cy="4667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18747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 descr="Рисунок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0"/>
            <a:ext cx="9180513" cy="6884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11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1874838" y="1268413"/>
            <a:ext cx="6729412" cy="3600450"/>
          </a:xfrm>
          <a:noFill/>
          <a:ln/>
        </p:spPr>
        <p:txBody>
          <a:bodyPr/>
          <a:lstStyle/>
          <a:p>
            <a:pPr algn="l">
              <a:lnSpc>
                <a:spcPct val="90000"/>
              </a:lnSpc>
            </a:pPr>
            <a:r>
              <a:rPr lang="ru-RU" sz="2400" dirty="0">
                <a:solidFill>
                  <a:srgbClr val="993300"/>
                </a:solidFill>
                <a:latin typeface="Comic Sans MS" pitchFamily="66" charset="0"/>
              </a:rPr>
              <a:t>          </a:t>
            </a:r>
            <a:r>
              <a:rPr lang="ru-RU" sz="3600" dirty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Прямые были страсти – </a:t>
            </a:r>
          </a:p>
          <a:p>
            <a:pPr algn="l">
              <a:lnSpc>
                <a:spcPct val="90000"/>
              </a:lnSpc>
            </a:pPr>
            <a:r>
              <a:rPr lang="ru-RU" sz="3600" dirty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      Порядка ж ни на грош.</a:t>
            </a:r>
          </a:p>
          <a:p>
            <a:pPr algn="l">
              <a:lnSpc>
                <a:spcPct val="90000"/>
              </a:lnSpc>
            </a:pPr>
            <a:r>
              <a:rPr lang="ru-RU" sz="3600" dirty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      Известно, что без власти</a:t>
            </a:r>
          </a:p>
          <a:p>
            <a:pPr algn="l">
              <a:lnSpc>
                <a:spcPct val="90000"/>
              </a:lnSpc>
            </a:pPr>
            <a:r>
              <a:rPr lang="ru-RU" sz="3600" dirty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      Далеко не уйдешь.</a:t>
            </a:r>
          </a:p>
          <a:p>
            <a:pPr algn="l">
              <a:lnSpc>
                <a:spcPct val="90000"/>
              </a:lnSpc>
            </a:pPr>
            <a:endParaRPr lang="ru-RU" sz="3600" dirty="0">
              <a:solidFill>
                <a:srgbClr val="99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  <a:p>
            <a:pPr algn="r">
              <a:lnSpc>
                <a:spcPct val="90000"/>
              </a:lnSpc>
            </a:pPr>
            <a:r>
              <a:rPr lang="ru-RU" sz="2400" dirty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Толстой А. К.</a:t>
            </a:r>
          </a:p>
        </p:txBody>
      </p:sp>
    </p:spTree>
    <p:extLst>
      <p:ext uri="{BB962C8B-B14F-4D97-AF65-F5344CB8AC3E}">
        <p14:creationId xmlns:p14="http://schemas.microsoft.com/office/powerpoint/2010/main" val="2591897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980728"/>
            <a:ext cx="8229600" cy="1143000"/>
          </a:xfrm>
        </p:spPr>
        <p:txBody>
          <a:bodyPr>
            <a:normAutofit fontScale="90000"/>
          </a:bodyPr>
          <a:lstStyle/>
          <a:p>
            <a:pPr lvl="0"/>
            <a:r>
              <a:rPr lang="ru-RU" altLang="ru-RU" sz="440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Какой </a:t>
            </a:r>
            <a:r>
              <a:rPr lang="ru-RU" altLang="ru-RU" sz="440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из перечисленных терминов </a:t>
            </a:r>
            <a:r>
              <a:rPr lang="ru-RU" altLang="ru-RU" sz="440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не относится </a:t>
            </a:r>
            <a:r>
              <a:rPr lang="ru-RU" altLang="ru-RU" sz="440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 Смутному времени:</a:t>
            </a:r>
            <a:r>
              <a:rPr lang="ru-RU" altLang="ru-RU" sz="600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/>
            </a:r>
            <a:br>
              <a:rPr lang="ru-RU" altLang="ru-RU" sz="600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</a:br>
            <a:endParaRPr lang="ru-RU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35598738"/>
              </p:ext>
            </p:extLst>
          </p:nvPr>
        </p:nvGraphicFramePr>
        <p:xfrm>
          <a:off x="611560" y="2636912"/>
          <a:ext cx="6784920" cy="996688"/>
        </p:xfrm>
        <a:graphic>
          <a:graphicData uri="http://schemas.openxmlformats.org/drawingml/2006/table">
            <a:tbl>
              <a:tblPr firstRow="1" firstCol="1" bandRow="1"/>
              <a:tblGrid>
                <a:gridCol w="4248472"/>
                <a:gridCol w="2536448"/>
              </a:tblGrid>
              <a:tr h="5760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1) крестоцеловальная запись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3) опричнина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2) урочные лета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4) самозванец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6" name="Рисунок 5" descr="http://yagramotniy.ru/images/podgotovkakoge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862"/>
          <a:stretch/>
        </p:blipFill>
        <p:spPr bwMode="auto">
          <a:xfrm>
            <a:off x="179512" y="188640"/>
            <a:ext cx="933450" cy="4667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95459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500042"/>
            <a:ext cx="8229600" cy="1143000"/>
          </a:xfrm>
          <a:solidFill>
            <a:schemeClr val="tx1">
              <a:lumMod val="50000"/>
              <a:lumOff val="50000"/>
            </a:schemeClr>
          </a:solidFill>
          <a:ln w="57150">
            <a:solidFill>
              <a:srgbClr val="0070C0"/>
            </a:solidFill>
          </a:ln>
        </p:spPr>
        <p:txBody>
          <a:bodyPr>
            <a:normAutofit/>
          </a:bodyPr>
          <a:lstStyle/>
          <a:p>
            <a:r>
              <a:rPr lang="ru-RU" sz="4800" dirty="0" smtClean="0">
                <a:solidFill>
                  <a:srgbClr val="FFFF00"/>
                </a:solidFill>
              </a:rPr>
              <a:t>Домашнее</a:t>
            </a:r>
            <a:r>
              <a:rPr lang="ru-RU" sz="4800" dirty="0" smtClean="0"/>
              <a:t>  </a:t>
            </a:r>
            <a:r>
              <a:rPr lang="ru-RU" sz="4800" dirty="0" smtClean="0">
                <a:solidFill>
                  <a:srgbClr val="FFFF00"/>
                </a:solidFill>
              </a:rPr>
              <a:t>задание:</a:t>
            </a:r>
            <a:endParaRPr lang="ru-RU" sz="4800" dirty="0">
              <a:solidFill>
                <a:srgbClr val="FFFF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1857364"/>
            <a:ext cx="8229600" cy="3900502"/>
          </a:xfrm>
          <a:solidFill>
            <a:schemeClr val="tx1">
              <a:lumMod val="50000"/>
              <a:lumOff val="50000"/>
            </a:schemeClr>
          </a:solidFill>
          <a:ln w="57150">
            <a:solidFill>
              <a:srgbClr val="0070C0"/>
            </a:solidFill>
          </a:ln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>
                <a:solidFill>
                  <a:schemeClr val="bg1"/>
                </a:solidFill>
              </a:rPr>
              <a:t>§ 2, </a:t>
            </a:r>
            <a:r>
              <a:rPr lang="ru-RU" dirty="0">
                <a:solidFill>
                  <a:schemeClr val="bg1"/>
                </a:solidFill>
              </a:rPr>
              <a:t>вопросы </a:t>
            </a:r>
            <a:r>
              <a:rPr lang="ru-RU" dirty="0" smtClean="0">
                <a:solidFill>
                  <a:schemeClr val="bg1"/>
                </a:solidFill>
              </a:rPr>
              <a:t>устно</a:t>
            </a:r>
          </a:p>
          <a:p>
            <a:pPr>
              <a:buNone/>
            </a:pPr>
            <a:r>
              <a:rPr lang="ru-RU" dirty="0" smtClean="0">
                <a:solidFill>
                  <a:schemeClr val="bg1"/>
                </a:solidFill>
              </a:rPr>
              <a:t>По выбору: подготовить сообщение о </a:t>
            </a:r>
            <a:r>
              <a:rPr lang="ru-RU" err="1" smtClean="0">
                <a:solidFill>
                  <a:schemeClr val="bg1"/>
                </a:solidFill>
              </a:rPr>
              <a:t>К</a:t>
            </a:r>
            <a:r>
              <a:rPr lang="ru-RU" smtClean="0">
                <a:solidFill>
                  <a:schemeClr val="bg1"/>
                </a:solidFill>
              </a:rPr>
              <a:t>. Минине </a:t>
            </a:r>
            <a:r>
              <a:rPr lang="ru-RU" dirty="0" smtClean="0">
                <a:solidFill>
                  <a:schemeClr val="bg1"/>
                </a:solidFill>
              </a:rPr>
              <a:t>и Д. Пожарском, составить план пункта «Вторжение войск Польши и Швеции»</a:t>
            </a:r>
          </a:p>
          <a:p>
            <a:pPr>
              <a:buNone/>
            </a:pPr>
            <a:r>
              <a:rPr lang="ru-RU" dirty="0" smtClean="0">
                <a:solidFill>
                  <a:schemeClr val="bg1"/>
                </a:solidFill>
              </a:rPr>
              <a:t>* </a:t>
            </a:r>
            <a:r>
              <a:rPr lang="ru-RU" dirty="0">
                <a:solidFill>
                  <a:schemeClr val="bg1"/>
                </a:solidFill>
              </a:rPr>
              <a:t>написать историческое эссе на тему: «Смута-трагедия, очищение и возрождение России»</a:t>
            </a:r>
          </a:p>
        </p:txBody>
      </p:sp>
      <p:pic>
        <p:nvPicPr>
          <p:cNvPr id="4" name="Picture 3"/>
          <p:cNvPicPr>
            <a:picLocks noChangeAspect="1" noChangeArrowheads="1" noCrop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14348" y="285728"/>
            <a:ext cx="714375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 noCrop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715108" y="3500438"/>
            <a:ext cx="2428892" cy="2571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96289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Приведите в соответствие данные 1-й и 2-й колонок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08953453"/>
              </p:ext>
            </p:extLst>
          </p:nvPr>
        </p:nvGraphicFramePr>
        <p:xfrm>
          <a:off x="251520" y="1628801"/>
          <a:ext cx="8640960" cy="3528392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3600400"/>
                <a:gridCol w="5040560"/>
              </a:tblGrid>
              <a:tr h="35283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1) И. И. Болотников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2) </a:t>
                      </a:r>
                      <a:r>
                        <a:rPr lang="ru-RU" sz="2800" dirty="0" err="1">
                          <a:effectLst/>
                        </a:rPr>
                        <a:t>Гермоген</a:t>
                      </a:r>
                      <a:endParaRPr lang="ru-RU" sz="28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3) Василий Шуйский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4) Мария Нагая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5) Марина Мнишек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6) Лжедмитрий I</a:t>
                      </a:r>
                      <a:endParaRPr lang="ru-RU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А) патриарх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Б) мать царевича Дмитрия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В) жена самозванца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Г) предводитель восстания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Д) царь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effectLst/>
                        </a:rPr>
                        <a:t>Е) </a:t>
                      </a:r>
                      <a:r>
                        <a:rPr lang="ru-RU" sz="2800" dirty="0">
                          <a:effectLst/>
                        </a:rPr>
                        <a:t>самозванец</a:t>
                      </a:r>
                      <a:endParaRPr lang="ru-RU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7" name="Рисунок 6" descr="http://yagramotniy.ru/images/podgotovkakoge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862"/>
          <a:stretch/>
        </p:blipFill>
        <p:spPr bwMode="auto">
          <a:xfrm>
            <a:off x="251520" y="188640"/>
            <a:ext cx="933450" cy="4667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67398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8752" y="19650"/>
            <a:ext cx="8712968" cy="1512168"/>
          </a:xfrm>
          <a:solidFill>
            <a:schemeClr val="bg2">
              <a:lumMod val="50000"/>
            </a:schemeClr>
          </a:solidFill>
        </p:spPr>
        <p:txBody>
          <a:bodyPr>
            <a:normAutofit fontScale="90000"/>
          </a:bodyPr>
          <a:lstStyle/>
          <a:p>
            <a:r>
              <a:rPr lang="ru-RU" sz="6600" dirty="0" smtClean="0">
                <a:solidFill>
                  <a:srgbClr val="FFFF00"/>
                </a:solidFill>
              </a:rPr>
              <a:t>Что такое смута и каковы ее черты?</a:t>
            </a:r>
            <a:endParaRPr lang="ru-RU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600200"/>
            <a:ext cx="8507288" cy="5257800"/>
          </a:xfrm>
          <a:solidFill>
            <a:schemeClr val="bg1">
              <a:lumMod val="50000"/>
            </a:schemeClr>
          </a:solidFill>
        </p:spPr>
        <p:txBody>
          <a:bodyPr>
            <a:norm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В толковом словаре В.И. Даля «смута» означает возмущение, восстание, мятеж, общее неповиновение, крамола, раздор меж народом и властью, тревога, дрязги, наушничество, наговоры. Исходя из толкования слова, предположите, какие </a:t>
            </a:r>
            <a:r>
              <a:rPr lang="ru-RU" sz="2400" u="sng" dirty="0">
                <a:solidFill>
                  <a:schemeClr val="bg1"/>
                </a:solidFill>
              </a:rPr>
              <a:t>черты</a:t>
            </a:r>
            <a:r>
              <a:rPr lang="ru-RU" sz="2400" dirty="0">
                <a:solidFill>
                  <a:schemeClr val="bg1"/>
                </a:solidFill>
              </a:rPr>
              <a:t> были присущи историческому периоду, носящему название «Смутное время</a:t>
            </a:r>
            <a:r>
              <a:rPr lang="ru-RU" sz="2400" dirty="0" smtClean="0">
                <a:solidFill>
                  <a:schemeClr val="bg1"/>
                </a:solidFill>
              </a:rPr>
              <a:t>»?</a:t>
            </a:r>
          </a:p>
          <a:p>
            <a:pPr algn="ctr"/>
            <a:r>
              <a:rPr lang="ru-RU" sz="2400" b="1" dirty="0"/>
              <a:t>Составьте понятийное колесо "Смута" и на его основе свое определение</a:t>
            </a:r>
          </a:p>
        </p:txBody>
      </p:sp>
      <p:grpSp>
        <p:nvGrpSpPr>
          <p:cNvPr id="22" name="Полотно 16"/>
          <p:cNvGrpSpPr/>
          <p:nvPr/>
        </p:nvGrpSpPr>
        <p:grpSpPr>
          <a:xfrm>
            <a:off x="1326492" y="4460121"/>
            <a:ext cx="6015396" cy="2349734"/>
            <a:chOff x="0" y="0"/>
            <a:chExt cx="5829300" cy="2514600"/>
          </a:xfrm>
        </p:grpSpPr>
        <p:sp>
          <p:nvSpPr>
            <p:cNvPr id="23" name="Прямоугольник 22"/>
            <p:cNvSpPr/>
            <p:nvPr/>
          </p:nvSpPr>
          <p:spPr>
            <a:xfrm>
              <a:off x="0" y="0"/>
              <a:ext cx="5829300" cy="2514600"/>
            </a:xfrm>
            <a:prstGeom prst="rect">
              <a:avLst/>
            </a:prstGeom>
            <a:noFill/>
          </p:spPr>
        </p:sp>
        <p:sp>
          <p:nvSpPr>
            <p:cNvPr id="24" name="Oval 4"/>
            <p:cNvSpPr>
              <a:spLocks noChangeArrowheads="1"/>
            </p:cNvSpPr>
            <p:nvPr/>
          </p:nvSpPr>
          <p:spPr bwMode="auto">
            <a:xfrm>
              <a:off x="1212201" y="168144"/>
              <a:ext cx="3584557" cy="2285776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25" name="Oval 5"/>
            <p:cNvSpPr>
              <a:spLocks noChangeArrowheads="1"/>
            </p:cNvSpPr>
            <p:nvPr/>
          </p:nvSpPr>
          <p:spPr bwMode="auto">
            <a:xfrm>
              <a:off x="2402656" y="724242"/>
              <a:ext cx="1142381" cy="1141658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26" name="Text Box 6"/>
            <p:cNvSpPr txBox="1">
              <a:spLocks noChangeArrowheads="1"/>
            </p:cNvSpPr>
            <p:nvPr/>
          </p:nvSpPr>
          <p:spPr bwMode="auto">
            <a:xfrm>
              <a:off x="2443512" y="1024075"/>
              <a:ext cx="1053044" cy="44726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ru-RU" sz="2000" b="1" dirty="0" smtClean="0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СМУТА</a:t>
              </a:r>
              <a:endParaRPr lang="ru-RU" sz="20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7" name="Line 7"/>
            <p:cNvCxnSpPr>
              <a:cxnSpLocks noChangeShapeType="1"/>
            </p:cNvCxnSpPr>
            <p:nvPr/>
          </p:nvCxnSpPr>
          <p:spPr bwMode="auto">
            <a:xfrm>
              <a:off x="2972133" y="114002"/>
              <a:ext cx="0" cy="57164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8" name="Line 8"/>
            <p:cNvCxnSpPr>
              <a:cxnSpLocks noChangeShapeType="1"/>
              <a:endCxn id="24" idx="7"/>
            </p:cNvCxnSpPr>
            <p:nvPr/>
          </p:nvCxnSpPr>
          <p:spPr bwMode="auto">
            <a:xfrm flipV="1">
              <a:off x="3496555" y="502889"/>
              <a:ext cx="775257" cy="55099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9" name="Line 9"/>
            <p:cNvCxnSpPr>
              <a:cxnSpLocks noChangeShapeType="1"/>
            </p:cNvCxnSpPr>
            <p:nvPr/>
          </p:nvCxnSpPr>
          <p:spPr bwMode="auto">
            <a:xfrm>
              <a:off x="3542919" y="1371302"/>
              <a:ext cx="1160848" cy="20008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0" name="Line 10"/>
            <p:cNvCxnSpPr>
              <a:cxnSpLocks noChangeShapeType="1"/>
            </p:cNvCxnSpPr>
            <p:nvPr/>
          </p:nvCxnSpPr>
          <p:spPr bwMode="auto">
            <a:xfrm flipH="1" flipV="1">
              <a:off x="1701084" y="562025"/>
              <a:ext cx="742427" cy="45764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1" name="Line 11"/>
            <p:cNvCxnSpPr>
              <a:cxnSpLocks noChangeShapeType="1"/>
            </p:cNvCxnSpPr>
            <p:nvPr/>
          </p:nvCxnSpPr>
          <p:spPr bwMode="auto">
            <a:xfrm flipH="1">
              <a:off x="1443098" y="1371302"/>
              <a:ext cx="957441" cy="39766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2" name="Line 12"/>
            <p:cNvCxnSpPr>
              <a:cxnSpLocks noChangeShapeType="1"/>
            </p:cNvCxnSpPr>
            <p:nvPr/>
          </p:nvCxnSpPr>
          <p:spPr bwMode="auto">
            <a:xfrm>
              <a:off x="2972133" y="1828949"/>
              <a:ext cx="0" cy="57082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3302041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1143000"/>
          </a:xfrm>
          <a:solidFill>
            <a:schemeClr val="tx1">
              <a:lumMod val="50000"/>
              <a:lumOff val="50000"/>
            </a:schemeClr>
          </a:solidFill>
          <a:ln w="57150">
            <a:solidFill>
              <a:srgbClr val="0070C0"/>
            </a:solidFill>
          </a:ln>
        </p:spPr>
        <p:txBody>
          <a:bodyPr>
            <a:normAutofit/>
          </a:bodyPr>
          <a:lstStyle/>
          <a:p>
            <a:r>
              <a:rPr lang="ru-RU" sz="6600" dirty="0" smtClean="0">
                <a:solidFill>
                  <a:srgbClr val="FFFF00"/>
                </a:solidFill>
              </a:rPr>
              <a:t>Вспомним:</a:t>
            </a:r>
            <a:endParaRPr lang="ru-RU" sz="6600" dirty="0">
              <a:solidFill>
                <a:srgbClr val="FFFF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1484784"/>
            <a:ext cx="8229600" cy="5153178"/>
          </a:xfrm>
          <a:solidFill>
            <a:schemeClr val="tx1">
              <a:lumMod val="50000"/>
              <a:lumOff val="50000"/>
            </a:schemeClr>
          </a:solidFill>
          <a:ln w="57150">
            <a:solidFill>
              <a:srgbClr val="0070C0"/>
            </a:solidFill>
          </a:ln>
        </p:spPr>
        <p:txBody>
          <a:bodyPr>
            <a:normAutofit fontScale="55000" lnSpcReduction="20000"/>
          </a:bodyPr>
          <a:lstStyle/>
          <a:p>
            <a:pPr marL="137160" indent="0">
              <a:buNone/>
            </a:pPr>
            <a:r>
              <a:rPr lang="ru-RU" sz="4400" dirty="0">
                <a:solidFill>
                  <a:schemeClr val="bg1"/>
                </a:solidFill>
              </a:rPr>
              <a:t>Блиц-опрос.</a:t>
            </a:r>
          </a:p>
          <a:p>
            <a:r>
              <a:rPr lang="ru-RU" sz="4400" dirty="0">
                <a:solidFill>
                  <a:schemeClr val="bg1"/>
                </a:solidFill>
              </a:rPr>
              <a:t>1.	Заповедные и урочные </a:t>
            </a:r>
            <a:r>
              <a:rPr lang="ru-RU" sz="4400" dirty="0" smtClean="0">
                <a:solidFill>
                  <a:schemeClr val="bg1"/>
                </a:solidFill>
              </a:rPr>
              <a:t>…</a:t>
            </a:r>
            <a:endParaRPr lang="ru-RU" sz="4400" dirty="0">
              <a:solidFill>
                <a:schemeClr val="bg1"/>
              </a:solidFill>
            </a:endParaRPr>
          </a:p>
          <a:p>
            <a:r>
              <a:rPr lang="ru-RU" sz="4400" dirty="0">
                <a:solidFill>
                  <a:schemeClr val="bg1"/>
                </a:solidFill>
              </a:rPr>
              <a:t>2.	Боярин, ставший русским царем в 1598 </a:t>
            </a:r>
            <a:r>
              <a:rPr lang="ru-RU" sz="4400" dirty="0" smtClean="0">
                <a:solidFill>
                  <a:schemeClr val="bg1"/>
                </a:solidFill>
              </a:rPr>
              <a:t>году</a:t>
            </a:r>
            <a:endParaRPr lang="ru-RU" sz="4400" dirty="0">
              <a:solidFill>
                <a:schemeClr val="bg1"/>
              </a:solidFill>
            </a:endParaRPr>
          </a:p>
          <a:p>
            <a:r>
              <a:rPr lang="ru-RU" sz="4400" dirty="0">
                <a:solidFill>
                  <a:schemeClr val="bg1"/>
                </a:solidFill>
              </a:rPr>
              <a:t>3.	Царство, перешедшее в 1589 году под протекторат </a:t>
            </a:r>
            <a:r>
              <a:rPr lang="ru-RU" sz="4400" dirty="0" smtClean="0">
                <a:solidFill>
                  <a:schemeClr val="bg1"/>
                </a:solidFill>
              </a:rPr>
              <a:t>России</a:t>
            </a:r>
            <a:endParaRPr lang="ru-RU" sz="4400" dirty="0">
              <a:solidFill>
                <a:schemeClr val="bg1"/>
              </a:solidFill>
            </a:endParaRPr>
          </a:p>
          <a:p>
            <a:r>
              <a:rPr lang="ru-RU" sz="4400" dirty="0">
                <a:solidFill>
                  <a:schemeClr val="bg1"/>
                </a:solidFill>
              </a:rPr>
              <a:t>4.	Первый российский </a:t>
            </a:r>
            <a:r>
              <a:rPr lang="ru-RU" sz="4400" dirty="0" smtClean="0">
                <a:solidFill>
                  <a:schemeClr val="bg1"/>
                </a:solidFill>
              </a:rPr>
              <a:t>патриарх</a:t>
            </a:r>
            <a:endParaRPr lang="ru-RU" sz="4400" dirty="0">
              <a:solidFill>
                <a:schemeClr val="bg1"/>
              </a:solidFill>
            </a:endParaRPr>
          </a:p>
          <a:p>
            <a:r>
              <a:rPr lang="ru-RU" sz="4400" dirty="0" smtClean="0">
                <a:solidFill>
                  <a:schemeClr val="bg1"/>
                </a:solidFill>
              </a:rPr>
              <a:t>5.</a:t>
            </a:r>
            <a:r>
              <a:rPr lang="ru-RU" sz="4400" dirty="0">
                <a:solidFill>
                  <a:schemeClr val="bg1"/>
                </a:solidFill>
              </a:rPr>
              <a:t>	Предводитель крестьянских </a:t>
            </a:r>
            <a:r>
              <a:rPr lang="ru-RU" sz="4400" dirty="0" smtClean="0">
                <a:solidFill>
                  <a:schemeClr val="bg1"/>
                </a:solidFill>
              </a:rPr>
              <a:t>повстанцев</a:t>
            </a:r>
          </a:p>
          <a:p>
            <a:r>
              <a:rPr lang="ru-RU" sz="4400" dirty="0" smtClean="0">
                <a:solidFill>
                  <a:schemeClr val="bg1"/>
                </a:solidFill>
              </a:rPr>
              <a:t>6.</a:t>
            </a:r>
            <a:r>
              <a:rPr lang="ru-RU" sz="4400" dirty="0">
                <a:solidFill>
                  <a:schemeClr val="bg1"/>
                </a:solidFill>
              </a:rPr>
              <a:t>	Король Речи </a:t>
            </a:r>
            <a:r>
              <a:rPr lang="ru-RU" sz="4400" dirty="0" err="1" smtClean="0">
                <a:solidFill>
                  <a:schemeClr val="bg1"/>
                </a:solidFill>
              </a:rPr>
              <a:t>Посполитой</a:t>
            </a:r>
            <a:r>
              <a:rPr lang="ru-RU" sz="4400" dirty="0" smtClean="0">
                <a:solidFill>
                  <a:schemeClr val="bg1"/>
                </a:solidFill>
              </a:rPr>
              <a:t> </a:t>
            </a:r>
            <a:r>
              <a:rPr lang="ru-RU" sz="4400" dirty="0">
                <a:solidFill>
                  <a:schemeClr val="bg1"/>
                </a:solidFill>
              </a:rPr>
              <a:t>умерший в 1586 </a:t>
            </a:r>
            <a:r>
              <a:rPr lang="ru-RU" sz="4400" dirty="0" smtClean="0">
                <a:solidFill>
                  <a:schemeClr val="bg1"/>
                </a:solidFill>
              </a:rPr>
              <a:t>году</a:t>
            </a:r>
            <a:endParaRPr lang="ru-RU" sz="4400" dirty="0">
              <a:solidFill>
                <a:schemeClr val="bg1"/>
              </a:solidFill>
            </a:endParaRPr>
          </a:p>
          <a:p>
            <a:r>
              <a:rPr lang="ru-RU" sz="4400" dirty="0" smtClean="0">
                <a:solidFill>
                  <a:schemeClr val="bg1"/>
                </a:solidFill>
              </a:rPr>
              <a:t>7.</a:t>
            </a:r>
            <a:r>
              <a:rPr lang="ru-RU" sz="4400" dirty="0">
                <a:solidFill>
                  <a:schemeClr val="bg1"/>
                </a:solidFill>
              </a:rPr>
              <a:t>	Так звали сыновей Ивана Грозного и Бориса Годунова. </a:t>
            </a:r>
            <a:endParaRPr lang="ru-RU" sz="4400" dirty="0" smtClean="0">
              <a:solidFill>
                <a:schemeClr val="bg1"/>
              </a:solidFill>
            </a:endParaRPr>
          </a:p>
          <a:p>
            <a:pPr marL="137160" indent="0">
              <a:buNone/>
            </a:pPr>
            <a:endParaRPr lang="ru-RU" sz="4400" dirty="0">
              <a:solidFill>
                <a:schemeClr val="bg1"/>
              </a:solidFill>
            </a:endParaRPr>
          </a:p>
          <a:p>
            <a:r>
              <a:rPr lang="ru-RU" sz="4400" dirty="0" smtClean="0">
                <a:solidFill>
                  <a:schemeClr val="bg1"/>
                </a:solidFill>
              </a:rPr>
              <a:t>Каковы были итоги политики Бориса Годунова?</a:t>
            </a:r>
          </a:p>
          <a:p>
            <a:r>
              <a:rPr lang="ru-RU" sz="4400" dirty="0" smtClean="0">
                <a:solidFill>
                  <a:schemeClr val="bg1"/>
                </a:solidFill>
              </a:rPr>
              <a:t>Почему Годунову не удалось спокойно править?</a:t>
            </a:r>
          </a:p>
          <a:p>
            <a:r>
              <a:rPr lang="ru-RU" sz="4400" dirty="0" smtClean="0">
                <a:solidFill>
                  <a:schemeClr val="bg1"/>
                </a:solidFill>
              </a:rPr>
              <a:t>Почему народ невзлюбил Бориса Годунова?</a:t>
            </a:r>
          </a:p>
          <a:p>
            <a:endParaRPr lang="ru-RU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8847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571480"/>
            <a:ext cx="8229600" cy="1143000"/>
          </a:xfrm>
          <a:solidFill>
            <a:schemeClr val="tx1">
              <a:lumMod val="50000"/>
              <a:lumOff val="50000"/>
            </a:schemeClr>
          </a:solidFill>
          <a:ln w="57150">
            <a:solidFill>
              <a:srgbClr val="0070C0"/>
            </a:solidFill>
          </a:ln>
        </p:spPr>
        <p:txBody>
          <a:bodyPr>
            <a:normAutofit/>
          </a:bodyPr>
          <a:lstStyle/>
          <a:p>
            <a:r>
              <a:rPr lang="ru-RU" sz="5400" dirty="0" smtClean="0">
                <a:solidFill>
                  <a:srgbClr val="FFFF00"/>
                </a:solidFill>
              </a:rPr>
              <a:t>Работа с документами</a:t>
            </a:r>
            <a:endParaRPr lang="ru-RU" sz="5400" dirty="0">
              <a:solidFill>
                <a:srgbClr val="FFFF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1928802"/>
            <a:ext cx="8229600" cy="4709160"/>
          </a:xfrm>
          <a:solidFill>
            <a:schemeClr val="tx1">
              <a:lumMod val="50000"/>
              <a:lumOff val="50000"/>
            </a:schemeClr>
          </a:solidFill>
          <a:ln w="57150">
            <a:solidFill>
              <a:srgbClr val="0070C0"/>
            </a:solidFill>
          </a:ln>
        </p:spPr>
        <p:txBody>
          <a:bodyPr>
            <a:normAutofit lnSpcReduction="10000"/>
          </a:bodyPr>
          <a:lstStyle/>
          <a:p>
            <a:r>
              <a:rPr lang="ru-RU" sz="4400" dirty="0">
                <a:solidFill>
                  <a:schemeClr val="bg1"/>
                </a:solidFill>
              </a:rPr>
              <a:t>Прочитав документы, обсудите их. Назовите причины Смуты. Разделите их по трем направлениям: </a:t>
            </a:r>
            <a:r>
              <a:rPr lang="ru-RU" sz="4400" dirty="0" smtClean="0">
                <a:solidFill>
                  <a:schemeClr val="bg1"/>
                </a:solidFill>
              </a:rPr>
              <a:t>1группа-экономические</a:t>
            </a:r>
            <a:r>
              <a:rPr lang="ru-RU" sz="4400" dirty="0">
                <a:solidFill>
                  <a:schemeClr val="bg1"/>
                </a:solidFill>
              </a:rPr>
              <a:t>, </a:t>
            </a:r>
            <a:r>
              <a:rPr lang="ru-RU" sz="4400" dirty="0" smtClean="0">
                <a:solidFill>
                  <a:schemeClr val="bg1"/>
                </a:solidFill>
              </a:rPr>
              <a:t>2 группа - политические </a:t>
            </a:r>
            <a:r>
              <a:rPr lang="ru-RU" sz="4400" dirty="0">
                <a:solidFill>
                  <a:schemeClr val="bg1"/>
                </a:solidFill>
              </a:rPr>
              <a:t>и </a:t>
            </a:r>
            <a:r>
              <a:rPr lang="ru-RU" sz="4400" dirty="0" smtClean="0">
                <a:solidFill>
                  <a:schemeClr val="bg1"/>
                </a:solidFill>
              </a:rPr>
              <a:t>3 группа -социальные</a:t>
            </a:r>
          </a:p>
          <a:p>
            <a:endParaRPr lang="ru-RU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6479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500042"/>
            <a:ext cx="8229600" cy="1143000"/>
          </a:xfrm>
          <a:solidFill>
            <a:schemeClr val="tx2"/>
          </a:solidFill>
          <a:ln w="57150">
            <a:solidFill>
              <a:srgbClr val="0070C0"/>
            </a:solidFill>
          </a:ln>
        </p:spPr>
        <p:txBody>
          <a:bodyPr>
            <a:normAutofit/>
          </a:bodyPr>
          <a:lstStyle/>
          <a:p>
            <a:r>
              <a:rPr lang="ru-RU" sz="6000" dirty="0" smtClean="0">
                <a:solidFill>
                  <a:srgbClr val="FFFF00"/>
                </a:solidFill>
              </a:rPr>
              <a:t>Причины Смуты?</a:t>
            </a:r>
            <a:endParaRPr lang="ru-RU" sz="6000" dirty="0">
              <a:solidFill>
                <a:srgbClr val="FFFF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1857364"/>
            <a:ext cx="8229600" cy="4709160"/>
          </a:xfrm>
          <a:solidFill>
            <a:schemeClr val="tx1">
              <a:lumMod val="50000"/>
              <a:lumOff val="50000"/>
            </a:schemeClr>
          </a:solidFill>
          <a:ln w="57150">
            <a:solidFill>
              <a:srgbClr val="0070C0"/>
            </a:solidFill>
          </a:ln>
        </p:spPr>
        <p:txBody>
          <a:bodyPr>
            <a:normAutofit/>
          </a:bodyPr>
          <a:lstStyle/>
          <a:p>
            <a:pPr marL="651510" indent="-514350">
              <a:buNone/>
            </a:pPr>
            <a:endParaRPr lang="ru-RU" sz="3600" b="1" dirty="0">
              <a:solidFill>
                <a:schemeClr val="bg1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760265"/>
              </p:ext>
            </p:extLst>
          </p:nvPr>
        </p:nvGraphicFramePr>
        <p:xfrm>
          <a:off x="593300" y="2132856"/>
          <a:ext cx="8064896" cy="3994899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2617554"/>
                <a:gridCol w="2476065"/>
                <a:gridCol w="2971277"/>
              </a:tblGrid>
              <a:tr h="864095">
                <a:tc>
                  <a:txBody>
                    <a:bodyPr/>
                    <a:lstStyle/>
                    <a:p>
                      <a:pPr marL="11176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/>
                        </a:rPr>
                        <a:t>Экономические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288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/>
                        </a:rPr>
                        <a:t>Социальные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318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/>
                        </a:rPr>
                        <a:t>Политические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40260">
                <a:tc>
                  <a:txBody>
                    <a:bodyPr/>
                    <a:lstStyle/>
                    <a:p>
                      <a:pPr marL="568960" indent="-45720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24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/>
                        </a:rPr>
                        <a:t>Последствия опричнины и войн Ивана Грозного</a:t>
                      </a:r>
                    </a:p>
                    <a:p>
                      <a:pPr marL="568960" indent="-45720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24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/>
                        </a:rPr>
                        <a:t>Голод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75615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24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/>
                        </a:rPr>
                        <a:t>Процесс закрепощения крестьян</a:t>
                      </a:r>
                    </a:p>
                    <a:p>
                      <a:pPr marL="475615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24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/>
                        </a:rPr>
                        <a:t>Ломка социальной структуры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75615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24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/>
                        </a:rPr>
                        <a:t>Борьба за власть среди бояр</a:t>
                      </a:r>
                    </a:p>
                    <a:p>
                      <a:pPr marL="475615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24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/>
                        </a:rPr>
                        <a:t>Пресечение династии Рюриковичей</a:t>
                      </a:r>
                    </a:p>
                    <a:p>
                      <a:pPr marL="475615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24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/>
                        </a:rPr>
                        <a:t>Вмешательство папской власти и </a:t>
                      </a:r>
                      <a:r>
                        <a:rPr lang="ru-RU" sz="24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/>
                        </a:rPr>
                        <a:t>поляков</a:t>
                      </a:r>
                      <a:endParaRPr lang="ru-RU" sz="2400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23604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Box 5"/>
          <p:cNvSpPr txBox="1">
            <a:spLocks noChangeArrowheads="1"/>
          </p:cNvSpPr>
          <p:nvPr/>
        </p:nvSpPr>
        <p:spPr bwMode="auto">
          <a:xfrm>
            <a:off x="285750" y="214313"/>
            <a:ext cx="54967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00B0F0"/>
                </a:solidFill>
              </a:rPr>
              <a:t>ЛЖЕДМИТРИЙ </a:t>
            </a:r>
            <a:r>
              <a:rPr lang="en-US" sz="2400" b="1" dirty="0">
                <a:solidFill>
                  <a:srgbClr val="00B0F0"/>
                </a:solidFill>
                <a:latin typeface="Book Antiqua" pitchFamily="18" charset="0"/>
              </a:rPr>
              <a:t>I</a:t>
            </a:r>
            <a:r>
              <a:rPr lang="ru-RU" sz="2400" b="1" dirty="0">
                <a:solidFill>
                  <a:srgbClr val="00B0F0"/>
                </a:solidFill>
              </a:rPr>
              <a:t> </a:t>
            </a:r>
            <a:r>
              <a:rPr lang="ru-RU" sz="2400" b="1" dirty="0" smtClean="0">
                <a:solidFill>
                  <a:srgbClr val="00B0F0"/>
                </a:solidFill>
              </a:rPr>
              <a:t>- </a:t>
            </a:r>
            <a:r>
              <a:rPr lang="ru-RU" sz="2400" b="1" dirty="0">
                <a:solidFill>
                  <a:srgbClr val="00B0F0"/>
                </a:solidFill>
              </a:rPr>
              <a:t>триумф и падение</a:t>
            </a:r>
          </a:p>
        </p:txBody>
      </p:sp>
      <p:pic>
        <p:nvPicPr>
          <p:cNvPr id="4099" name="Picture 5" descr="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785813"/>
            <a:ext cx="3016250" cy="3016250"/>
          </a:xfrm>
          <a:prstGeom prst="rect">
            <a:avLst/>
          </a:prstGeom>
          <a:noFill/>
          <a:ln w="76200">
            <a:solidFill>
              <a:srgbClr val="6600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7" descr="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150" y="4643438"/>
            <a:ext cx="2014538" cy="2032000"/>
          </a:xfrm>
          <a:prstGeom prst="rect">
            <a:avLst/>
          </a:prstGeom>
          <a:noFill/>
          <a:ln w="76200">
            <a:solidFill>
              <a:srgbClr val="6600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Скругленный прямоугольник 10"/>
          <p:cNvSpPr/>
          <p:nvPr/>
        </p:nvSpPr>
        <p:spPr>
          <a:xfrm>
            <a:off x="428625" y="642938"/>
            <a:ext cx="1785938" cy="35718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4102" name="TextBox 9"/>
          <p:cNvSpPr txBox="1">
            <a:spLocks noChangeArrowheads="1"/>
          </p:cNvSpPr>
          <p:nvPr/>
        </p:nvSpPr>
        <p:spPr bwMode="auto">
          <a:xfrm>
            <a:off x="571500" y="642938"/>
            <a:ext cx="20002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>
                <a:solidFill>
                  <a:prstClr val="black"/>
                </a:solidFill>
              </a:rPr>
              <a:t>Лжедмитрий </a:t>
            </a:r>
            <a:r>
              <a:rPr lang="en-US" b="1">
                <a:solidFill>
                  <a:prstClr val="black"/>
                </a:solidFill>
                <a:latin typeface="Book Antiqua" pitchFamily="18" charset="0"/>
              </a:rPr>
              <a:t>I</a:t>
            </a:r>
            <a:endParaRPr lang="ru-RU" b="1">
              <a:solidFill>
                <a:prstClr val="black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929438" y="4500563"/>
            <a:ext cx="1928812" cy="35718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4104" name="Прямоугольник 12"/>
          <p:cNvSpPr>
            <a:spLocks noChangeArrowheads="1"/>
          </p:cNvSpPr>
          <p:nvPr/>
        </p:nvSpPr>
        <p:spPr bwMode="auto">
          <a:xfrm>
            <a:off x="6929438" y="4487863"/>
            <a:ext cx="2143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b="1">
                <a:solidFill>
                  <a:prstClr val="black"/>
                </a:solidFill>
              </a:rPr>
              <a:t>Марина Мнишек</a:t>
            </a:r>
          </a:p>
        </p:txBody>
      </p:sp>
      <p:pic>
        <p:nvPicPr>
          <p:cNvPr id="4109" name="Picture 5" descr="0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4071938"/>
            <a:ext cx="2992437" cy="2286000"/>
          </a:xfrm>
          <a:prstGeom prst="rect">
            <a:avLst/>
          </a:prstGeom>
          <a:noFill/>
          <a:ln w="57150" cmpd="thickThin">
            <a:solidFill>
              <a:srgbClr val="00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1198883690_e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7569" y="656207"/>
            <a:ext cx="1893887" cy="2057400"/>
          </a:xfrm>
          <a:prstGeom prst="rect">
            <a:avLst/>
          </a:prstGeom>
          <a:noFill/>
          <a:ln w="57150" cmpd="thickThin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13" name="TextBox 21"/>
          <p:cNvSpPr txBox="1">
            <a:spLocks noChangeArrowheads="1"/>
          </p:cNvSpPr>
          <p:nvPr/>
        </p:nvSpPr>
        <p:spPr bwMode="auto">
          <a:xfrm>
            <a:off x="7143750" y="142875"/>
            <a:ext cx="17859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>
                <a:solidFill>
                  <a:srgbClr val="FF0000"/>
                </a:solidFill>
              </a:rPr>
              <a:t>Мария Нагая «признала сына»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393281" y="4477809"/>
            <a:ext cx="355362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- </a:t>
            </a:r>
            <a:r>
              <a:rPr lang="ru-RU" dirty="0" smtClean="0"/>
              <a:t>Как </a:t>
            </a:r>
            <a:r>
              <a:rPr lang="ru-RU" dirty="0"/>
              <a:t>Лжедмитрий сумел захватить власть; почему его встречали в Москве так торжественно; кто его поддерживал?</a:t>
            </a:r>
          </a:p>
          <a:p>
            <a:r>
              <a:rPr lang="ru-RU" dirty="0"/>
              <a:t>- Почему же через 11 месяцев его с позором низвергли?</a:t>
            </a:r>
          </a:p>
        </p:txBody>
      </p:sp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3393281" y="675978"/>
            <a:ext cx="4203055" cy="3693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b="1" dirty="0">
                <a:solidFill>
                  <a:srgbClr val="FFFF00"/>
                </a:solidFill>
              </a:rPr>
              <a:t>В этих непростых условиях на Руси появился Лжедмитрий </a:t>
            </a:r>
            <a:r>
              <a:rPr lang="en-US" b="1" dirty="0">
                <a:solidFill>
                  <a:srgbClr val="FFFF00"/>
                </a:solidFill>
              </a:rPr>
              <a:t>I</a:t>
            </a:r>
            <a:r>
              <a:rPr lang="ru-RU" b="1" dirty="0">
                <a:solidFill>
                  <a:srgbClr val="FFFF00"/>
                </a:solidFill>
              </a:rPr>
              <a:t>. Это был послушник Чудова монастыря ГРИГОРИЙ ОТРЕПЬЕВ (в миру Юрий Богданович Отрепьев), который выдавал себя за якобы чудесным образом спасшегося в Угличе царевича Дмитрия. </a:t>
            </a:r>
            <a:r>
              <a:rPr lang="ru-RU" b="1" dirty="0" smtClean="0">
                <a:solidFill>
                  <a:srgbClr val="FFFF00"/>
                </a:solidFill>
              </a:rPr>
              <a:t>В </a:t>
            </a:r>
            <a:r>
              <a:rPr lang="ru-RU" b="1" dirty="0">
                <a:solidFill>
                  <a:srgbClr val="FFFF00"/>
                </a:solidFill>
              </a:rPr>
              <a:t>1604 г. Лжедмитрий </a:t>
            </a:r>
            <a:r>
              <a:rPr lang="en-US" b="1" dirty="0">
                <a:solidFill>
                  <a:srgbClr val="FFFF00"/>
                </a:solidFill>
              </a:rPr>
              <a:t>I</a:t>
            </a:r>
            <a:r>
              <a:rPr lang="ru-RU" b="1" dirty="0">
                <a:solidFill>
                  <a:srgbClr val="FFFF00"/>
                </a:solidFill>
              </a:rPr>
              <a:t> предпринял первый поход на Москву. Откликаясь на призывы самозванца, местные жители встают под знамена «царевича Дмитрия».</a:t>
            </a:r>
          </a:p>
        </p:txBody>
      </p:sp>
    </p:spTree>
    <p:extLst>
      <p:ext uri="{BB962C8B-B14F-4D97-AF65-F5344CB8AC3E}">
        <p14:creationId xmlns:p14="http://schemas.microsoft.com/office/powerpoint/2010/main" val="1170293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стория государства Российского 305.Bezrassudnost.Lzhedmitriya.Shepot.o.rasstrige.---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5536" y="58472"/>
            <a:ext cx="8280920" cy="6775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543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с двумя вырезанными соседними углами 21"/>
          <p:cNvSpPr/>
          <p:nvPr/>
        </p:nvSpPr>
        <p:spPr>
          <a:xfrm>
            <a:off x="2467408" y="4270520"/>
            <a:ext cx="6500812" cy="1143000"/>
          </a:xfrm>
          <a:prstGeom prst="snip2SameRect">
            <a:avLst>
              <a:gd name="adj1" fmla="val 16667"/>
              <a:gd name="adj2" fmla="val 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pic>
        <p:nvPicPr>
          <p:cNvPr id="5123" name="Picture 11" descr="Рисунок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5006" y="5407650"/>
            <a:ext cx="979096" cy="1391212"/>
          </a:xfrm>
          <a:prstGeom prst="rect">
            <a:avLst/>
          </a:prstGeom>
          <a:noFill/>
          <a:ln w="76200">
            <a:solidFill>
              <a:srgbClr val="6600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6" descr="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642938"/>
            <a:ext cx="2214563" cy="3059112"/>
          </a:xfrm>
          <a:prstGeom prst="rect">
            <a:avLst/>
          </a:prstGeom>
          <a:noFill/>
          <a:ln w="76200">
            <a:solidFill>
              <a:srgbClr val="6600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5" name="TextBox 2"/>
          <p:cNvSpPr txBox="1">
            <a:spLocks noChangeArrowheads="1"/>
          </p:cNvSpPr>
          <p:nvPr/>
        </p:nvSpPr>
        <p:spPr bwMode="auto">
          <a:xfrm>
            <a:off x="1909002" y="44186"/>
            <a:ext cx="496462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00B0F0"/>
                </a:solidFill>
              </a:rPr>
              <a:t>Правление Василия </a:t>
            </a:r>
            <a:r>
              <a:rPr lang="ru-RU" sz="2400" b="1" dirty="0" smtClean="0">
                <a:solidFill>
                  <a:srgbClr val="00B0F0"/>
                </a:solidFill>
              </a:rPr>
              <a:t>ШУЙСКОГО</a:t>
            </a:r>
            <a:endParaRPr lang="ru-RU" sz="1600" b="1" dirty="0">
              <a:solidFill>
                <a:srgbClr val="00B0F0"/>
              </a:solidFill>
            </a:endParaRPr>
          </a:p>
        </p:txBody>
      </p:sp>
      <p:sp>
        <p:nvSpPr>
          <p:cNvPr id="5126" name="TextBox 3"/>
          <p:cNvSpPr txBox="1">
            <a:spLocks noChangeArrowheads="1"/>
          </p:cNvSpPr>
          <p:nvPr/>
        </p:nvSpPr>
        <p:spPr bwMode="auto">
          <a:xfrm>
            <a:off x="214313" y="3786188"/>
            <a:ext cx="23574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>
                <a:solidFill>
                  <a:prstClr val="black"/>
                </a:solidFill>
              </a:rPr>
              <a:t>Царь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>
                <a:solidFill>
                  <a:prstClr val="black"/>
                </a:solidFill>
              </a:rPr>
              <a:t>Василий ШУЙСКИЙ</a:t>
            </a:r>
          </a:p>
        </p:txBody>
      </p:sp>
      <p:pic>
        <p:nvPicPr>
          <p:cNvPr id="5127" name="Рисунок 6" descr="пушка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063" y="571500"/>
            <a:ext cx="1500187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8" name="TextBox 7"/>
          <p:cNvSpPr txBox="1">
            <a:spLocks noChangeArrowheads="1"/>
          </p:cNvSpPr>
          <p:nvPr/>
        </p:nvSpPr>
        <p:spPr bwMode="auto">
          <a:xfrm>
            <a:off x="4429125" y="418259"/>
            <a:ext cx="4572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prstClr val="white"/>
                </a:solidFill>
              </a:rPr>
              <a:t>Тело Лжедмитрия сожгли, пепел зарядили в пушку и выстрелили в сторону Польши – откуда он пришел.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prstClr val="white"/>
                </a:solidFill>
              </a:rPr>
              <a:t>Марину Мнишек и ее отца - арестовали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770477" y="1628800"/>
            <a:ext cx="6143625" cy="238961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12" name="Picture 7" descr="x1-z2-001-sobo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862366"/>
            <a:ext cx="2686559" cy="1857375"/>
          </a:xfrm>
          <a:prstGeom prst="rect">
            <a:avLst/>
          </a:prstGeom>
          <a:noFill/>
          <a:ln w="57150" cmpd="thickThin">
            <a:solidFill>
              <a:srgbClr val="00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31" name="Прямоугольник 12"/>
          <p:cNvSpPr>
            <a:spLocks noChangeArrowheads="1"/>
          </p:cNvSpPr>
          <p:nvPr/>
        </p:nvSpPr>
        <p:spPr bwMode="auto">
          <a:xfrm>
            <a:off x="2770476" y="1628800"/>
            <a:ext cx="3241684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srgbClr val="0070C0"/>
                </a:solidFill>
              </a:rPr>
              <a:t>1606 г. – москвичи (без жителей других частей страны) выбрали царем Василия Иванович </a:t>
            </a:r>
            <a:r>
              <a:rPr lang="ru-RU" sz="1400" b="1" dirty="0" smtClean="0">
                <a:solidFill>
                  <a:srgbClr val="0070C0"/>
                </a:solidFill>
              </a:rPr>
              <a:t>Шуйского. Свое </a:t>
            </a:r>
            <a:r>
              <a:rPr lang="ru-RU" sz="1400" b="1" dirty="0">
                <a:solidFill>
                  <a:srgbClr val="0070C0"/>
                </a:solidFill>
              </a:rPr>
              <a:t>вступление на престол он ознаменовал крестоцеловальной </a:t>
            </a:r>
            <a:r>
              <a:rPr lang="ru-RU" sz="1400" b="1" dirty="0" smtClean="0">
                <a:solidFill>
                  <a:srgbClr val="0070C0"/>
                </a:solidFill>
              </a:rPr>
              <a:t>записью</a:t>
            </a:r>
            <a:r>
              <a:rPr lang="ru-RU" sz="1400" b="1" dirty="0">
                <a:solidFill>
                  <a:srgbClr val="0070C0"/>
                </a:solidFill>
              </a:rPr>
              <a:t>. Он взял на себя обязательства сохранить привилегии бояр, не отнимать у них вотчин, не судить бояр без участия Боярской </a:t>
            </a:r>
            <a:r>
              <a:rPr lang="ru-RU" sz="1400" b="1" dirty="0" smtClean="0">
                <a:solidFill>
                  <a:srgbClr val="0070C0"/>
                </a:solidFill>
              </a:rPr>
              <a:t>думы. </a:t>
            </a:r>
            <a:r>
              <a:rPr lang="ru-RU" sz="1400" b="1" u="sng" dirty="0" smtClean="0">
                <a:solidFill>
                  <a:schemeClr val="bg1"/>
                </a:solidFill>
              </a:rPr>
              <a:t>КАКОВО ИСТОРИЧЕСКОЕ ЗНАЧЕНИЕ ПРИСЯГИ?</a:t>
            </a:r>
            <a:endParaRPr lang="ru-RU" sz="1400" b="1" u="sng" dirty="0">
              <a:solidFill>
                <a:schemeClr val="bg1"/>
              </a:solidFill>
            </a:endParaRPr>
          </a:p>
        </p:txBody>
      </p:sp>
      <p:pic>
        <p:nvPicPr>
          <p:cNvPr id="5132" name="Рисунок 13" descr="iCA4BIR66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4357688"/>
            <a:ext cx="1785938" cy="219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3" name="TextBox 14"/>
          <p:cNvSpPr txBox="1">
            <a:spLocks noChangeArrowheads="1"/>
          </p:cNvSpPr>
          <p:nvPr/>
        </p:nvSpPr>
        <p:spPr bwMode="auto">
          <a:xfrm>
            <a:off x="2753592" y="3958431"/>
            <a:ext cx="63738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prstClr val="white"/>
                </a:solidFill>
              </a:rPr>
              <a:t>Помогал Шуйскому новый Патриарх </a:t>
            </a:r>
            <a:r>
              <a:rPr lang="ru-RU" b="1" dirty="0" err="1" smtClean="0">
                <a:solidFill>
                  <a:prstClr val="white"/>
                </a:solidFill>
              </a:rPr>
              <a:t>Гермоген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134" name="Прямоугольник 20"/>
          <p:cNvSpPr>
            <a:spLocks noChangeArrowheads="1"/>
          </p:cNvSpPr>
          <p:nvPr/>
        </p:nvSpPr>
        <p:spPr bwMode="auto">
          <a:xfrm>
            <a:off x="71438" y="6488113"/>
            <a:ext cx="22891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b="1">
                <a:solidFill>
                  <a:prstClr val="white"/>
                </a:solidFill>
              </a:rPr>
              <a:t>Патриарх Гермоген </a:t>
            </a:r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17" name="Прямая со стрелкой 16"/>
          <p:cNvCxnSpPr/>
          <p:nvPr/>
        </p:nvCxnSpPr>
        <p:spPr>
          <a:xfrm rot="10800000" flipV="1">
            <a:off x="1928813" y="4143375"/>
            <a:ext cx="1714500" cy="50006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2571750" y="4255294"/>
            <a:ext cx="6458240" cy="12001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u="sng" dirty="0">
                <a:solidFill>
                  <a:srgbClr val="FF0000"/>
                </a:solidFill>
              </a:rPr>
              <a:t>Недовольны Шуйским:</a:t>
            </a:r>
          </a:p>
          <a:p>
            <a:pPr marL="342900" indent="-342900" algn="ctr">
              <a:buFontTx/>
              <a:buAutoNum type="arabicPeriod"/>
              <a:defRPr/>
            </a:pPr>
            <a:r>
              <a:rPr lang="ru-RU" b="1" dirty="0">
                <a:solidFill>
                  <a:srgbClr val="FF0000"/>
                </a:solidFill>
              </a:rPr>
              <a:t>Часть Бояр не получивших власть  </a:t>
            </a:r>
          </a:p>
          <a:p>
            <a:pPr marL="342900" indent="-342900" algn="ctr">
              <a:defRPr/>
            </a:pPr>
            <a:r>
              <a:rPr lang="ru-RU" b="1" dirty="0">
                <a:solidFill>
                  <a:srgbClr val="FF0000"/>
                </a:solidFill>
              </a:rPr>
              <a:t>2. Дворяне не любившие «боярского царя». </a:t>
            </a:r>
          </a:p>
          <a:p>
            <a:pPr marL="342900" indent="-342900" algn="ctr">
              <a:defRPr/>
            </a:pPr>
            <a:r>
              <a:rPr lang="ru-RU" b="1" dirty="0">
                <a:solidFill>
                  <a:srgbClr val="FF0000"/>
                </a:solidFill>
              </a:rPr>
              <a:t>3. Крестьяне и казаки, которые поддержали Лжедмитрия </a:t>
            </a:r>
            <a:r>
              <a:rPr lang="en-US" b="1" dirty="0">
                <a:solidFill>
                  <a:srgbClr val="FF0000"/>
                </a:solidFill>
              </a:rPr>
              <a:t>I</a:t>
            </a:r>
            <a:r>
              <a:rPr lang="uk-UA" b="1" dirty="0">
                <a:solidFill>
                  <a:srgbClr val="FF0000"/>
                </a:solidFill>
              </a:rPr>
              <a:t>.</a:t>
            </a:r>
            <a:r>
              <a:rPr lang="ru-RU" b="1" dirty="0">
                <a:solidFill>
                  <a:srgbClr val="FF0000"/>
                </a:solidFill>
              </a:rPr>
              <a:t>  </a:t>
            </a:r>
          </a:p>
        </p:txBody>
      </p:sp>
      <p:sp>
        <p:nvSpPr>
          <p:cNvPr id="24" name="Овальная выноска 23"/>
          <p:cNvSpPr/>
          <p:nvPr/>
        </p:nvSpPr>
        <p:spPr>
          <a:xfrm>
            <a:off x="2071688" y="5455444"/>
            <a:ext cx="2428875" cy="1143000"/>
          </a:xfrm>
          <a:prstGeom prst="wedgeEllipseCallou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5138" name="TextBox 24"/>
          <p:cNvSpPr txBox="1">
            <a:spLocks noChangeArrowheads="1"/>
          </p:cNvSpPr>
          <p:nvPr/>
        </p:nvSpPr>
        <p:spPr bwMode="auto">
          <a:xfrm>
            <a:off x="2336368" y="5574506"/>
            <a:ext cx="192881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FFFF00"/>
                </a:solidFill>
              </a:rPr>
              <a:t>Пошел слух – «Дмитрий снова чудом спасся»</a:t>
            </a:r>
          </a:p>
        </p:txBody>
      </p:sp>
      <p:sp>
        <p:nvSpPr>
          <p:cNvPr id="5139" name="TextBox 26"/>
          <p:cNvSpPr txBox="1">
            <a:spLocks noChangeArrowheads="1"/>
          </p:cNvSpPr>
          <p:nvPr/>
        </p:nvSpPr>
        <p:spPr bwMode="auto">
          <a:xfrm>
            <a:off x="5076056" y="5330753"/>
            <a:ext cx="2500312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002060"/>
                </a:solidFill>
              </a:rPr>
              <a:t>На юго-западе и юге </a:t>
            </a:r>
            <a:br>
              <a:rPr lang="ru-RU" b="1" dirty="0">
                <a:solidFill>
                  <a:srgbClr val="002060"/>
                </a:solidFill>
              </a:rPr>
            </a:br>
            <a:r>
              <a:rPr lang="ru-RU" b="1" dirty="0">
                <a:solidFill>
                  <a:srgbClr val="002060"/>
                </a:solidFill>
              </a:rPr>
              <a:t>России вспыхнуло крестьянское волнение против Шуйского</a:t>
            </a:r>
          </a:p>
        </p:txBody>
      </p:sp>
      <p:sp>
        <p:nvSpPr>
          <p:cNvPr id="28" name="Стрелка вправо 27"/>
          <p:cNvSpPr/>
          <p:nvPr/>
        </p:nvSpPr>
        <p:spPr>
          <a:xfrm>
            <a:off x="4500563" y="5871946"/>
            <a:ext cx="785813" cy="357188"/>
          </a:xfrm>
          <a:prstGeom prst="right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416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Апекс">
  <a:themeElements>
    <a:clrScheme name="Литейная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757</TotalTime>
  <Words>875</Words>
  <Application>Microsoft Office PowerPoint</Application>
  <PresentationFormat>Экран (4:3)</PresentationFormat>
  <Paragraphs>147</Paragraphs>
  <Slides>22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22</vt:i4>
      </vt:variant>
    </vt:vector>
  </HeadingPairs>
  <TitlesOfParts>
    <vt:vector size="25" baseType="lpstr">
      <vt:lpstr>Апекс</vt:lpstr>
      <vt:lpstr>1_Апекс</vt:lpstr>
      <vt:lpstr>Оформление по умолчанию</vt:lpstr>
      <vt:lpstr>Презентация PowerPoint</vt:lpstr>
      <vt:lpstr>Презентация PowerPoint</vt:lpstr>
      <vt:lpstr>Что такое смута и каковы ее черты?</vt:lpstr>
      <vt:lpstr>Вспомним:</vt:lpstr>
      <vt:lpstr>Работа с документами</vt:lpstr>
      <vt:lpstr>Причины Смуты?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Соотнесите даты и события </vt:lpstr>
      <vt:lpstr>Соотнесите даты и события</vt:lpstr>
      <vt:lpstr>Сопоставьте портреты и характеристики деятелей Русского государства периода Смуты</vt:lpstr>
      <vt:lpstr>Кто лишний в ряду? Почему?</vt:lpstr>
      <vt:lpstr>Какой из перечисленных терминов  не относится к Смутному времени: </vt:lpstr>
      <vt:lpstr>Домашнее  задание:</vt:lpstr>
      <vt:lpstr>Приведите в соответствие данные 1-й и 2-й колонок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1</cp:lastModifiedBy>
  <cp:revision>43</cp:revision>
  <dcterms:created xsi:type="dcterms:W3CDTF">2015-12-11T16:47:43Z</dcterms:created>
  <dcterms:modified xsi:type="dcterms:W3CDTF">2015-12-14T19:25:12Z</dcterms:modified>
</cp:coreProperties>
</file>