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39"/>
  </p:notesMasterIdLst>
  <p:sldIdLst>
    <p:sldId id="256" r:id="rId2"/>
    <p:sldId id="269" r:id="rId3"/>
    <p:sldId id="270" r:id="rId4"/>
    <p:sldId id="271" r:id="rId5"/>
    <p:sldId id="295" r:id="rId6"/>
    <p:sldId id="294" r:id="rId7"/>
    <p:sldId id="272" r:id="rId8"/>
    <p:sldId id="273" r:id="rId9"/>
    <p:sldId id="296" r:id="rId10"/>
    <p:sldId id="274" r:id="rId11"/>
    <p:sldId id="275" r:id="rId12"/>
    <p:sldId id="276" r:id="rId13"/>
    <p:sldId id="298" r:id="rId14"/>
    <p:sldId id="299" r:id="rId15"/>
    <p:sldId id="300" r:id="rId16"/>
    <p:sldId id="303" r:id="rId17"/>
    <p:sldId id="302" r:id="rId18"/>
    <p:sldId id="301" r:id="rId19"/>
    <p:sldId id="297" r:id="rId20"/>
    <p:sldId id="277" r:id="rId21"/>
    <p:sldId id="278" r:id="rId22"/>
    <p:sldId id="279" r:id="rId23"/>
    <p:sldId id="257" r:id="rId24"/>
    <p:sldId id="258" r:id="rId25"/>
    <p:sldId id="259" r:id="rId26"/>
    <p:sldId id="260" r:id="rId27"/>
    <p:sldId id="261" r:id="rId28"/>
    <p:sldId id="319" r:id="rId29"/>
    <p:sldId id="305" r:id="rId30"/>
    <p:sldId id="307" r:id="rId31"/>
    <p:sldId id="316" r:id="rId32"/>
    <p:sldId id="311" r:id="rId33"/>
    <p:sldId id="308" r:id="rId34"/>
    <p:sldId id="310" r:id="rId35"/>
    <p:sldId id="309" r:id="rId36"/>
    <p:sldId id="317" r:id="rId37"/>
    <p:sldId id="31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78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2A748-4181-4538-ABC8-4CC854F7E64F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F1CF7-1CDF-4043-BFDC-54E4149ED7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79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1CF7-1CDF-4043-BFDC-54E4149ED7D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243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1CF7-1CDF-4043-BFDC-54E4149ED7D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511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1CF7-1CDF-4043-BFDC-54E4149ED7D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113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1CF7-1CDF-4043-BFDC-54E4149ED7D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33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1CF7-1CDF-4043-BFDC-54E4149ED7D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201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1CF7-1CDF-4043-BFDC-54E4149ED7D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419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1CF7-1CDF-4043-BFDC-54E4149ED7D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526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1CF7-1CDF-4043-BFDC-54E4149ED7DB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324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1CF7-1CDF-4043-BFDC-54E4149ED7D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726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1CF7-1CDF-4043-BFDC-54E4149ED7D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884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1CF7-1CDF-4043-BFDC-54E4149ED7D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51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1CF7-1CDF-4043-BFDC-54E4149ED7D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51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1CF7-1CDF-4043-BFDC-54E4149ED7D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734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1CF7-1CDF-4043-BFDC-54E4149ED7D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676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1CF7-1CDF-4043-BFDC-54E4149ED7D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685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1CF7-1CDF-4043-BFDC-54E4149ED7D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227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1CF7-1CDF-4043-BFDC-54E4149ED7D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596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9" cy="2554758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00385" y="1828799"/>
            <a:ext cx="990599" cy="228659"/>
          </a:xfrm>
        </p:spPr>
        <p:txBody>
          <a:bodyPr anchor="t" anchorCtr="0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6209" y="3264406"/>
            <a:ext cx="3859795" cy="2286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5279" y="292609"/>
            <a:ext cx="628813" cy="767687"/>
          </a:xfrm>
        </p:spPr>
        <p:txBody>
          <a:bodyPr/>
          <a:lstStyle>
            <a:lvl1pPr>
              <a:defRPr sz="2800" b="0" i="0" baseline="0"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343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27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Rectangle 13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0"/>
            <a:ext cx="6422004" cy="165311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509006"/>
            <a:ext cx="6422003" cy="2515873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Rectangle 1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764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6" name="Freeform 35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0" name="TextBox 9"/>
          <p:cNvSpPr txBox="1"/>
          <p:nvPr/>
        </p:nvSpPr>
        <p:spPr>
          <a:xfrm>
            <a:off x="644721" y="654263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7454" y="2900539"/>
            <a:ext cx="538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9" y="914401"/>
            <a:ext cx="6160385" cy="2894878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87279" y="3814473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43" name="Rectangle 4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75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1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399"/>
            <a:ext cx="6422004" cy="209550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368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884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884" y="2489199"/>
            <a:ext cx="231098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8884" y="3147164"/>
            <a:ext cx="2310988" cy="287771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9201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4"/>
            <a:ext cx="232675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39" cy="28883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338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36973"/>
            <a:ext cx="6423592" cy="699992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39" y="4188546"/>
            <a:ext cx="2314064" cy="64901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8" y="4837558"/>
            <a:ext cx="2309280" cy="118732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7" y="4188546"/>
            <a:ext cx="233090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9200"/>
            <a:ext cx="2025182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7" y="4846509"/>
            <a:ext cx="2330904" cy="11783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84814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5" y="2489200"/>
            <a:ext cx="201883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6510"/>
            <a:ext cx="2299492" cy="118902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403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1" y="2489200"/>
            <a:ext cx="6343201" cy="35306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25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235" y="1447799"/>
            <a:ext cx="4435439" cy="45719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79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12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370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22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490"/>
            <a:ext cx="3636978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79" cy="277131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37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660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41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97437"/>
            <a:ext cx="271258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086844"/>
            <a:ext cx="2712590" cy="292541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9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362190"/>
            <a:ext cx="2987087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591" y="3088562"/>
            <a:ext cx="3001938" cy="2448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1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1854142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3564" y="925605"/>
            <a:ext cx="634607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7144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04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ljturastran.ru/wp-content/uploads/2010/12/chaepitie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hyperlink" Target="http://eduproj.net/4-klass-natsionalnaya-kultura-russkogo-naroda-t639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te4estvo.ru/uploads/1305278500_e2924887715dd4ac2c817cfc23422278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eying.ru/images/stories/58062779_1271853464_Banya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eying.ru/images/stories/123648.gi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0424" y="1052736"/>
            <a:ext cx="7359352" cy="170881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«Традиции и культура русского народа»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3933056"/>
            <a:ext cx="3744416" cy="2304256"/>
          </a:xfrm>
        </p:spPr>
        <p:txBody>
          <a:bodyPr>
            <a:noAutofit/>
          </a:bodyPr>
          <a:lstStyle/>
          <a:p>
            <a:r>
              <a:rPr lang="ru-RU" sz="2000" dirty="0" smtClean="0"/>
              <a:t>МБДОУ ДЕТСКИЙ САД «Теремок»</a:t>
            </a:r>
          </a:p>
          <a:p>
            <a:r>
              <a:rPr lang="ru-RU" sz="2000" dirty="0" smtClean="0"/>
              <a:t>Старшая группа</a:t>
            </a:r>
          </a:p>
          <a:p>
            <a:r>
              <a:rPr lang="ru-RU" sz="2000" dirty="0" err="1" smtClean="0"/>
              <a:t>ВоспитателЬ</a:t>
            </a:r>
            <a:r>
              <a:rPr lang="ru-RU" sz="2000" dirty="0" smtClean="0"/>
              <a:t>: </a:t>
            </a:r>
            <a:r>
              <a:rPr lang="ru-RU" sz="2000" dirty="0" smtClean="0"/>
              <a:t>Зуева </a:t>
            </a:r>
            <a:r>
              <a:rPr lang="ru-RU" sz="2000" dirty="0" smtClean="0"/>
              <a:t>Т.В.</a:t>
            </a:r>
            <a:endParaRPr lang="ru-RU" sz="2000" dirty="0" smtClean="0"/>
          </a:p>
          <a:p>
            <a:r>
              <a:rPr lang="ru-RU" sz="2000" dirty="0" smtClean="0"/>
              <a:t>2016 Г.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Русское чаепитие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1" y="2489200"/>
            <a:ext cx="4752527" cy="353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Русские </a:t>
            </a:r>
            <a:r>
              <a:rPr lang="ru-RU" dirty="0"/>
              <a:t>придумали абсолютно уникальный аппарат для приготовления чая — самовар!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Невозможно </a:t>
            </a:r>
            <a:r>
              <a:rPr lang="ru-RU" dirty="0"/>
              <a:t>представить себе русский быт без этого </a:t>
            </a:r>
            <a:r>
              <a:rPr lang="ru-RU" dirty="0" err="1" smtClean="0"/>
              <a:t>архитипичного</a:t>
            </a:r>
            <a:r>
              <a:rPr lang="ru-RU" dirty="0" err="1"/>
              <a:t>но</a:t>
            </a:r>
            <a:r>
              <a:rPr lang="ru-RU" dirty="0"/>
              <a:t> очень уютного атрибута традиционного семейного </a:t>
            </a:r>
            <a:r>
              <a:rPr lang="ru-RU" dirty="0" smtClean="0"/>
              <a:t>чаепития.</a:t>
            </a:r>
            <a:endParaRPr lang="ru-RU" dirty="0"/>
          </a:p>
        </p:txBody>
      </p:sp>
      <p:pic>
        <p:nvPicPr>
          <p:cNvPr id="4" name="Рисунок 3" descr="чаепитие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08920"/>
            <a:ext cx="3312368" cy="388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6346078" cy="71135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У самовара…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48880"/>
            <a:ext cx="6768752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5"/>
            <a:ext cx="6346078" cy="7200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Угощения к чаю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3753">
            <a:off x="264313" y="1977765"/>
            <a:ext cx="3258952" cy="26896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7831">
            <a:off x="5318224" y="2183777"/>
            <a:ext cx="3439049" cy="2596276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581128"/>
            <a:ext cx="3407580" cy="2160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Свадебные традиции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3748798" cy="46531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сватовство, помолвка, девичник, венчание, встреча </a:t>
            </a:r>
            <a:r>
              <a:rPr lang="ru-RU" b="1" dirty="0" smtClean="0"/>
              <a:t>молодых.</a:t>
            </a:r>
          </a:p>
          <a:p>
            <a:pPr marL="0" indent="0" algn="just">
              <a:buNone/>
            </a:pPr>
            <a:r>
              <a:rPr lang="ru-RU" dirty="0" smtClean="0"/>
              <a:t>С </a:t>
            </a:r>
            <a:r>
              <a:rPr lang="ru-RU" dirty="0"/>
              <a:t>введением христианства браки стали оформляться через обряд церковного венчания. Христианская церковь на протяжении многих веков боролась с язычеством, но искоренить его полностью так и не удалось. В результате чего христианские традиции тесно переплелись с языческими верованиями. Только к XVI веку полностью сформировался свадебный ритуал с четко определенными этапами, свадебной атрибутикой, одеждой и угощениями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Свадьб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4058811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160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свадебная атрибутика, одежда </a:t>
            </a:r>
            <a:r>
              <a:rPr lang="ru-RU" dirty="0"/>
              <a:t>и </a:t>
            </a:r>
            <a:r>
              <a:rPr lang="ru-RU" dirty="0" smtClean="0"/>
              <a:t>угощения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71194"/>
            <a:ext cx="4248472" cy="36661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24137"/>
            <a:ext cx="4392488" cy="361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5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Традиционные </a:t>
            </a:r>
            <a:r>
              <a:rPr lang="ru-RU" b="1" dirty="0"/>
              <a:t>русские обряды на </a:t>
            </a:r>
            <a:r>
              <a:rPr lang="ru-RU" b="1" dirty="0" smtClean="0"/>
              <a:t>Масленицу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852936"/>
            <a:ext cx="2160240" cy="201622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Самый весёлый праздник на Руси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7" y="3789041"/>
            <a:ext cx="29418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Times New Roman" panose="02020603050405020304" pitchFamily="18" charset="0"/>
              </a:rPr>
              <a:t>осталась традиция печь блины - круглые, желтые и горячие, как солнце, а к ней добавились катания на конных упряжках и санях с ледяных гор, кулачные бой, </a:t>
            </a:r>
            <a:r>
              <a:rPr lang="ru-RU" dirty="0"/>
              <a:t>тещины посиделки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852936"/>
            <a:ext cx="541488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0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Разудалая Масленица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36912"/>
            <a:ext cx="4248472" cy="381642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36913"/>
            <a:ext cx="424847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2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Тёщины угощения</a:t>
            </a:r>
            <a:endParaRPr lang="ru-RU" b="1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51" y="2564904"/>
            <a:ext cx="4608512" cy="3816424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4"/>
            <a:ext cx="413995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Праздник </a:t>
            </a:r>
            <a:r>
              <a:rPr lang="ru-RU" b="1" dirty="0"/>
              <a:t>Ивана Купала</a:t>
            </a:r>
            <a:r>
              <a:rPr lang="ru-RU" dirty="0"/>
              <a:t>.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5" y="2489200"/>
            <a:ext cx="3600399" cy="353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Д</a:t>
            </a:r>
            <a:r>
              <a:rPr lang="ru-RU" sz="2000" dirty="0" smtClean="0"/>
              <a:t>ень </a:t>
            </a:r>
            <a:r>
              <a:rPr lang="ru-RU" sz="2000" dirty="0"/>
              <a:t>летнего солнцестояния русский народ олицетворял с праздником Ивана Купала. Теплыми вечерами распевались </a:t>
            </a:r>
            <a:r>
              <a:rPr lang="ru-RU" sz="2000" dirty="0" smtClean="0"/>
              <a:t>песни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715141"/>
            <a:ext cx="5029200" cy="349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Д</a:t>
            </a:r>
            <a:r>
              <a:rPr lang="ru-RU" b="1" dirty="0" smtClean="0"/>
              <a:t>ень </a:t>
            </a:r>
            <a:r>
              <a:rPr lang="ru-RU" b="1" dirty="0"/>
              <a:t>летнего солнцестояния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562136"/>
            <a:ext cx="4824536" cy="3963207"/>
          </a:xfrm>
        </p:spPr>
      </p:pic>
      <p:sp>
        <p:nvSpPr>
          <p:cNvPr id="5" name="Прямоугольник 4"/>
          <p:cNvSpPr/>
          <p:nvPr/>
        </p:nvSpPr>
        <p:spPr>
          <a:xfrm>
            <a:off x="107504" y="3356992"/>
            <a:ext cx="35283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575757"/>
                </a:solidFill>
                <a:ea typeface="Times New Roman" panose="02020603050405020304" pitchFamily="18" charset="0"/>
              </a:rPr>
              <a:t>молодежь прыгала через костер. Это действие смешивало языческую и христианскую традицию.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09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cs typeface="Arial" panose="020B0604020202020204" pitchFamily="34" charset="0"/>
              </a:rPr>
              <a:t>Цели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b="1" dirty="0" smtClean="0"/>
              <a:t>1. </a:t>
            </a:r>
            <a:r>
              <a:rPr lang="ru-RU" b="1" dirty="0"/>
              <a:t>Уточнить знания о понятии традиция, вспомнить традиции русского </a:t>
            </a:r>
            <a:r>
              <a:rPr lang="ru-RU" b="1" dirty="0" smtClean="0"/>
              <a:t>народа.</a:t>
            </a:r>
          </a:p>
          <a:p>
            <a:pPr marL="0" indent="0" algn="just">
              <a:buNone/>
              <a:defRPr/>
            </a:pPr>
            <a:r>
              <a:rPr lang="ru-RU" b="1" dirty="0" smtClean="0"/>
              <a:t>2.</a:t>
            </a:r>
            <a:r>
              <a:rPr lang="ru-RU" b="1" dirty="0"/>
              <a:t> </a:t>
            </a:r>
            <a:r>
              <a:rPr lang="ru-RU" b="1" dirty="0" smtClean="0"/>
              <a:t>Воспитывать </a:t>
            </a:r>
            <a:r>
              <a:rPr lang="ru-RU" b="1" dirty="0"/>
              <a:t>патриотизм, любовь к русской культуре, </a:t>
            </a:r>
            <a:r>
              <a:rPr lang="ru-RU" b="1" dirty="0" smtClean="0"/>
              <a:t>традициям. </a:t>
            </a:r>
          </a:p>
          <a:p>
            <a:pPr marL="0" indent="0" algn="just">
              <a:buNone/>
              <a:defRPr/>
            </a:pPr>
            <a:r>
              <a:rPr lang="ru-RU" b="1" dirty="0" smtClean="0"/>
              <a:t>3.</a:t>
            </a:r>
            <a:r>
              <a:rPr lang="ru-RU" b="1" dirty="0"/>
              <a:t> Р</a:t>
            </a:r>
            <a:r>
              <a:rPr lang="ru-RU" b="1" dirty="0" smtClean="0"/>
              <a:t>асширить представления </a:t>
            </a:r>
            <a:r>
              <a:rPr lang="ru-RU" b="1" dirty="0"/>
              <a:t>о </a:t>
            </a:r>
            <a:r>
              <a:rPr lang="ru-RU" b="1" dirty="0" smtClean="0"/>
              <a:t>русской культуре,</a:t>
            </a:r>
            <a:r>
              <a:rPr lang="ru-RU" dirty="0"/>
              <a:t> </a:t>
            </a:r>
            <a:r>
              <a:rPr lang="ru-RU" b="1" dirty="0"/>
              <a:t>раскрыть </a:t>
            </a:r>
            <a:r>
              <a:rPr lang="ru-RU" b="1" dirty="0" smtClean="0"/>
              <a:t> </a:t>
            </a:r>
            <a:r>
              <a:rPr lang="ru-RU" b="1" dirty="0"/>
              <a:t>своеобразие национального характера русского народа; раскрыть нравственную основу, нравственный смысл национальной культуры, отражение в них лучших моральных качеств, высоких идеалов народа, его ума, таланта, духовного богатства. </a:t>
            </a:r>
            <a:endParaRPr lang="ru-RU" b="1" dirty="0" smtClean="0"/>
          </a:p>
          <a:p>
            <a:pPr marL="0" indent="0" algn="just">
              <a:buNone/>
              <a:defRPr/>
            </a:pPr>
            <a:endParaRPr lang="ru-RU" dirty="0" smtClean="0"/>
          </a:p>
          <a:p>
            <a:pPr marL="0" indent="0" algn="just"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564" y="620689"/>
            <a:ext cx="6346078" cy="1296144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Русские хлеб – да - соль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64" y="2708920"/>
            <a:ext cx="3306300" cy="33108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/>
              <a:t>Дуэт хлеба и соли не случаен: пшеничный или ржаной душистый каравай символизировал благополучие и достаток, а редкой в те времена специи, приписывали способность охранять от</a:t>
            </a:r>
            <a:r>
              <a:rPr lang="ru-RU" b="1" dirty="0"/>
              <a:t> </a:t>
            </a:r>
            <a:r>
              <a:rPr lang="ru-RU" dirty="0"/>
              <a:t>злых духов.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348880"/>
            <a:ext cx="5040560" cy="450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Рождество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3" y="2489200"/>
            <a:ext cx="4032448" cy="353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рождественский пост, сочельник, святки, крещение</a:t>
            </a:r>
          </a:p>
          <a:p>
            <a:pPr marL="0" indent="0">
              <a:buNone/>
            </a:pPr>
            <a:r>
              <a:rPr lang="ru-RU" dirty="0"/>
              <a:t>Рождество Христово — праздник рождения Иисуса Христа, спасителя мира, с пришествием которого люди обрели надежду на милосердие, доброту, истину и вечную жизнь. Православная церковь отмечает Рождество Христово по юлианскому календарю 7 января </a:t>
            </a:r>
            <a:r>
              <a:rPr lang="ru-RU" altLang="ru-RU" dirty="0" smtClean="0"/>
              <a:t>	</a:t>
            </a:r>
            <a:endParaRPr lang="ru-RU" dirty="0"/>
          </a:p>
        </p:txBody>
      </p:sp>
      <p:pic>
        <p:nvPicPr>
          <p:cNvPr id="4" name="Рисунок 3" descr="Рождеств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3672408" cy="338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6850134" cy="711359"/>
          </a:xfrm>
        </p:spPr>
        <p:txBody>
          <a:bodyPr/>
          <a:lstStyle/>
          <a:p>
            <a:pPr algn="ctr"/>
            <a:r>
              <a:rPr lang="ru-RU" b="1" dirty="0" smtClean="0"/>
              <a:t> Народные гадания.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1" y="2489200"/>
            <a:ext cx="2952328" cy="4108152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9" y="2509446"/>
            <a:ext cx="4464496" cy="41081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2489200"/>
            <a:ext cx="4427983" cy="4108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Пасха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2489200"/>
            <a:ext cx="3419872" cy="35306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ru-RU" b="1" dirty="0" smtClean="0"/>
              <a:t>     Пасха</a:t>
            </a:r>
            <a:r>
              <a:rPr lang="ru-RU" dirty="0" smtClean="0"/>
              <a:t> </a:t>
            </a:r>
            <a:r>
              <a:rPr lang="ru-RU" dirty="0"/>
              <a:t>– это светлый </a:t>
            </a:r>
            <a:r>
              <a:rPr lang="ru-RU" dirty="0" smtClean="0"/>
              <a:t>праздник воскресения </a:t>
            </a:r>
            <a:r>
              <a:rPr lang="ru-RU" dirty="0"/>
              <a:t>Христа. </a:t>
            </a:r>
            <a:r>
              <a:rPr lang="ru-RU" dirty="0" smtClean="0"/>
              <a:t>Накануне Пасхи </a:t>
            </a:r>
            <a:r>
              <a:rPr lang="ru-RU" dirty="0"/>
              <a:t>во всех храмах проходят всенощные бдения и крестный ход вокруг церкви.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564904"/>
            <a:ext cx="4824536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«Христос воскрес!» - «Воистину воскрес!».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491487"/>
            <a:ext cx="3600400" cy="244827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200" y="2000250"/>
            <a:ext cx="3434296" cy="24912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00250"/>
            <a:ext cx="3240360" cy="2491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Культура русского народа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5" y="2204864"/>
            <a:ext cx="4032447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Один </a:t>
            </a:r>
            <a:r>
              <a:rPr lang="ru-RU" dirty="0"/>
              <a:t>известный ученый писал: «Любовь к родному краю, к родной культуре, к родной речи начинается с малого - с любви к своей семье, к своему жилищу, к своей школе. Постепенно расширяясь, эта любовь к родному переходит в любовь к своей стране, к ее истории, ее прошлому и настоящему, а затем ко всему человечеству, к человеческой культуре».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568" y="2492896"/>
            <a:ext cx="4799919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 </a:t>
            </a:r>
            <a:r>
              <a:rPr lang="ru-RU" b="1" dirty="0"/>
              <a:t>НАРОДНЫЕ </a:t>
            </a:r>
            <a:r>
              <a:rPr lang="ru-RU" b="1" dirty="0" smtClean="0"/>
              <a:t>ХУДОЖЕСТВЕННЫЕ ПРОМЫСЛЫ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5" y="2489200"/>
            <a:ext cx="3312367" cy="266799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b="1" dirty="0" smtClean="0"/>
              <a:t>Хохлома.</a:t>
            </a:r>
          </a:p>
          <a:p>
            <a:pPr algn="just">
              <a:buNone/>
            </a:pPr>
            <a:r>
              <a:rPr lang="ru-RU" dirty="0" smtClean="0"/>
              <a:t>      Традиционные </a:t>
            </a:r>
            <a:r>
              <a:rPr lang="ru-RU" dirty="0"/>
              <a:t>орнаменты Хохломы – сочные ягоды рябины и земляники красного цвета, ветки и цветы. Нередко в росписи встречаются птицы, рыбы и другие звери.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2564903"/>
            <a:ext cx="3294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489200"/>
            <a:ext cx="5112568" cy="418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</a:rPr>
              <a:t>Городецкая роспись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89200"/>
            <a:ext cx="3563889" cy="353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</a:t>
            </a:r>
          </a:p>
          <a:p>
            <a:pPr algn="just">
              <a:buNone/>
            </a:pPr>
            <a:r>
              <a:rPr lang="ru-RU" dirty="0" smtClean="0">
                <a:solidFill>
                  <a:srgbClr val="131313"/>
                </a:solidFill>
                <a:latin typeface="Tahoma" panose="020B0604030504040204" pitchFamily="34" charset="0"/>
              </a:rPr>
              <a:t>     Городецкая </a:t>
            </a:r>
            <a:r>
              <a:rPr lang="ru-RU" dirty="0">
                <a:solidFill>
                  <a:srgbClr val="131313"/>
                </a:solidFill>
                <a:latin typeface="Tahoma" panose="020B0604030504040204" pitchFamily="34" charset="0"/>
              </a:rPr>
              <a:t>роспись является русским народным художественным промыслом. Выполняется она свободным мазком, который затем обводят белым и чёрным цветом. Такой росписью украшали прялки, ставни, двери и другую мебель. </a:t>
            </a:r>
            <a:endParaRPr lang="ru-RU" dirty="0"/>
          </a:p>
          <a:p>
            <a:pPr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1" y="2631728"/>
            <a:ext cx="5040560" cy="3120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Тряпичная русская кукла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2668587"/>
            <a:ext cx="6155010" cy="3928765"/>
          </a:xfrm>
        </p:spPr>
      </p:pic>
    </p:spTree>
    <p:extLst>
      <p:ext uri="{BB962C8B-B14F-4D97-AF65-F5344CB8AC3E}">
        <p14:creationId xmlns:p14="http://schemas.microsoft.com/office/powerpoint/2010/main" val="255971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Русская матрёшка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7" y="2489200"/>
            <a:ext cx="3312369" cy="353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Матрёшка – это всем известная русская деревянная игрушка, которая приобрела всемирную известность и популярность. Изображена она в виде расписной </a:t>
            </a:r>
            <a:r>
              <a:rPr lang="ru-RU" b="1" dirty="0">
                <a:hlinkClick r:id="rId2"/>
              </a:rPr>
              <a:t>куклы</a:t>
            </a:r>
            <a:r>
              <a:rPr lang="ru-RU" dirty="0"/>
              <a:t>, внутри которой находятся подобные ей куклы меньшего размера. Традиционная роспись матрёшки часто изображает крестьянских девушек в традиционных нарядах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89200"/>
            <a:ext cx="560448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n-lt"/>
                <a:cs typeface="Arial" panose="020B0604020202020204" pitchFamily="34" charset="0"/>
              </a:rPr>
              <a:t>Традиции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5" y="5013176"/>
            <a:ext cx="4608512" cy="17281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Традиции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это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широко распространённые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явления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жизни общества. К ним можно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отнести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любовь к бане, благотворительность, встречу Старого Нового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года, русское чаепитие, свадебные традиции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 rot="10800000" flipV="1">
            <a:off x="107503" y="2689702"/>
            <a:ext cx="4608512" cy="23083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Русский народ отличается богатой культурой, множественными обычаями.</a:t>
            </a:r>
          </a:p>
          <a:p>
            <a:r>
              <a:rPr lang="ru-RU" dirty="0" smtClean="0">
                <a:cs typeface="Arial" panose="020B0604020202020204" pitchFamily="34" charset="0"/>
              </a:rPr>
              <a:t>Следование </a:t>
            </a:r>
            <a:r>
              <a:rPr lang="ru-RU" dirty="0">
                <a:cs typeface="Arial" panose="020B0604020202020204" pitchFamily="34" charset="0"/>
              </a:rPr>
              <a:t>традициям помогает ощутить человеку свои национальные корни, принадлежность в единой нации, с богатой историей и духовно-культурными ценностями.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AB7F00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Русские традиции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08920"/>
            <a:ext cx="403244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ru-RU" b="1" dirty="0" smtClean="0"/>
              <a:t>Традиционный русский сарафан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48880"/>
            <a:ext cx="6912768" cy="4180160"/>
          </a:xfrm>
        </p:spPr>
      </p:pic>
    </p:spTree>
    <p:extLst>
      <p:ext uri="{BB962C8B-B14F-4D97-AF65-F5344CB8AC3E}">
        <p14:creationId xmlns:p14="http://schemas.microsoft.com/office/powerpoint/2010/main" val="6004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УСТНОЕ </a:t>
            </a:r>
            <a:r>
              <a:rPr lang="ru-RU" b="1" dirty="0"/>
              <a:t>НАРОДНОЕ ТВОРЧЕСТВО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2489200"/>
            <a:ext cx="7992887" cy="403614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Важной </a:t>
            </a:r>
            <a:r>
              <a:rPr lang="ru-RU" dirty="0"/>
              <a:t>частью национальной культуры является устное народное творчество ( или фольклор), которое сконцентрировало в себе мудрость русского народа, его духовную силу, красоту и богатство родного языка. Устное народное творчество многообразно по своему составу, к нему относят произведения разных видов и жанров: это сказки, былины пословицы и поговорки, </a:t>
            </a:r>
            <a:r>
              <a:rPr lang="ru-RU" dirty="0" err="1"/>
              <a:t>потешки</a:t>
            </a:r>
            <a:r>
              <a:rPr lang="ru-RU" dirty="0"/>
              <a:t>, частушки, колыбельные песни, загадки считалки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8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Музыкальный инструмент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2489200"/>
            <a:ext cx="3312368" cy="353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Балалайка</a:t>
            </a:r>
          </a:p>
          <a:p>
            <a:pPr marL="0" indent="0">
              <a:buNone/>
            </a:pPr>
            <a:r>
              <a:rPr lang="ru-RU" dirty="0"/>
              <a:t>– это музыкальный инструмент, который придумал и сделал русский народ. Балалайку делают из дерева. Балалайка похожа на треугольник. На балалайке три струны. Чтобы на ней играть, нужно ударять указательным пальцем по всем струнам.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kladraz.ru/upload/blogs/5390_fee0338be562b0ad3604a20d4479c79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89200"/>
            <a:ext cx="3600400" cy="353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686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Работа с детьми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441" y="2489200"/>
            <a:ext cx="7089935" cy="35306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НОД</a:t>
            </a:r>
          </a:p>
          <a:p>
            <a:pPr marL="0" indent="0">
              <a:buNone/>
            </a:pPr>
            <a:r>
              <a:rPr lang="ru-RU" dirty="0" smtClean="0"/>
              <a:t>«Приобщение детей к истокам русской народной культуры».</a:t>
            </a:r>
          </a:p>
          <a:p>
            <a:pPr marL="0" indent="0">
              <a:buNone/>
            </a:pPr>
            <a:r>
              <a:rPr lang="ru-RU" dirty="0" smtClean="0"/>
              <a:t>Цели: Познакомить детей с бытом людей (роль русской печи в жизни людей, строительство жилища, показ орудия труда). Познакомить детей с пословицами и поговорками о быте. Увеличить словарный запас детей.</a:t>
            </a:r>
          </a:p>
        </p:txBody>
      </p:sp>
    </p:spTree>
    <p:extLst>
      <p:ext uri="{BB962C8B-B14F-4D97-AF65-F5344CB8AC3E}">
        <p14:creationId xmlns:p14="http://schemas.microsoft.com/office/powerpoint/2010/main" val="408713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НОД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" y="2708919"/>
            <a:ext cx="4127376" cy="38884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08919"/>
            <a:ext cx="4788024" cy="38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8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Беседы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8640960" cy="12241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b="1" dirty="0"/>
          </a:p>
          <a:p>
            <a:r>
              <a:rPr lang="ru-RU" dirty="0"/>
              <a:t>«Исконные символы России»</a:t>
            </a:r>
          </a:p>
          <a:p>
            <a:r>
              <a:rPr lang="ru-RU" dirty="0"/>
              <a:t>«Посиделки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«Быт и основные занятия русских людей»</a:t>
            </a:r>
            <a:endParaRPr lang="ru-RU" dirty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73016"/>
            <a:ext cx="4499992" cy="3284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73016"/>
            <a:ext cx="4104456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1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Лепка и рисование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2312312"/>
            <a:ext cx="4233373" cy="828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«Нарядные лошадки»</a:t>
            </a:r>
          </a:p>
          <a:p>
            <a:pPr marL="0" indent="0">
              <a:buNone/>
            </a:pPr>
            <a:r>
              <a:rPr lang="ru-RU" dirty="0" smtClean="0"/>
              <a:t>По мотивам дымковской игрушки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5" y="3356992"/>
            <a:ext cx="4392489" cy="32943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92080" y="2312312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«Русская матрёшка»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56992"/>
            <a:ext cx="4032448" cy="329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1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7744" y="1484784"/>
            <a:ext cx="4824536" cy="17543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ЗА ВНИМАНИЕ</a:t>
            </a:r>
            <a:endParaRPr lang="ru-RU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76872"/>
            <a:ext cx="5904656" cy="458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7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cs typeface="Arial" panose="020B0604020202020204" pitchFamily="34" charset="0"/>
              </a:rPr>
              <a:t>Русская</a:t>
            </a:r>
            <a:r>
              <a:rPr lang="ru-RU" b="1" dirty="0" smtClean="0"/>
              <a:t> баня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76872"/>
            <a:ext cx="4248471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Баня никогда не была для русских просто гигиенической процедурой. Субботе, банному дню, придавали </a:t>
            </a:r>
            <a:r>
              <a:rPr lang="ru-RU" dirty="0" smtClean="0"/>
              <a:t>столь</a:t>
            </a:r>
            <a:r>
              <a:rPr lang="ru-RU" dirty="0"/>
              <a:t> большое значение, что в эти дни не работали государственные учреждения. </a:t>
            </a:r>
            <a:endParaRPr lang="ru-RU" dirty="0" smtClean="0"/>
          </a:p>
        </p:txBody>
      </p:sp>
      <p:pic>
        <p:nvPicPr>
          <p:cNvPr id="4" name="Рисунок 3" descr="Баня">
            <a:hlinkClick r:id="rId3" tgtFrame="&quot;_blank&quot;" tooltip="&quot;Баня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89200"/>
            <a:ext cx="4176464" cy="389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93096"/>
            <a:ext cx="3024336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Баня во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lang="ru-RU" b="1" dirty="0" smtClean="0"/>
              <a:t> времена</a:t>
            </a:r>
            <a:endParaRPr lang="ru-RU" b="1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3851920" y="6453336"/>
            <a:ext cx="2083025" cy="144016"/>
          </a:xfrm>
        </p:spPr>
        <p:txBody>
          <a:bodyPr/>
          <a:lstStyle/>
          <a:p>
            <a:r>
              <a:rPr lang="ru-RU" dirty="0" smtClean="0"/>
              <a:t>Баня по                чёрному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6" b="4306"/>
          <a:stretch>
            <a:fillRect/>
          </a:stretch>
        </p:blipFill>
        <p:spPr>
          <a:xfrm>
            <a:off x="3054625" y="3817929"/>
            <a:ext cx="2880320" cy="2057160"/>
          </a:xfrm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116985" y="5875087"/>
            <a:ext cx="2150759" cy="578249"/>
          </a:xfrm>
        </p:spPr>
        <p:txBody>
          <a:bodyPr/>
          <a:lstStyle/>
          <a:p>
            <a:r>
              <a:rPr lang="ru-RU" dirty="0"/>
              <a:t>Русская баня в олимпийский период</a:t>
            </a:r>
          </a:p>
          <a:p>
            <a:endParaRPr lang="ru-RU" dirty="0"/>
          </a:p>
        </p:txBody>
      </p:sp>
      <p:pic>
        <p:nvPicPr>
          <p:cNvPr id="18" name="Рисунок 17"/>
          <p:cNvPicPr>
            <a:picLocks noGrp="1" noChangeAspect="1"/>
          </p:cNvPicPr>
          <p:nvPr>
            <p:ph type="pic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" b="2351"/>
          <a:stretch>
            <a:fillRect/>
          </a:stretch>
        </p:blipFill>
        <p:spPr>
          <a:xfrm>
            <a:off x="5970421" y="2441185"/>
            <a:ext cx="2917244" cy="2085052"/>
          </a:xfrm>
        </p:spPr>
      </p:pic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6154400" y="4674374"/>
            <a:ext cx="2299492" cy="657962"/>
          </a:xfrm>
        </p:spPr>
        <p:txBody>
          <a:bodyPr/>
          <a:lstStyle/>
          <a:p>
            <a:r>
              <a:rPr lang="ru-RU" dirty="0" smtClean="0"/>
              <a:t>Баня по новому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5" y="2420888"/>
            <a:ext cx="2927119" cy="203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Ух, банька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3888433" cy="318798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068960"/>
            <a:ext cx="3672408" cy="318798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11760" y="2204864"/>
            <a:ext cx="4446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65"/>
              </a:lnSpc>
              <a:spcAft>
                <a:spcPts val="750"/>
              </a:spcAft>
            </a:pPr>
            <a:r>
              <a:rPr lang="ru-RU" b="1" dirty="0">
                <a:solidFill>
                  <a:srgbClr val="222222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Русская </a:t>
            </a:r>
            <a:r>
              <a:rPr lang="ru-RU" b="1" dirty="0" smtClean="0">
                <a:solidFill>
                  <a:srgbClr val="222222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традиция</a:t>
            </a:r>
            <a:r>
              <a:rPr lang="ru-RU" dirty="0" smtClean="0">
                <a:solidFill>
                  <a:srgbClr val="222222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 требует после парильной прыгнуть в прохладную воду пруда, или в </a:t>
            </a:r>
            <a:r>
              <a:rPr lang="ru-RU" dirty="0">
                <a:solidFill>
                  <a:srgbClr val="222222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сугроб, прорубь.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28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Благотворительность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3565" y="2996952"/>
            <a:ext cx="3348396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Родоначальником </a:t>
            </a:r>
            <a:r>
              <a:rPr lang="ru-RU" dirty="0"/>
              <a:t>этой традиции считают крестителя Руси князя Владимира Красное Солнышко</a:t>
            </a:r>
          </a:p>
        </p:txBody>
      </p:sp>
      <p:pic>
        <p:nvPicPr>
          <p:cNvPr id="4" name="Рисунок 3" descr="Владимир Красное Солнышко">
            <a:hlinkClick r:id="rId3" tgtFrame="&quot;_blank&quot;" tooltip="&quot;Владимир Красное Солнышко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3456385" cy="396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Старый новый год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489200"/>
            <a:ext cx="4176465" cy="353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Все </a:t>
            </a:r>
            <a:r>
              <a:rPr lang="ru-RU" dirty="0"/>
              <a:t>россияне </a:t>
            </a:r>
            <a:r>
              <a:rPr lang="ru-RU" dirty="0" smtClean="0"/>
              <a:t>отмечают</a:t>
            </a:r>
          </a:p>
          <a:p>
            <a:pPr algn="just">
              <a:buNone/>
            </a:pPr>
            <a:r>
              <a:rPr lang="ru-RU" dirty="0" smtClean="0"/>
              <a:t>     13 января </a:t>
            </a:r>
            <a:r>
              <a:rPr lang="ru-RU" dirty="0"/>
              <a:t>Старый Новый </a:t>
            </a:r>
            <a:r>
              <a:rPr lang="ru-RU" dirty="0" smtClean="0"/>
              <a:t>год.</a:t>
            </a:r>
          </a:p>
          <a:p>
            <a:pPr>
              <a:buNone/>
            </a:pPr>
            <a:r>
              <a:rPr lang="ru-RU" dirty="0" smtClean="0"/>
              <a:t>      До </a:t>
            </a:r>
            <a:r>
              <a:rPr lang="ru-RU" dirty="0"/>
              <a:t>этого времени в </a:t>
            </a:r>
            <a:r>
              <a:rPr lang="ru-RU" dirty="0" smtClean="0"/>
              <a:t>доме сохраняется </a:t>
            </a:r>
            <a:r>
              <a:rPr lang="ru-RU" dirty="0"/>
              <a:t>наряженная ёлка, снова накрывается праздничный </a:t>
            </a:r>
            <a:r>
              <a:rPr lang="ru-RU" dirty="0" smtClean="0"/>
              <a:t>стол </a:t>
            </a:r>
            <a:r>
              <a:rPr lang="ru-RU" dirty="0"/>
              <a:t>приглашаются гости.</a:t>
            </a:r>
          </a:p>
          <a:p>
            <a:pPr algn="just">
              <a:buNone/>
            </a:pPr>
            <a:endParaRPr lang="ru-RU" dirty="0" smtClean="0"/>
          </a:p>
        </p:txBody>
      </p:sp>
      <p:pic>
        <p:nvPicPr>
          <p:cNvPr id="4" name="Рисунок 3" descr="13 января-Старый Новый год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48880"/>
            <a:ext cx="3240360" cy="4392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Наряженная ёлка и праздничный стол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6912"/>
            <a:ext cx="3960441" cy="3530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2636912"/>
            <a:ext cx="4104456" cy="353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1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976</TotalTime>
  <Words>806</Words>
  <Application>Microsoft Office PowerPoint</Application>
  <PresentationFormat>Экран (4:3)</PresentationFormat>
  <Paragraphs>113</Paragraphs>
  <Slides>37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Arial</vt:lpstr>
      <vt:lpstr>Calibri</vt:lpstr>
      <vt:lpstr>Century Gothic</vt:lpstr>
      <vt:lpstr>Georgia</vt:lpstr>
      <vt:lpstr>Tahoma</vt:lpstr>
      <vt:lpstr>Times New Roman</vt:lpstr>
      <vt:lpstr>Wingdings 3</vt:lpstr>
      <vt:lpstr>Ион (конференц-зал)</vt:lpstr>
      <vt:lpstr>«Традиции и культура русского народа»</vt:lpstr>
      <vt:lpstr>Цели:</vt:lpstr>
      <vt:lpstr>Традиции:</vt:lpstr>
      <vt:lpstr>Русская баня</vt:lpstr>
      <vt:lpstr>Баня во все времена</vt:lpstr>
      <vt:lpstr>Ух, банька</vt:lpstr>
      <vt:lpstr>Благотворительность</vt:lpstr>
      <vt:lpstr>Старый новый год</vt:lpstr>
      <vt:lpstr>Наряженная ёлка и праздничный стол</vt:lpstr>
      <vt:lpstr>Русское чаепитие</vt:lpstr>
      <vt:lpstr>У самовара…</vt:lpstr>
      <vt:lpstr>Угощения к чаю</vt:lpstr>
      <vt:lpstr>Свадебные традиции</vt:lpstr>
      <vt:lpstr> свадебная атрибутика, одежда и угощения </vt:lpstr>
      <vt:lpstr> Традиционные русские обряды на Масленицу </vt:lpstr>
      <vt:lpstr>Разудалая Масленица</vt:lpstr>
      <vt:lpstr>Тёщины угощения</vt:lpstr>
      <vt:lpstr>Праздник Ивана Купала. </vt:lpstr>
      <vt:lpstr>День летнего солнцестояния </vt:lpstr>
      <vt:lpstr>Русские хлеб – да - соль</vt:lpstr>
      <vt:lpstr>Рождество</vt:lpstr>
      <vt:lpstr> Народные гадания.  </vt:lpstr>
      <vt:lpstr>Пасха</vt:lpstr>
      <vt:lpstr>«Христос воскрес!» - «Воистину воскрес!». </vt:lpstr>
      <vt:lpstr>Культура русского народа</vt:lpstr>
      <vt:lpstr> НАРОДНЫЕ ХУДОЖЕСТВЕННЫЕ ПРОМЫСЛЫ</vt:lpstr>
      <vt:lpstr>Городецкая роспись</vt:lpstr>
      <vt:lpstr>Тряпичная русская кукла</vt:lpstr>
      <vt:lpstr>Русская матрёшка</vt:lpstr>
      <vt:lpstr>Традиционный русский сарафан</vt:lpstr>
      <vt:lpstr> УСТНОЕ НАРОДНОЕ ТВОРЧЕСТВО </vt:lpstr>
      <vt:lpstr>Музыкальный инструмент</vt:lpstr>
      <vt:lpstr>Работа с детьми</vt:lpstr>
      <vt:lpstr>НОД</vt:lpstr>
      <vt:lpstr> Беседы </vt:lpstr>
      <vt:lpstr>Лепка и рисование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татьяна зуева</cp:lastModifiedBy>
  <cp:revision>78</cp:revision>
  <dcterms:modified xsi:type="dcterms:W3CDTF">2016-02-27T17:09:00Z</dcterms:modified>
</cp:coreProperties>
</file>