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8" r:id="rId3"/>
    <p:sldId id="259" r:id="rId4"/>
    <p:sldId id="257" r:id="rId5"/>
    <p:sldId id="260" r:id="rId6"/>
    <p:sldId id="261" r:id="rId7"/>
    <p:sldId id="262" r:id="rId8"/>
    <p:sldId id="292" r:id="rId9"/>
    <p:sldId id="293" r:id="rId10"/>
    <p:sldId id="294" r:id="rId11"/>
    <p:sldId id="295" r:id="rId12"/>
    <p:sldId id="264" r:id="rId13"/>
    <p:sldId id="296" r:id="rId14"/>
    <p:sldId id="265" r:id="rId15"/>
    <p:sldId id="297" r:id="rId16"/>
    <p:sldId id="266" r:id="rId17"/>
    <p:sldId id="302" r:id="rId18"/>
    <p:sldId id="267" r:id="rId19"/>
    <p:sldId id="298" r:id="rId20"/>
    <p:sldId id="268" r:id="rId21"/>
    <p:sldId id="269" r:id="rId22"/>
    <p:sldId id="299" r:id="rId23"/>
    <p:sldId id="270" r:id="rId24"/>
    <p:sldId id="271" r:id="rId25"/>
    <p:sldId id="300" r:id="rId26"/>
    <p:sldId id="272" r:id="rId27"/>
    <p:sldId id="273" r:id="rId28"/>
    <p:sldId id="274" r:id="rId29"/>
    <p:sldId id="275" r:id="rId30"/>
    <p:sldId id="276" r:id="rId31"/>
    <p:sldId id="277" r:id="rId32"/>
    <p:sldId id="301" r:id="rId33"/>
    <p:sldId id="303" r:id="rId34"/>
    <p:sldId id="304" r:id="rId35"/>
    <p:sldId id="278" r:id="rId36"/>
    <p:sldId id="279" r:id="rId37"/>
    <p:sldId id="280" r:id="rId38"/>
    <p:sldId id="281" r:id="rId39"/>
    <p:sldId id="282" r:id="rId40"/>
    <p:sldId id="305" r:id="rId41"/>
    <p:sldId id="283" r:id="rId42"/>
    <p:sldId id="284" r:id="rId43"/>
    <p:sldId id="285" r:id="rId44"/>
    <p:sldId id="286" r:id="rId45"/>
    <p:sldId id="287" r:id="rId46"/>
    <p:sldId id="289" r:id="rId47"/>
    <p:sldId id="290" r:id="rId48"/>
    <p:sldId id="291" r:id="rId49"/>
    <p:sldId id="288" r:id="rId5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3366"/>
    <a:srgbClr val="CC3300"/>
    <a:srgbClr val="990000"/>
    <a:srgbClr val="003300"/>
    <a:srgbClr val="CC0000"/>
    <a:srgbClr val="E28700"/>
    <a:srgbClr val="FFD85D"/>
    <a:srgbClr val="EE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94" autoAdjust="0"/>
  </p:normalViewPr>
  <p:slideViewPr>
    <p:cSldViewPr>
      <p:cViewPr>
        <p:scale>
          <a:sx n="60" d="100"/>
          <a:sy n="60" d="100"/>
        </p:scale>
        <p:origin x="-1644" y="-21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C6087E-4F66-4443-A781-19EB932B7B2A}" type="datetimeFigureOut">
              <a:rPr lang="ru-RU" smtClean="0"/>
              <a:pPr/>
              <a:t>11.02.2016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466FF9-AF20-45CB-8F86-40567F7B0540}" type="slidenum">
              <a:rPr lang="ru-RU" smtClean="0"/>
              <a:pPr/>
              <a:t>‹#›</a:t>
            </a:fld>
            <a:endParaRPr lang="ru-RU"/>
          </a:p>
        </p:txBody>
      </p:sp>
    </p:spTree>
    <p:extLst>
      <p:ext uri="{BB962C8B-B14F-4D97-AF65-F5344CB8AC3E}">
        <p14:creationId xmlns:p14="http://schemas.microsoft.com/office/powerpoint/2010/main" xmlns="" val="2907059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2466FF9-AF20-45CB-8F86-40567F7B0540}" type="slidenum">
              <a:rPr lang="ru-RU" smtClean="0"/>
              <a:pPr/>
              <a:t>8</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2466FF9-AF20-45CB-8F86-40567F7B0540}" type="slidenum">
              <a:rPr lang="ru-RU" smtClean="0"/>
              <a:pPr/>
              <a:t>26</a:t>
            </a:fld>
            <a:endParaRPr lang="ru-RU"/>
          </a:p>
        </p:txBody>
      </p:sp>
    </p:spTree>
    <p:extLst>
      <p:ext uri="{BB962C8B-B14F-4D97-AF65-F5344CB8AC3E}">
        <p14:creationId xmlns:p14="http://schemas.microsoft.com/office/powerpoint/2010/main" xmlns="" val="2085123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2466FF9-AF20-45CB-8F86-40567F7B0540}" type="slidenum">
              <a:rPr lang="ru-RU" smtClean="0"/>
              <a:pPr/>
              <a:t>28</a:t>
            </a:fld>
            <a:endParaRPr lang="ru-RU"/>
          </a:p>
        </p:txBody>
      </p:sp>
    </p:spTree>
    <p:extLst>
      <p:ext uri="{BB962C8B-B14F-4D97-AF65-F5344CB8AC3E}">
        <p14:creationId xmlns:p14="http://schemas.microsoft.com/office/powerpoint/2010/main" xmlns="" val="14158939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11.02.2016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spd="slow" advClick="0" advTm="20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11.02.2016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spd="slow" advClick="0" advTm="20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11.02.2016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spd="slow" advClick="0" advTm="20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11.02.2016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spd="slow" advClick="0" advTm="20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11.02.2016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spd="slow" advClick="0" advTm="20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11.02.2016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spd="slow" advClick="0" advTm="20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11.02.2016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spd="slow" advClick="0" advTm="20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11.02.2016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spd="slow" advClick="0" advTm="20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11.02.2016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spd="slow" advClick="0" advTm="20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11.02.2016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spd="slow" advClick="0" advTm="20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11.02.2016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spd="slow" advClick="0" advTm="20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11.02.2016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20000">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8.xml"/><Relationship Id="rId1" Type="http://schemas.openxmlformats.org/officeDocument/2006/relationships/audio" Target="file:///F:\&#1055;&#1077;&#1089;&#1085;&#1080;%20&#1072;\_&#1052;&#1067;%20&#1055;&#1054;&#1052;&#1053;&#1048;&#1052;mp3.wav" TargetMode="Externa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467544" y="2276872"/>
            <a:ext cx="8102110" cy="2232248"/>
          </a:xfrm>
        </p:spPr>
        <p:txBody>
          <a:bodyPr>
            <a:noAutofit/>
          </a:bodyPr>
          <a:lstStyle/>
          <a:p>
            <a:r>
              <a:rPr lang="ru-RU" sz="3600" b="1" dirty="0">
                <a:solidFill>
                  <a:srgbClr val="FF0000"/>
                </a:solidFill>
                <a:effectLst>
                  <a:outerShdw blurRad="38100" dist="38100" dir="2700000" algn="tl">
                    <a:srgbClr val="000000">
                      <a:alpha val="43137"/>
                    </a:srgbClr>
                  </a:outerShdw>
                </a:effectLst>
                <a:latin typeface="Monotype Corsiva" panose="03010101010201010101" pitchFamily="66" charset="0"/>
              </a:rPr>
              <a:t>Празднование 70-й годовщины Победы в Великой Отечественной войне 1941-1945 г</a:t>
            </a:r>
          </a:p>
          <a:p>
            <a:pPr>
              <a:spcBef>
                <a:spcPts val="0"/>
              </a:spcBef>
            </a:pPr>
            <a:endParaRPr lang="ru-RU" sz="2400" b="1" dirty="0">
              <a:solidFill>
                <a:srgbClr val="FF0000"/>
              </a:solidFill>
              <a:effectLst>
                <a:outerShdw blurRad="38100" dist="38100" dir="2700000" algn="tl">
                  <a:srgbClr val="000000">
                    <a:alpha val="43137"/>
                  </a:srgbClr>
                </a:outerShdw>
              </a:effectLst>
            </a:endParaRPr>
          </a:p>
          <a:p>
            <a:pPr>
              <a:spcBef>
                <a:spcPts val="0"/>
              </a:spcBef>
            </a:pPr>
            <a:r>
              <a:rPr lang="ru-RU" sz="2400" b="1" dirty="0" smtClean="0">
                <a:solidFill>
                  <a:srgbClr val="003300"/>
                </a:solidFill>
                <a:effectLst>
                  <a:outerShdw blurRad="38100" dist="38100" dir="2700000" algn="tl">
                    <a:srgbClr val="000000">
                      <a:alpha val="43137"/>
                    </a:srgbClr>
                  </a:outerShdw>
                </a:effectLst>
              </a:rPr>
              <a:t>                                                    </a:t>
            </a:r>
            <a:r>
              <a:rPr lang="ru-RU" sz="2400" b="1" dirty="0" err="1" smtClean="0">
                <a:solidFill>
                  <a:srgbClr val="003300"/>
                </a:solidFill>
                <a:effectLst>
                  <a:outerShdw blurRad="38100" dist="38100" dir="2700000" algn="tl">
                    <a:srgbClr val="000000">
                      <a:alpha val="43137"/>
                    </a:srgbClr>
                  </a:outerShdw>
                </a:effectLst>
              </a:rPr>
              <a:t>Будко</a:t>
            </a:r>
            <a:r>
              <a:rPr lang="ru-RU" sz="2400" b="1" dirty="0" smtClean="0">
                <a:solidFill>
                  <a:srgbClr val="003300"/>
                </a:solidFill>
                <a:effectLst>
                  <a:outerShdw blurRad="38100" dist="38100" dir="2700000" algn="tl">
                    <a:srgbClr val="000000">
                      <a:alpha val="43137"/>
                    </a:srgbClr>
                  </a:outerShdw>
                </a:effectLst>
              </a:rPr>
              <a:t> Елена Владимировна</a:t>
            </a:r>
          </a:p>
          <a:p>
            <a:pPr>
              <a:spcBef>
                <a:spcPts val="0"/>
              </a:spcBef>
            </a:pPr>
            <a:r>
              <a:rPr lang="ru-RU" sz="2400" b="1" dirty="0" smtClean="0">
                <a:solidFill>
                  <a:srgbClr val="003300"/>
                </a:solidFill>
                <a:effectLst>
                  <a:outerShdw blurRad="38100" dist="38100" dir="2700000" algn="tl">
                    <a:srgbClr val="000000">
                      <a:alpha val="43137"/>
                    </a:srgbClr>
                  </a:outerShdw>
                </a:effectLst>
              </a:rPr>
              <a:t>                                     МКОУ «</a:t>
            </a:r>
            <a:r>
              <a:rPr lang="ru-RU" sz="2400" b="1" dirty="0" err="1" smtClean="0">
                <a:solidFill>
                  <a:srgbClr val="003300"/>
                </a:solidFill>
                <a:effectLst>
                  <a:outerShdw blurRad="38100" dist="38100" dir="2700000" algn="tl">
                    <a:srgbClr val="000000">
                      <a:alpha val="43137"/>
                    </a:srgbClr>
                  </a:outerShdw>
                </a:effectLst>
              </a:rPr>
              <a:t>Русятинская</a:t>
            </a:r>
            <a:r>
              <a:rPr lang="ru-RU" sz="2400" b="1" dirty="0" smtClean="0">
                <a:solidFill>
                  <a:srgbClr val="003300"/>
                </a:solidFill>
                <a:effectLst>
                  <a:outerShdw blurRad="38100" dist="38100" dir="2700000" algn="tl">
                    <a:srgbClr val="000000">
                      <a:alpha val="43137"/>
                    </a:srgbClr>
                  </a:outerShdw>
                </a:effectLst>
              </a:rPr>
              <a:t> О О Ш»</a:t>
            </a:r>
          </a:p>
          <a:p>
            <a:pPr>
              <a:spcBef>
                <a:spcPts val="0"/>
              </a:spcBef>
            </a:pPr>
            <a:r>
              <a:rPr lang="ru-RU" sz="2400" b="1" dirty="0" smtClean="0">
                <a:solidFill>
                  <a:srgbClr val="003300"/>
                </a:solidFill>
                <a:effectLst>
                  <a:outerShdw blurRad="38100" dist="38100" dir="2700000" algn="tl">
                    <a:srgbClr val="000000">
                      <a:alpha val="43137"/>
                    </a:srgbClr>
                  </a:outerShdw>
                </a:effectLst>
              </a:rPr>
              <a:t>                                                                   </a:t>
            </a:r>
            <a:r>
              <a:rPr lang="ru-RU" sz="2400" b="1" dirty="0" err="1" smtClean="0">
                <a:solidFill>
                  <a:srgbClr val="003300"/>
                </a:solidFill>
                <a:effectLst>
                  <a:outerShdw blurRad="38100" dist="38100" dir="2700000" algn="tl">
                    <a:srgbClr val="000000">
                      <a:alpha val="43137"/>
                    </a:srgbClr>
                  </a:outerShdw>
                </a:effectLst>
              </a:rPr>
              <a:t>д.Русятино</a:t>
            </a:r>
            <a:r>
              <a:rPr lang="ru-RU" sz="2400" b="1" smtClean="0">
                <a:solidFill>
                  <a:srgbClr val="003300"/>
                </a:solidFill>
                <a:effectLst>
                  <a:outerShdw blurRad="38100" dist="38100" dir="2700000" algn="tl">
                    <a:srgbClr val="000000">
                      <a:alpha val="43137"/>
                    </a:srgbClr>
                  </a:outerShdw>
                </a:effectLst>
              </a:rPr>
              <a:t>, 2016 </a:t>
            </a:r>
            <a:r>
              <a:rPr lang="ru-RU" sz="2400" b="1" dirty="0" smtClean="0">
                <a:solidFill>
                  <a:srgbClr val="003300"/>
                </a:solidFill>
                <a:effectLst>
                  <a:outerShdw blurRad="38100" dist="38100" dir="2700000" algn="tl">
                    <a:srgbClr val="000000">
                      <a:alpha val="43137"/>
                    </a:srgbClr>
                  </a:outerShdw>
                </a:effectLst>
              </a:rPr>
              <a:t>год</a:t>
            </a:r>
            <a:endParaRPr lang="ru-RU" sz="2400" b="1" dirty="0">
              <a:solidFill>
                <a:srgbClr val="003300"/>
              </a:solidFill>
              <a:effectLst>
                <a:outerShdw blurRad="38100" dist="38100" dir="2700000" algn="tl">
                  <a:srgbClr val="000000">
                    <a:alpha val="43137"/>
                  </a:srgbClr>
                </a:outerShdw>
              </a:effectLst>
            </a:endParaRPr>
          </a:p>
        </p:txBody>
      </p:sp>
      <p:pic>
        <p:nvPicPr>
          <p:cNvPr id="1027" name="Picture 3" descr="C:\Users\Home\Pictures\01_День Победы\11401.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a:stretch/>
        </p:blipFill>
        <p:spPr bwMode="auto">
          <a:xfrm>
            <a:off x="845243" y="764704"/>
            <a:ext cx="6912769" cy="129614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Заголовок 3"/>
          <p:cNvSpPr>
            <a:spLocks noGrp="1"/>
          </p:cNvSpPr>
          <p:nvPr>
            <p:ph type="ctrTitle"/>
          </p:nvPr>
        </p:nvSpPr>
        <p:spPr>
          <a:xfrm>
            <a:off x="0" y="188641"/>
            <a:ext cx="8784976" cy="864096"/>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8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Мы помним!</a:t>
            </a:r>
            <a:endParaRPr lang="ru-RU"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783551176"/>
      </p:ext>
    </p:extLst>
  </p:cSld>
  <p:clrMapOvr>
    <a:masterClrMapping/>
  </p:clrMapOvr>
  <p:transition advClick="0" advTm="7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anim calcmode="lin" valueType="num">
                                      <p:cBhvr>
                                        <p:cTn id="13" dur="1000" fill="hold"/>
                                        <p:tgtEl>
                                          <p:spTgt spid="1027"/>
                                        </p:tgtEl>
                                        <p:attrNameLst>
                                          <p:attrName>ppt_x</p:attrName>
                                        </p:attrNameLst>
                                      </p:cBhvr>
                                      <p:tavLst>
                                        <p:tav tm="0">
                                          <p:val>
                                            <p:strVal val="#ppt_x"/>
                                          </p:val>
                                        </p:tav>
                                        <p:tav tm="100000">
                                          <p:val>
                                            <p:strVal val="#ppt_x"/>
                                          </p:val>
                                        </p:tav>
                                      </p:tavLst>
                                    </p:anim>
                                    <p:anim calcmode="lin" valueType="num">
                                      <p:cBhvr>
                                        <p:cTn id="14"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2000"/>
                                        <p:tgtEl>
                                          <p:spTgt spid="3">
                                            <p:txEl>
                                              <p:pRg st="0" end="0"/>
                                            </p:txEl>
                                          </p:spTgt>
                                        </p:tgtEl>
                                      </p:cBhvr>
                                    </p:animEffect>
                                    <p:anim calcmode="lin" valueType="num">
                                      <p:cBhvr>
                                        <p:cTn id="20"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1"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par>
                          <p:cTn id="22" fill="hold">
                            <p:stCondLst>
                              <p:cond delay="2000"/>
                            </p:stCondLst>
                            <p:childTnLst>
                              <p:par>
                                <p:cTn id="23" presetID="21" presetClass="entr" presetSubtype="1"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heel(1)">
                                      <p:cBhvr>
                                        <p:cTn id="25" dur="20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heel(1)">
                                      <p:cBhvr>
                                        <p:cTn id="30" dur="2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heel(1)">
                                      <p:cBhvr>
                                        <p:cTn id="3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4355976" y="1412776"/>
            <a:ext cx="3034680" cy="45719"/>
          </a:xfrm>
        </p:spPr>
        <p:txBody>
          <a:bodyPr>
            <a:normAutofit fontScale="90000"/>
          </a:bodyPr>
          <a:lstStyle/>
          <a:p>
            <a:endParaRPr lang="ru-RU" dirty="0"/>
          </a:p>
        </p:txBody>
      </p:sp>
      <p:sp>
        <p:nvSpPr>
          <p:cNvPr id="3" name="Содержимое 2"/>
          <p:cNvSpPr>
            <a:spLocks noGrp="1"/>
          </p:cNvSpPr>
          <p:nvPr>
            <p:ph idx="1"/>
          </p:nvPr>
        </p:nvSpPr>
        <p:spPr/>
        <p:txBody>
          <a:bodyPr/>
          <a:lstStyle/>
          <a:p>
            <a:endParaRPr lang="ru-RU"/>
          </a:p>
        </p:txBody>
      </p:sp>
      <p:sp>
        <p:nvSpPr>
          <p:cNvPr id="4" name="Текст 3"/>
          <p:cNvSpPr>
            <a:spLocks noGrp="1"/>
          </p:cNvSpPr>
          <p:nvPr>
            <p:ph type="body" sz="half" idx="2"/>
          </p:nvPr>
        </p:nvSpPr>
        <p:spPr>
          <a:xfrm>
            <a:off x="179513" y="260648"/>
            <a:ext cx="3384376" cy="7809731"/>
          </a:xfrm>
        </p:spPr>
        <p:txBody>
          <a:bodyPr/>
          <a:lstStyle/>
          <a:p>
            <a:pPr algn="just"/>
            <a:r>
              <a:rPr lang="ru-RU" dirty="0" smtClean="0">
                <a:solidFill>
                  <a:schemeClr val="tx2">
                    <a:lumMod val="50000"/>
                  </a:schemeClr>
                </a:solidFill>
                <a:effectLst>
                  <a:outerShdw blurRad="38100" dist="38100" dir="2700000" algn="tl">
                    <a:srgbClr val="000000">
                      <a:alpha val="43137"/>
                    </a:srgbClr>
                  </a:outerShdw>
                </a:effectLst>
              </a:rPr>
              <a:t> </a:t>
            </a:r>
            <a:r>
              <a:rPr lang="ru-RU" sz="1800" dirty="0" smtClean="0">
                <a:solidFill>
                  <a:schemeClr val="tx2">
                    <a:lumMod val="50000"/>
                  </a:schemeClr>
                </a:solidFill>
                <a:effectLst>
                  <a:outerShdw blurRad="38100" dist="38100" dir="2700000" algn="tl">
                    <a:srgbClr val="000000">
                      <a:alpha val="43137"/>
                    </a:srgbClr>
                  </a:outerShdw>
                </a:effectLst>
              </a:rPr>
              <a:t>На передовой голод, зной или холод, грохочут взрывы, свистят пули... Не зная отдыха, солдаты рыли окопы (укрытия для стрельбы и защиты от огня), тащили на себе тяжелые пушки, вели прицельный огонь и умирали за свою страну Тяжелая и кровопролитная была война. Но бойцы не щадили себя, защищая Родину. «Победа будет за нами!» - эти слова звучали повсюду.   Единственной защитой от непогоды были шинель и плащ-палатка. Плащ-палатка защищала от дождя, ветра и снега. Шинель нередко служила солдатам не только одеждой, но и одеялом и спасала ночью от холода.</a:t>
            </a:r>
            <a:endParaRPr lang="ru-RU" sz="1800" dirty="0"/>
          </a:p>
        </p:txBody>
      </p:sp>
      <p:pic>
        <p:nvPicPr>
          <p:cNvPr id="56322" name="Picture 2" descr="C:\Users\User\Desktop\vtmir_kart03.jpg"/>
          <p:cNvPicPr>
            <a:picLocks noChangeAspect="1" noChangeArrowheads="1"/>
          </p:cNvPicPr>
          <p:nvPr/>
        </p:nvPicPr>
        <p:blipFill>
          <a:blip r:embed="rId2" cstate="print"/>
          <a:srcRect/>
          <a:stretch>
            <a:fillRect/>
          </a:stretch>
        </p:blipFill>
        <p:spPr bwMode="auto">
          <a:xfrm>
            <a:off x="3635896" y="404664"/>
            <a:ext cx="5256584" cy="6264695"/>
          </a:xfrm>
          <a:prstGeom prst="rect">
            <a:avLst/>
          </a:prstGeom>
          <a:noFill/>
        </p:spPr>
      </p:pic>
      <p:pic>
        <p:nvPicPr>
          <p:cNvPr id="56323" name="Picture 3" descr="C:\Users\User\Desktop\vtmir_kart20.jpg"/>
          <p:cNvPicPr>
            <a:picLocks noChangeAspect="1" noChangeArrowheads="1"/>
          </p:cNvPicPr>
          <p:nvPr/>
        </p:nvPicPr>
        <p:blipFill>
          <a:blip r:embed="rId3" cstate="print"/>
          <a:srcRect/>
          <a:stretch>
            <a:fillRect/>
          </a:stretch>
        </p:blipFill>
        <p:spPr bwMode="auto">
          <a:xfrm>
            <a:off x="3635896" y="332656"/>
            <a:ext cx="5256584" cy="6264696"/>
          </a:xfrm>
          <a:prstGeom prst="rect">
            <a:avLst/>
          </a:prstGeom>
          <a:noFill/>
        </p:spPr>
      </p:pic>
    </p:spTree>
  </p:cSld>
  <p:clrMapOvr>
    <a:masterClrMapping/>
  </p:clrMapOvr>
  <p:transition advClick="0" advTm="20000">
    <p:plus/>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1825" y="404662"/>
            <a:ext cx="2782023" cy="288033"/>
          </a:xfrm>
        </p:spPr>
        <p:txBody>
          <a:bodyPr>
            <a:normAutofit fontScale="90000"/>
          </a:bodyPr>
          <a:lstStyle/>
          <a:p>
            <a:endParaRPr lang="ru-RU" dirty="0"/>
          </a:p>
        </p:txBody>
      </p:sp>
      <p:sp>
        <p:nvSpPr>
          <p:cNvPr id="3" name="Содержимое 2"/>
          <p:cNvSpPr>
            <a:spLocks noGrp="1"/>
          </p:cNvSpPr>
          <p:nvPr>
            <p:ph idx="1"/>
          </p:nvPr>
        </p:nvSpPr>
        <p:spPr/>
        <p:txBody>
          <a:bodyPr/>
          <a:lstStyle/>
          <a:p>
            <a:endParaRPr lang="ru-RU"/>
          </a:p>
        </p:txBody>
      </p:sp>
      <p:sp>
        <p:nvSpPr>
          <p:cNvPr id="4" name="Текст 3"/>
          <p:cNvSpPr>
            <a:spLocks noGrp="1"/>
          </p:cNvSpPr>
          <p:nvPr>
            <p:ph type="body" sz="half" idx="2"/>
          </p:nvPr>
        </p:nvSpPr>
        <p:spPr>
          <a:xfrm>
            <a:off x="0" y="836712"/>
            <a:ext cx="3563888" cy="5256584"/>
          </a:xfrm>
        </p:spPr>
        <p:txBody>
          <a:bodyPr>
            <a:normAutofit/>
          </a:bodyPr>
          <a:lstStyle/>
          <a:p>
            <a:pPr marL="285750" indent="-285750" algn="just">
              <a:buFont typeface="Arial" panose="020B0604020202020204" pitchFamily="34" charset="0"/>
              <a:buChar char="•"/>
            </a:pPr>
            <a:r>
              <a:rPr lang="ru-RU" sz="2000" dirty="0" smtClean="0">
                <a:solidFill>
                  <a:srgbClr val="003366"/>
                </a:solidFill>
                <a:effectLst>
                  <a:outerShdw blurRad="38100" dist="38100" dir="2700000" algn="tl">
                    <a:srgbClr val="000000">
                      <a:alpha val="43137"/>
                    </a:srgbClr>
                  </a:outerShdw>
                </a:effectLst>
              </a:rPr>
              <a:t> </a:t>
            </a:r>
            <a:r>
              <a:rPr lang="ru-RU" sz="2000" dirty="0" smtClean="0">
                <a:solidFill>
                  <a:schemeClr val="tx1">
                    <a:lumMod val="95000"/>
                    <a:lumOff val="5000"/>
                  </a:schemeClr>
                </a:solidFill>
              </a:rPr>
              <a:t>Фашисты хвастались, что Новый год они встретят в Москве, но советские войска сумели остановить их наступление.  </a:t>
            </a:r>
          </a:p>
          <a:p>
            <a:pPr marL="285750" indent="-285750" algn="just">
              <a:buFont typeface="Arial" panose="020B0604020202020204" pitchFamily="34" charset="0"/>
              <a:buChar char="•"/>
            </a:pPr>
            <a:r>
              <a:rPr lang="ru-RU" sz="2000" dirty="0" smtClean="0">
                <a:solidFill>
                  <a:schemeClr val="tx1">
                    <a:lumMod val="95000"/>
                    <a:lumOff val="5000"/>
                  </a:schemeClr>
                </a:solidFill>
              </a:rPr>
              <a:t> Самое упорное и решающее сражение было в начале зимы 1941 года под Москвой. Враги стояли у ворот столицы. Они были уверены, что полностью окружили Москву и поставили ее на колени. Столица стала фронтовым городом. </a:t>
            </a:r>
            <a:endParaRPr lang="ru-RU" sz="2000" dirty="0"/>
          </a:p>
        </p:txBody>
      </p:sp>
      <p:pic>
        <p:nvPicPr>
          <p:cNvPr id="1026" name="Picture 2" descr="C:\Users\User\Desktop\55.jpg"/>
          <p:cNvPicPr>
            <a:picLocks noChangeAspect="1" noChangeArrowheads="1"/>
          </p:cNvPicPr>
          <p:nvPr/>
        </p:nvPicPr>
        <p:blipFill>
          <a:blip r:embed="rId2" cstate="print"/>
          <a:srcRect/>
          <a:stretch>
            <a:fillRect/>
          </a:stretch>
        </p:blipFill>
        <p:spPr bwMode="auto">
          <a:xfrm>
            <a:off x="3707904" y="260648"/>
            <a:ext cx="5222071" cy="6120680"/>
          </a:xfrm>
          <a:prstGeom prst="rect">
            <a:avLst/>
          </a:prstGeom>
          <a:noFill/>
        </p:spPr>
      </p:pic>
    </p:spTree>
  </p:cSld>
  <p:clrMapOvr>
    <a:masterClrMapping/>
  </p:clrMapOvr>
  <p:transition advClick="0" advTm="20000">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67544" y="260648"/>
            <a:ext cx="3530390" cy="461665"/>
          </a:xfrm>
          <a:prstGeom prst="rect">
            <a:avLst/>
          </a:prstGeom>
        </p:spPr>
        <p:txBody>
          <a:bodyPr wrap="none">
            <a:spAutoFit/>
          </a:bodyPr>
          <a:lstStyle/>
          <a:p>
            <a:r>
              <a:rPr lang="ru-RU" sz="2400" b="1" dirty="0">
                <a:solidFill>
                  <a:srgbClr val="CC3300"/>
                </a:solidFill>
                <a:effectLst>
                  <a:outerShdw blurRad="38100" dist="38100" dir="2700000" algn="tl">
                    <a:srgbClr val="000000">
                      <a:alpha val="43137"/>
                    </a:srgbClr>
                  </a:outerShdw>
                </a:effectLst>
              </a:rPr>
              <a:t>РЕШИТЕЛЬНЫЙ БОЙ</a:t>
            </a:r>
            <a:endParaRPr lang="ru-RU" sz="2400" dirty="0">
              <a:solidFill>
                <a:srgbClr val="CC3300"/>
              </a:solidFill>
              <a:effectLst>
                <a:outerShdw blurRad="38100" dist="38100" dir="2700000" algn="tl">
                  <a:srgbClr val="000000">
                    <a:alpha val="43137"/>
                  </a:srgbClr>
                </a:outerShdw>
              </a:effectLst>
            </a:endParaRPr>
          </a:p>
        </p:txBody>
      </p:sp>
      <p:sp>
        <p:nvSpPr>
          <p:cNvPr id="4" name="Прямоугольник 3"/>
          <p:cNvSpPr/>
          <p:nvPr/>
        </p:nvSpPr>
        <p:spPr>
          <a:xfrm>
            <a:off x="0" y="620688"/>
            <a:ext cx="4427984" cy="6001643"/>
          </a:xfrm>
          <a:prstGeom prst="rect">
            <a:avLst/>
          </a:prstGeom>
        </p:spPr>
        <p:txBody>
          <a:bodyPr wrap="square">
            <a:spAutoFit/>
          </a:bodyPr>
          <a:lstStyle/>
          <a:p>
            <a:pPr marL="285750" indent="-285750" algn="just">
              <a:buFont typeface="Arial" panose="020B0604020202020204" pitchFamily="34" charset="0"/>
              <a:buChar char="•"/>
            </a:pPr>
            <a:r>
              <a:rPr lang="ru-RU" sz="2400" dirty="0" smtClean="0">
                <a:solidFill>
                  <a:schemeClr val="tx1">
                    <a:lumMod val="95000"/>
                    <a:lumOff val="5000"/>
                  </a:schemeClr>
                </a:solidFill>
              </a:rPr>
              <a:t>В </a:t>
            </a:r>
            <a:r>
              <a:rPr lang="ru-RU" sz="2400" dirty="0">
                <a:solidFill>
                  <a:schemeClr val="tx1">
                    <a:lumMod val="95000"/>
                    <a:lumOff val="5000"/>
                  </a:schemeClr>
                </a:solidFill>
              </a:rPr>
              <a:t>это время командующий нашими войсками генерал Г. Жуков разрабатывал план защиты Москвы. Он предусмотрел все, чтобы немцы не смогли прорваться к столице и захватить ее. На подступах к городу мирные жители копали заградительные рвы, строили укрепления - готовились к отпору врага. </a:t>
            </a:r>
            <a:r>
              <a:rPr lang="ru-RU" sz="2400" dirty="0" smtClean="0">
                <a:solidFill>
                  <a:schemeClr val="tx1">
                    <a:lumMod val="95000"/>
                    <a:lumOff val="5000"/>
                  </a:schemeClr>
                </a:solidFill>
              </a:rPr>
              <a:t> </a:t>
            </a:r>
            <a:r>
              <a:rPr lang="ru-RU" sz="2400" dirty="0">
                <a:solidFill>
                  <a:schemeClr val="tx1">
                    <a:lumMod val="95000"/>
                    <a:lumOff val="5000"/>
                  </a:schemeClr>
                </a:solidFill>
              </a:rPr>
              <a:t>До Москвы оставалось 30 километров, когда наша армия, собрав все силы, перешла в наступление и разгромила фашистов. </a:t>
            </a:r>
          </a:p>
        </p:txBody>
      </p:sp>
      <p:pic>
        <p:nvPicPr>
          <p:cNvPr id="5" name="Рисунок 4" descr="Дошкольникам о войне. Великая Отечественная Война"/>
          <p:cNvPicPr/>
          <p:nvPr/>
        </p:nvPicPr>
        <p:blipFill>
          <a:blip r:embed="rId2" cstate="print"/>
          <a:srcRect/>
          <a:stretch>
            <a:fillRect/>
          </a:stretch>
        </p:blipFill>
        <p:spPr bwMode="auto">
          <a:xfrm>
            <a:off x="4788024" y="188640"/>
            <a:ext cx="4032448" cy="6453336"/>
          </a:xfrm>
          <a:prstGeom prst="rect">
            <a:avLst/>
          </a:prstGeom>
          <a:noFill/>
          <a:ln w="9525">
            <a:noFill/>
            <a:miter lim="800000"/>
            <a:headEnd/>
            <a:tailEnd/>
          </a:ln>
        </p:spPr>
      </p:pic>
      <p:pic>
        <p:nvPicPr>
          <p:cNvPr id="7" name="Рисунок 6" descr="Дошкольникам о войне. Великая Отечественная Война"/>
          <p:cNvPicPr/>
          <p:nvPr/>
        </p:nvPicPr>
        <p:blipFill>
          <a:blip r:embed="rId2" cstate="print"/>
          <a:srcRect/>
          <a:stretch>
            <a:fillRect/>
          </a:stretch>
        </p:blipFill>
        <p:spPr bwMode="auto">
          <a:xfrm>
            <a:off x="4572000" y="332656"/>
            <a:ext cx="4283968" cy="6048672"/>
          </a:xfrm>
          <a:prstGeom prst="rect">
            <a:avLst/>
          </a:prstGeom>
          <a:noFill/>
          <a:ln w="9525">
            <a:noFill/>
            <a:miter lim="800000"/>
            <a:headEnd/>
            <a:tailEnd/>
          </a:ln>
        </p:spPr>
      </p:pic>
      <p:pic>
        <p:nvPicPr>
          <p:cNvPr id="8" name="Рисунок 7" descr="Дошкольникам о войне. Великая Отечественная Война"/>
          <p:cNvPicPr/>
          <p:nvPr/>
        </p:nvPicPr>
        <p:blipFill>
          <a:blip r:embed="rId2" cstate="print"/>
          <a:srcRect/>
          <a:stretch>
            <a:fillRect/>
          </a:stretch>
        </p:blipFill>
        <p:spPr bwMode="auto">
          <a:xfrm>
            <a:off x="4572000" y="332656"/>
            <a:ext cx="4320480" cy="6336704"/>
          </a:xfrm>
          <a:prstGeom prst="rect">
            <a:avLst/>
          </a:prstGeom>
          <a:noFill/>
          <a:ln w="9525">
            <a:noFill/>
            <a:miter lim="800000"/>
            <a:headEnd/>
            <a:tailEnd/>
          </a:ln>
        </p:spPr>
      </p:pic>
    </p:spTree>
    <p:extLst>
      <p:ext uri="{BB962C8B-B14F-4D97-AF65-F5344CB8AC3E}">
        <p14:creationId xmlns:p14="http://schemas.microsoft.com/office/powerpoint/2010/main" xmlns="" val="3494976907"/>
      </p:ext>
    </p:extLst>
  </p:cSld>
  <p:clrMapOvr>
    <a:masterClrMapping/>
  </p:clrMapOvr>
  <p:transition advClick="0" advTm="20000">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anim calcmode="lin" valueType="num">
                                      <p:cBhvr>
                                        <p:cTn id="12" dur="2000" fill="hold"/>
                                        <p:tgtEl>
                                          <p:spTgt spid="4"/>
                                        </p:tgtEl>
                                        <p:attrNameLst>
                                          <p:attrName>style.rotation</p:attrName>
                                        </p:attrNameLst>
                                      </p:cBhvr>
                                      <p:tavLst>
                                        <p:tav tm="0">
                                          <p:val>
                                            <p:fltVal val="720"/>
                                          </p:val>
                                        </p:tav>
                                        <p:tav tm="100000">
                                          <p:val>
                                            <p:fltVal val="0"/>
                                          </p:val>
                                        </p:tav>
                                      </p:tavLst>
                                    </p:anim>
                                    <p:anim calcmode="lin" valueType="num">
                                      <p:cBhvr>
                                        <p:cTn id="13" dur="2000" fill="hold"/>
                                        <p:tgtEl>
                                          <p:spTgt spid="4"/>
                                        </p:tgtEl>
                                        <p:attrNameLst>
                                          <p:attrName>ppt_h</p:attrName>
                                        </p:attrNameLst>
                                      </p:cBhvr>
                                      <p:tavLst>
                                        <p:tav tm="0">
                                          <p:val>
                                            <p:fltVal val="0"/>
                                          </p:val>
                                        </p:tav>
                                        <p:tav tm="100000">
                                          <p:val>
                                            <p:strVal val="#ppt_h"/>
                                          </p:val>
                                        </p:tav>
                                      </p:tavLst>
                                    </p:anim>
                                    <p:anim calcmode="lin" valueType="num">
                                      <p:cBhvr>
                                        <p:cTn id="14" dur="2000" fill="hold"/>
                                        <p:tgtEl>
                                          <p:spTgt spid="4"/>
                                        </p:tgtEl>
                                        <p:attrNameLst>
                                          <p:attrName>ppt_w</p:attrName>
                                        </p:attrNameLst>
                                      </p:cBhvr>
                                      <p:tavLst>
                                        <p:tav tm="0">
                                          <p:val>
                                            <p:fltVal val="0"/>
                                          </p:val>
                                        </p:tav>
                                        <p:tav tm="100000">
                                          <p:val>
                                            <p:strVal val="#ppt_w"/>
                                          </p:val>
                                        </p:tav>
                                      </p:tavLst>
                                    </p:anim>
                                  </p:childTnLst>
                                </p:cTn>
                              </p:par>
                              <p:par>
                                <p:cTn id="15" presetID="22" presetClass="entr" presetSubtype="8"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22" presetClass="entr" presetSubtype="8"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22" presetClass="entr" presetSubtype="8"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0" y="332656"/>
            <a:ext cx="4392488" cy="6192688"/>
          </a:xfrm>
        </p:spPr>
        <p:txBody>
          <a:bodyPr/>
          <a:lstStyle/>
          <a:p>
            <a:endParaRPr lang="ru-RU" dirty="0"/>
          </a:p>
        </p:txBody>
      </p:sp>
      <p:sp>
        <p:nvSpPr>
          <p:cNvPr id="3" name="Содержимое 2"/>
          <p:cNvSpPr>
            <a:spLocks noGrp="1"/>
          </p:cNvSpPr>
          <p:nvPr>
            <p:ph idx="1"/>
          </p:nvPr>
        </p:nvSpPr>
        <p:spPr>
          <a:xfrm>
            <a:off x="251520" y="332656"/>
            <a:ext cx="4032448" cy="5793507"/>
          </a:xfrm>
        </p:spPr>
        <p:txBody>
          <a:bodyPr>
            <a:noAutofit/>
          </a:bodyPr>
          <a:lstStyle/>
          <a:p>
            <a:pPr marL="285750" indent="-285750" algn="just"/>
            <a:r>
              <a:rPr lang="ru-RU" sz="2400" dirty="0" smtClean="0">
                <a:solidFill>
                  <a:schemeClr val="tx1">
                    <a:lumMod val="95000"/>
                    <a:lumOff val="5000"/>
                  </a:schemeClr>
                </a:solidFill>
              </a:rPr>
              <a:t>Многие дивизии отличились в боях под Москвой. Солдаты не испугались устрашающих «тигров» и «пантер», они бились насмерть, сражались в горящих танках, шли на таран. </a:t>
            </a:r>
          </a:p>
          <a:p>
            <a:pPr marL="285750" indent="-285750" algn="just"/>
            <a:r>
              <a:rPr lang="ru-RU" sz="2400" dirty="0" smtClean="0">
                <a:solidFill>
                  <a:schemeClr val="tx1">
                    <a:lumMod val="95000"/>
                    <a:lumOff val="5000"/>
                  </a:schemeClr>
                </a:solidFill>
              </a:rPr>
              <a:t>      Враг понес огромные потери и отступил. Москва выстояла.  Победа под Москвой стала первым тяжелым поражением фашистской армии, которая до тех пор слыла непобедимой.</a:t>
            </a:r>
          </a:p>
          <a:p>
            <a:pPr algn="just"/>
            <a:r>
              <a:rPr lang="ru-RU" sz="2400" b="1" dirty="0" smtClean="0">
                <a:solidFill>
                  <a:schemeClr val="tx1">
                    <a:lumMod val="95000"/>
                    <a:lumOff val="5000"/>
                  </a:schemeClr>
                </a:solidFill>
              </a:rPr>
              <a:t>       </a:t>
            </a:r>
            <a:endParaRPr lang="ru-RU" sz="2400" dirty="0">
              <a:solidFill>
                <a:schemeClr val="tx1">
                  <a:lumMod val="95000"/>
                  <a:lumOff val="5000"/>
                </a:schemeClr>
              </a:solidFill>
            </a:endParaRPr>
          </a:p>
        </p:txBody>
      </p:sp>
      <p:pic>
        <p:nvPicPr>
          <p:cNvPr id="2050" name="Picture 2" descr="C:\Users\User\Desktop\1336279430_eskiz_01.jpg"/>
          <p:cNvPicPr>
            <a:picLocks noChangeAspect="1" noChangeArrowheads="1"/>
          </p:cNvPicPr>
          <p:nvPr/>
        </p:nvPicPr>
        <p:blipFill>
          <a:blip r:embed="rId2" cstate="print"/>
          <a:srcRect/>
          <a:stretch>
            <a:fillRect/>
          </a:stretch>
        </p:blipFill>
        <p:spPr bwMode="auto">
          <a:xfrm>
            <a:off x="4355977" y="692696"/>
            <a:ext cx="4536504" cy="5688632"/>
          </a:xfrm>
          <a:prstGeom prst="rect">
            <a:avLst/>
          </a:prstGeom>
          <a:noFill/>
        </p:spPr>
      </p:pic>
    </p:spTree>
  </p:cSld>
  <p:clrMapOvr>
    <a:masterClrMapping/>
  </p:clrMapOvr>
  <p:transition advClick="0" advTm="20000">
    <p:newsfla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1668417" y="78395"/>
            <a:ext cx="5807167"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8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БОМБЕЖКА, АВИАНАЛЕТ, БЛОКАДА</a:t>
            </a:r>
            <a:endParaRPr kumimoji="0" lang="ru-RU"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pic>
        <p:nvPicPr>
          <p:cNvPr id="4098" name="Picture 2" descr="Военные картинки к 9 мая"/>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11760" y="573899"/>
            <a:ext cx="4599803" cy="613307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94976907"/>
      </p:ext>
    </p:extLst>
  </p:cSld>
  <p:clrMapOvr>
    <a:masterClrMapping/>
  </p:clrMapOvr>
  <mc:AlternateContent xmlns:mc="http://schemas.openxmlformats.org/markup-compatibility/2006">
    <mc:Choice xmlns:p14="http://schemas.microsoft.com/office/powerpoint/2010/main" xmlns="" Requires="p14">
      <p:transition p14:dur="250" advClick="0" advTm="5000">
        <p:push dir="u"/>
      </p:transition>
    </mc:Choice>
    <mc:Fallback>
      <p:transition advClick="0" advTm="5000">
        <p:push dir="u"/>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51920" y="188640"/>
            <a:ext cx="5112568" cy="6480720"/>
          </a:xfrm>
        </p:spPr>
        <p:txBody>
          <a:bodyPr/>
          <a:lstStyle/>
          <a:p>
            <a:endParaRPr lang="ru-RU" dirty="0"/>
          </a:p>
        </p:txBody>
      </p:sp>
      <p:sp>
        <p:nvSpPr>
          <p:cNvPr id="3" name="Содержимое 2"/>
          <p:cNvSpPr>
            <a:spLocks noGrp="1"/>
          </p:cNvSpPr>
          <p:nvPr>
            <p:ph idx="1"/>
          </p:nvPr>
        </p:nvSpPr>
        <p:spPr>
          <a:xfrm>
            <a:off x="179512" y="260648"/>
            <a:ext cx="3456384" cy="5865515"/>
          </a:xfrm>
        </p:spPr>
        <p:txBody>
          <a:bodyPr>
            <a:normAutofit fontScale="70000" lnSpcReduction="20000"/>
          </a:bodyPr>
          <a:lstStyle/>
          <a:p>
            <a:pPr algn="just"/>
            <a:r>
              <a:rPr lang="ru-RU" dirty="0" smtClean="0">
                <a:solidFill>
                  <a:schemeClr val="tx1">
                    <a:lumMod val="95000"/>
                    <a:lumOff val="5000"/>
                  </a:schemeClr>
                </a:solidFill>
                <a:ea typeface="Times New Roman" pitchFamily="18" charset="0"/>
                <a:cs typeface="Arial" pitchFamily="34" charset="0"/>
              </a:rPr>
              <a:t>Фашистские самолеты бомбили города и порты, аэродромы и железнодорожные станции, бомбы сыпались на пионерские лагеря, детские сады, на больницы и жилые дома.  Ленинград и другие города нашей страны ночью погружались в полную темноту.  Жизнь людей в те дни была трудной и тревожной. В домах не было тепла, продукты выдавали по карточкам, потому что большую часть продовольствия отправляли на фронт.</a:t>
            </a:r>
            <a:endParaRPr lang="ru-RU" dirty="0"/>
          </a:p>
        </p:txBody>
      </p:sp>
      <p:pic>
        <p:nvPicPr>
          <p:cNvPr id="3074" name="Picture 2" descr="C:\Users\User\Desktop\6883.jpg"/>
          <p:cNvPicPr>
            <a:picLocks noChangeAspect="1" noChangeArrowheads="1"/>
          </p:cNvPicPr>
          <p:nvPr/>
        </p:nvPicPr>
        <p:blipFill>
          <a:blip r:embed="rId2" cstate="print"/>
          <a:srcRect/>
          <a:stretch>
            <a:fillRect/>
          </a:stretch>
        </p:blipFill>
        <p:spPr bwMode="auto">
          <a:xfrm>
            <a:off x="3779912" y="404664"/>
            <a:ext cx="5112568" cy="6264696"/>
          </a:xfrm>
          <a:prstGeom prst="rect">
            <a:avLst/>
          </a:prstGeom>
          <a:noFill/>
        </p:spPr>
      </p:pic>
    </p:spTree>
  </p:cSld>
  <p:clrMapOvr>
    <a:masterClrMapping/>
  </p:clrMapOvr>
  <p:transition advClick="0" advTm="20000">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251520" y="924543"/>
            <a:ext cx="3816424"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ru-RU" sz="2800" dirty="0" smtClean="0">
                <a:solidFill>
                  <a:schemeClr val="tx1">
                    <a:lumMod val="95000"/>
                    <a:lumOff val="5000"/>
                  </a:schemeClr>
                </a:solidFill>
                <a:ea typeface="Times New Roman" pitchFamily="18" charset="0"/>
                <a:cs typeface="Arial" pitchFamily="34" charset="0"/>
              </a:rPr>
              <a:t>Ф</a:t>
            </a:r>
            <a:r>
              <a:rPr kumimoji="0" lang="ru-RU" sz="2800" i="0" u="none" strike="noStrike" cap="none" normalizeH="0" baseline="0" dirty="0" smtClean="0">
                <a:ln>
                  <a:noFill/>
                </a:ln>
                <a:solidFill>
                  <a:schemeClr val="tx1">
                    <a:lumMod val="95000"/>
                    <a:lumOff val="5000"/>
                  </a:schemeClr>
                </a:solidFill>
                <a:ea typeface="Times New Roman" pitchFamily="18" charset="0"/>
                <a:cs typeface="Arial" pitchFamily="34" charset="0"/>
              </a:rPr>
              <a:t>ашисты блокировали подъезды к городу Ленинград, чтобы туда нельзя было доставить еду, и жители города вынуждены были голодать. Блокадный паек - 125 граммов хлеба из смеси опилок и муки</a:t>
            </a:r>
            <a:endParaRPr kumimoji="0" lang="ru-RU" sz="2800" i="0" u="none" strike="noStrike" cap="none" normalizeH="0" baseline="0" dirty="0" smtClean="0">
              <a:ln>
                <a:noFill/>
              </a:ln>
              <a:solidFill>
                <a:schemeClr val="tx1">
                  <a:lumMod val="95000"/>
                  <a:lumOff val="5000"/>
                </a:schemeClr>
              </a:solidFill>
              <a:latin typeface="Arial" pitchFamily="34" charset="0"/>
              <a:cs typeface="Arial" pitchFamily="34" charset="0"/>
            </a:endParaRPr>
          </a:p>
        </p:txBody>
      </p:sp>
      <p:pic>
        <p:nvPicPr>
          <p:cNvPr id="6" name="Рисунок 5" descr="Дошкольникам о войне. Великая Отечественная Война"/>
          <p:cNvPicPr/>
          <p:nvPr/>
        </p:nvPicPr>
        <p:blipFill>
          <a:blip r:embed="rId2" cstate="print"/>
          <a:srcRect/>
          <a:stretch>
            <a:fillRect/>
          </a:stretch>
        </p:blipFill>
        <p:spPr bwMode="auto">
          <a:xfrm>
            <a:off x="4283968" y="381744"/>
            <a:ext cx="4608512" cy="6143600"/>
          </a:xfrm>
          <a:prstGeom prst="rect">
            <a:avLst/>
          </a:prstGeom>
          <a:noFill/>
          <a:ln w="9525">
            <a:noFill/>
            <a:miter lim="800000"/>
            <a:headEnd/>
            <a:tailEnd/>
          </a:ln>
        </p:spPr>
      </p:pic>
    </p:spTree>
    <p:extLst>
      <p:ext uri="{BB962C8B-B14F-4D97-AF65-F5344CB8AC3E}">
        <p14:creationId xmlns:p14="http://schemas.microsoft.com/office/powerpoint/2010/main" xmlns="" val="3494976907"/>
      </p:ext>
    </p:extLst>
  </p:cSld>
  <p:clrMapOvr>
    <a:masterClrMapping/>
  </p:clrMapOvr>
  <p:transition advClick="0" advTm="20000">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3793"/>
                                        </p:tgtEl>
                                        <p:attrNameLst>
                                          <p:attrName>style.visibility</p:attrName>
                                        </p:attrNameLst>
                                      </p:cBhvr>
                                      <p:to>
                                        <p:strVal val="visible"/>
                                      </p:to>
                                    </p:set>
                                    <p:anim calcmode="lin" valueType="num">
                                      <p:cBhvr additive="base">
                                        <p:cTn id="7" dur="500" fill="hold"/>
                                        <p:tgtEl>
                                          <p:spTgt spid="33793"/>
                                        </p:tgtEl>
                                        <p:attrNameLst>
                                          <p:attrName>ppt_x</p:attrName>
                                        </p:attrNameLst>
                                      </p:cBhvr>
                                      <p:tavLst>
                                        <p:tav tm="0">
                                          <p:val>
                                            <p:strVal val="#ppt_x"/>
                                          </p:val>
                                        </p:tav>
                                        <p:tav tm="100000">
                                          <p:val>
                                            <p:strVal val="#ppt_x"/>
                                          </p:val>
                                        </p:tav>
                                      </p:tavLst>
                                    </p:anim>
                                    <p:anim calcmode="lin" valueType="num">
                                      <p:cBhvr additive="base">
                                        <p:cTn id="8" dur="500" fill="hold"/>
                                        <p:tgtEl>
                                          <p:spTgt spid="33793"/>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11960" y="274638"/>
            <a:ext cx="4752528" cy="6583362"/>
          </a:xfrm>
        </p:spPr>
        <p:txBody>
          <a:bodyPr/>
          <a:lstStyle/>
          <a:p>
            <a:endParaRPr lang="ru-RU" dirty="0"/>
          </a:p>
        </p:txBody>
      </p:sp>
      <p:sp>
        <p:nvSpPr>
          <p:cNvPr id="3" name="Содержимое 2"/>
          <p:cNvSpPr>
            <a:spLocks noGrp="1"/>
          </p:cNvSpPr>
          <p:nvPr>
            <p:ph idx="1"/>
          </p:nvPr>
        </p:nvSpPr>
        <p:spPr>
          <a:xfrm>
            <a:off x="0" y="332656"/>
            <a:ext cx="4211960" cy="5793507"/>
          </a:xfrm>
        </p:spPr>
        <p:txBody>
          <a:bodyPr>
            <a:normAutofit fontScale="85000" lnSpcReduction="10000"/>
          </a:bodyPr>
          <a:lstStyle/>
          <a:p>
            <a:r>
              <a:rPr lang="ru-RU" dirty="0" smtClean="0">
                <a:solidFill>
                  <a:schemeClr val="tx1">
                    <a:lumMod val="95000"/>
                    <a:lumOff val="5000"/>
                  </a:schemeClr>
                </a:solidFill>
                <a:ea typeface="Times New Roman" pitchFamily="18" charset="0"/>
                <a:cs typeface="Arial" pitchFamily="34" charset="0"/>
              </a:rPr>
              <a:t>...  Дорога жизни, которая одна соединяла ленинградцев с Большой землей. Зимой Ладожское озеро замерзло, и вот по нему поехали грузовики. В Ленинград они везли продовольствие, медикаменты, боеприпасы для войск. А из города вывозили обессиленных от голода и холода людей.</a:t>
            </a:r>
            <a:endParaRPr lang="ru-RU" dirty="0"/>
          </a:p>
        </p:txBody>
      </p:sp>
      <p:pic>
        <p:nvPicPr>
          <p:cNvPr id="9218" name="Picture 2" descr="C:\Users\User\Desktop\56.jpg"/>
          <p:cNvPicPr>
            <a:picLocks noChangeAspect="1" noChangeArrowheads="1"/>
          </p:cNvPicPr>
          <p:nvPr/>
        </p:nvPicPr>
        <p:blipFill>
          <a:blip r:embed="rId2" cstate="print"/>
          <a:srcRect/>
          <a:stretch>
            <a:fillRect/>
          </a:stretch>
        </p:blipFill>
        <p:spPr bwMode="auto">
          <a:xfrm>
            <a:off x="4139952" y="404664"/>
            <a:ext cx="4752528" cy="6048672"/>
          </a:xfrm>
          <a:prstGeom prst="rect">
            <a:avLst/>
          </a:prstGeom>
          <a:noFill/>
        </p:spPr>
      </p:pic>
    </p:spTree>
  </p:cSld>
  <p:clrMapOvr>
    <a:masterClrMapping/>
  </p:clrMapOvr>
  <p:transition advClick="0" advTm="20000">
    <p:circl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0" y="1098322"/>
            <a:ext cx="184731" cy="49244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Рисунок 10" descr="Дошкольникам о войне. Великая Отечественная Война"/>
          <p:cNvPicPr/>
          <p:nvPr/>
        </p:nvPicPr>
        <p:blipFill>
          <a:blip r:embed="rId2" cstate="print"/>
          <a:srcRect/>
          <a:stretch>
            <a:fillRect/>
          </a:stretch>
        </p:blipFill>
        <p:spPr bwMode="auto">
          <a:xfrm>
            <a:off x="2051720" y="305272"/>
            <a:ext cx="6768752" cy="6552728"/>
          </a:xfrm>
          <a:prstGeom prst="rect">
            <a:avLst/>
          </a:prstGeom>
          <a:noFill/>
          <a:ln w="9525">
            <a:noFill/>
            <a:miter lim="800000"/>
            <a:headEnd/>
            <a:tailEnd/>
          </a:ln>
        </p:spPr>
      </p:pic>
      <p:pic>
        <p:nvPicPr>
          <p:cNvPr id="4098" name="Picture 2" descr="C:\Users\User\Desktop\66.jpg"/>
          <p:cNvPicPr>
            <a:picLocks noChangeAspect="1" noChangeArrowheads="1"/>
          </p:cNvPicPr>
          <p:nvPr/>
        </p:nvPicPr>
        <p:blipFill>
          <a:blip r:embed="rId3" cstate="print"/>
          <a:srcRect/>
          <a:stretch>
            <a:fillRect/>
          </a:stretch>
        </p:blipFill>
        <p:spPr bwMode="auto">
          <a:xfrm>
            <a:off x="2051720" y="404664"/>
            <a:ext cx="6768752" cy="6264696"/>
          </a:xfrm>
          <a:prstGeom prst="rect">
            <a:avLst/>
          </a:prstGeom>
          <a:noFill/>
        </p:spPr>
      </p:pic>
    </p:spTree>
    <p:extLst>
      <p:ext uri="{BB962C8B-B14F-4D97-AF65-F5344CB8AC3E}">
        <p14:creationId xmlns:p14="http://schemas.microsoft.com/office/powerpoint/2010/main" xmlns="" val="3494976907"/>
      </p:ext>
    </p:extLst>
  </p:cSld>
  <p:clrMapOvr>
    <a:masterClrMapping/>
  </p:clrMapOvr>
  <p:transition spd="slow" advClick="0" advTm="5000">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79912" y="188640"/>
            <a:ext cx="5184576" cy="6480720"/>
          </a:xfrm>
        </p:spPr>
        <p:txBody>
          <a:bodyPr/>
          <a:lstStyle/>
          <a:p>
            <a:endParaRPr lang="ru-RU" dirty="0"/>
          </a:p>
        </p:txBody>
      </p:sp>
      <p:sp>
        <p:nvSpPr>
          <p:cNvPr id="3" name="Содержимое 2"/>
          <p:cNvSpPr>
            <a:spLocks noGrp="1"/>
          </p:cNvSpPr>
          <p:nvPr>
            <p:ph idx="1"/>
          </p:nvPr>
        </p:nvSpPr>
        <p:spPr>
          <a:xfrm>
            <a:off x="179512" y="260648"/>
            <a:ext cx="3528392" cy="5865515"/>
          </a:xfrm>
        </p:spPr>
        <p:txBody>
          <a:bodyPr>
            <a:noAutofit/>
          </a:bodyPr>
          <a:lstStyle/>
          <a:p>
            <a:pPr algn="just"/>
            <a:r>
              <a:rPr lang="ru-RU" sz="2200" b="1" dirty="0" smtClean="0">
                <a:solidFill>
                  <a:schemeClr val="tx1">
                    <a:lumMod val="95000"/>
                    <a:lumOff val="5000"/>
                  </a:schemeClr>
                </a:solidFill>
                <a:ea typeface="Times New Roman" pitchFamily="18" charset="0"/>
                <a:cs typeface="Arial" pitchFamily="34" charset="0"/>
              </a:rPr>
              <a:t>Раненым на полях сражений помогали санитары, медицинские сестры, фельдшеры и врачи. Санитарки выносили солдат с поля боя, перевязывали, отправляли их в госпитали. Каждый боец и командир знал, что в бою рядом «сестрица», бесстрашный человек, который не оставит в беде, окажет первую помощь, оттащит в укрытие, спрячет от бомбежки.</a:t>
            </a:r>
            <a:endParaRPr lang="ru-RU" sz="2200" dirty="0"/>
          </a:p>
        </p:txBody>
      </p:sp>
      <p:pic>
        <p:nvPicPr>
          <p:cNvPr id="5122" name="Picture 2" descr="C:\Users\User\Desktop\ww2_pictures_01.jpg"/>
          <p:cNvPicPr>
            <a:picLocks noChangeAspect="1" noChangeArrowheads="1"/>
          </p:cNvPicPr>
          <p:nvPr/>
        </p:nvPicPr>
        <p:blipFill>
          <a:blip r:embed="rId2" cstate="print"/>
          <a:srcRect/>
          <a:stretch>
            <a:fillRect/>
          </a:stretch>
        </p:blipFill>
        <p:spPr bwMode="auto">
          <a:xfrm>
            <a:off x="3851920" y="332656"/>
            <a:ext cx="4968552" cy="6288290"/>
          </a:xfrm>
          <a:prstGeom prst="rect">
            <a:avLst/>
          </a:prstGeom>
          <a:noFill/>
        </p:spPr>
      </p:pic>
    </p:spTree>
  </p:cSld>
  <p:clrMapOvr>
    <a:masterClrMapping/>
  </p:clrMapOvr>
  <p:transition advClick="0" advTm="20000">
    <p:plus/>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404664"/>
            <a:ext cx="8229600" cy="576064"/>
          </a:xfrm>
        </p:spPr>
        <p:txBody>
          <a:bodyPr>
            <a:normAutofit fontScale="90000"/>
          </a:bodyPr>
          <a:lstStyle/>
          <a:p>
            <a:r>
              <a:rPr lang="ru-RU" b="1" dirty="0">
                <a:solidFill>
                  <a:srgbClr val="002060"/>
                </a:solidFill>
                <a:effectLst>
                  <a:outerShdw blurRad="38100" dist="38100" dir="2700000" algn="tl">
                    <a:srgbClr val="000000">
                      <a:alpha val="43137"/>
                    </a:srgbClr>
                  </a:outerShdw>
                </a:effectLst>
              </a:rPr>
              <a:t>СОДЕРЖАНИЕ.</a:t>
            </a:r>
            <a:br>
              <a:rPr lang="ru-RU" b="1" dirty="0">
                <a:solidFill>
                  <a:srgbClr val="002060"/>
                </a:solidFill>
                <a:effectLst>
                  <a:outerShdw blurRad="38100" dist="38100" dir="2700000" algn="tl">
                    <a:srgbClr val="000000">
                      <a:alpha val="43137"/>
                    </a:srgbClr>
                  </a:outerShdw>
                </a:effectLst>
              </a:rPr>
            </a:br>
            <a:endParaRPr lang="ru-RU" b="1" dirty="0">
              <a:solidFill>
                <a:srgbClr val="00206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323528" y="836712"/>
            <a:ext cx="8640960" cy="5832648"/>
          </a:xfrm>
        </p:spPr>
        <p:txBody>
          <a:bodyPr>
            <a:normAutofit fontScale="92500" lnSpcReduction="20000"/>
          </a:bodyPr>
          <a:lstStyle/>
          <a:p>
            <a:r>
              <a:rPr lang="ru-RU" dirty="0">
                <a:solidFill>
                  <a:srgbClr val="002060"/>
                </a:solidFill>
              </a:rPr>
              <a:t> </a:t>
            </a:r>
            <a:r>
              <a:rPr lang="ru-RU" b="1" dirty="0" smtClean="0">
                <a:solidFill>
                  <a:srgbClr val="002060"/>
                </a:solidFill>
              </a:rPr>
              <a:t>1.Введение.  </a:t>
            </a:r>
            <a:r>
              <a:rPr lang="ru-RU" b="1" dirty="0" smtClean="0">
                <a:solidFill>
                  <a:schemeClr val="tx1">
                    <a:lumMod val="75000"/>
                    <a:lumOff val="25000"/>
                  </a:schemeClr>
                </a:solidFill>
              </a:rPr>
              <a:t>Слайд №3</a:t>
            </a:r>
            <a:endParaRPr lang="ru-RU" b="1" dirty="0">
              <a:solidFill>
                <a:schemeClr val="tx1">
                  <a:lumMod val="75000"/>
                  <a:lumOff val="25000"/>
                </a:schemeClr>
              </a:solidFill>
            </a:endParaRPr>
          </a:p>
          <a:p>
            <a:r>
              <a:rPr lang="ru-RU" b="1" dirty="0">
                <a:solidFill>
                  <a:srgbClr val="002060"/>
                </a:solidFill>
              </a:rPr>
              <a:t> 2 .Педагогический проект «Вечная память спасенного мира в условиях реализации ФГОС </a:t>
            </a:r>
            <a:r>
              <a:rPr lang="ru-RU" b="1" dirty="0" smtClean="0">
                <a:solidFill>
                  <a:srgbClr val="002060"/>
                </a:solidFill>
              </a:rPr>
              <a:t>ДО. </a:t>
            </a:r>
            <a:r>
              <a:rPr lang="ru-RU" b="1" dirty="0">
                <a:solidFill>
                  <a:schemeClr val="tx1">
                    <a:lumMod val="75000"/>
                    <a:lumOff val="25000"/>
                  </a:schemeClr>
                </a:solidFill>
              </a:rPr>
              <a:t>Слайд </a:t>
            </a:r>
            <a:r>
              <a:rPr lang="ru-RU" b="1" dirty="0" smtClean="0">
                <a:solidFill>
                  <a:schemeClr val="tx1">
                    <a:lumMod val="75000"/>
                    <a:lumOff val="25000"/>
                  </a:schemeClr>
                </a:solidFill>
              </a:rPr>
              <a:t>№4-6</a:t>
            </a:r>
            <a:endParaRPr lang="ru-RU" b="1" dirty="0" smtClean="0">
              <a:solidFill>
                <a:srgbClr val="002060"/>
              </a:solidFill>
            </a:endParaRPr>
          </a:p>
          <a:p>
            <a:r>
              <a:rPr lang="ru-RU" b="1" dirty="0" smtClean="0">
                <a:solidFill>
                  <a:srgbClr val="002060"/>
                </a:solidFill>
              </a:rPr>
              <a:t>3.На </a:t>
            </a:r>
            <a:r>
              <a:rPr lang="ru-RU" b="1" dirty="0">
                <a:solidFill>
                  <a:srgbClr val="002060"/>
                </a:solidFill>
              </a:rPr>
              <a:t>полях сражений.  На </a:t>
            </a:r>
            <a:r>
              <a:rPr lang="ru-RU" b="1" dirty="0" smtClean="0">
                <a:solidFill>
                  <a:srgbClr val="002060"/>
                </a:solidFill>
              </a:rPr>
              <a:t>передовой. </a:t>
            </a:r>
            <a:r>
              <a:rPr lang="ru-RU" b="1" dirty="0">
                <a:solidFill>
                  <a:srgbClr val="002060"/>
                </a:solidFill>
              </a:rPr>
              <a:t>Решительный </a:t>
            </a:r>
            <a:r>
              <a:rPr lang="ru-RU" b="1" dirty="0" smtClean="0">
                <a:solidFill>
                  <a:srgbClr val="002060"/>
                </a:solidFill>
              </a:rPr>
              <a:t>бой. Бомбежки. Авианалет</a:t>
            </a:r>
            <a:r>
              <a:rPr lang="ru-RU" b="1" dirty="0">
                <a:solidFill>
                  <a:srgbClr val="002060"/>
                </a:solidFill>
              </a:rPr>
              <a:t>.</a:t>
            </a:r>
            <a:r>
              <a:rPr lang="ru-RU" b="1" dirty="0" smtClean="0">
                <a:solidFill>
                  <a:srgbClr val="002060"/>
                </a:solidFill>
              </a:rPr>
              <a:t> Блокада. </a:t>
            </a:r>
            <a:r>
              <a:rPr lang="ru-RU" b="1" dirty="0">
                <a:solidFill>
                  <a:srgbClr val="002060"/>
                </a:solidFill>
              </a:rPr>
              <a:t>Медицинская </a:t>
            </a:r>
            <a:r>
              <a:rPr lang="ru-RU" b="1" dirty="0" smtClean="0">
                <a:solidFill>
                  <a:srgbClr val="002060"/>
                </a:solidFill>
              </a:rPr>
              <a:t>служба. </a:t>
            </a:r>
            <a:r>
              <a:rPr lang="ru-RU" b="1" dirty="0">
                <a:solidFill>
                  <a:schemeClr val="tx1">
                    <a:lumMod val="75000"/>
                    <a:lumOff val="25000"/>
                  </a:schemeClr>
                </a:solidFill>
              </a:rPr>
              <a:t>Слайд </a:t>
            </a:r>
            <a:r>
              <a:rPr lang="ru-RU" b="1" dirty="0" smtClean="0">
                <a:solidFill>
                  <a:schemeClr val="tx1">
                    <a:lumMod val="75000"/>
                    <a:lumOff val="25000"/>
                  </a:schemeClr>
                </a:solidFill>
              </a:rPr>
              <a:t>№7-</a:t>
            </a:r>
            <a:endParaRPr lang="ru-RU" b="1" dirty="0">
              <a:solidFill>
                <a:srgbClr val="002060"/>
              </a:solidFill>
            </a:endParaRPr>
          </a:p>
          <a:p>
            <a:r>
              <a:rPr lang="ru-RU" b="1" dirty="0">
                <a:solidFill>
                  <a:srgbClr val="002060"/>
                </a:solidFill>
              </a:rPr>
              <a:t>4.Герои лихолетья. </a:t>
            </a:r>
            <a:r>
              <a:rPr lang="ru-RU" b="1" dirty="0" smtClean="0">
                <a:solidFill>
                  <a:srgbClr val="002060"/>
                </a:solidFill>
              </a:rPr>
              <a:t>Партизаны. </a:t>
            </a:r>
            <a:r>
              <a:rPr lang="ru-RU" b="1" dirty="0">
                <a:solidFill>
                  <a:srgbClr val="002060"/>
                </a:solidFill>
              </a:rPr>
              <a:t>Дети </a:t>
            </a:r>
            <a:r>
              <a:rPr lang="ru-RU" b="1" dirty="0" smtClean="0">
                <a:solidFill>
                  <a:srgbClr val="002060"/>
                </a:solidFill>
              </a:rPr>
              <a:t>войны. </a:t>
            </a:r>
            <a:r>
              <a:rPr lang="ru-RU" b="1" dirty="0">
                <a:solidFill>
                  <a:srgbClr val="002060"/>
                </a:solidFill>
              </a:rPr>
              <a:t>Помощь </a:t>
            </a:r>
            <a:r>
              <a:rPr lang="ru-RU" b="1" dirty="0" smtClean="0">
                <a:solidFill>
                  <a:srgbClr val="002060"/>
                </a:solidFill>
              </a:rPr>
              <a:t>тыла. </a:t>
            </a:r>
            <a:r>
              <a:rPr lang="ru-RU" b="1" dirty="0">
                <a:solidFill>
                  <a:srgbClr val="002060"/>
                </a:solidFill>
              </a:rPr>
              <a:t>Награды Победы</a:t>
            </a:r>
            <a:r>
              <a:rPr lang="ru-RU" b="1" dirty="0" smtClean="0">
                <a:solidFill>
                  <a:srgbClr val="002060"/>
                </a:solidFill>
              </a:rPr>
              <a:t>!</a:t>
            </a:r>
            <a:endParaRPr lang="ru-RU" b="1" dirty="0">
              <a:solidFill>
                <a:srgbClr val="002060"/>
              </a:solidFill>
            </a:endParaRPr>
          </a:p>
          <a:p>
            <a:r>
              <a:rPr lang="ru-RU" b="1" dirty="0">
                <a:solidFill>
                  <a:srgbClr val="002060"/>
                </a:solidFill>
              </a:rPr>
              <a:t>5.Гром Победы, раздавайся!    Оружие </a:t>
            </a:r>
            <a:r>
              <a:rPr lang="ru-RU" b="1" dirty="0" smtClean="0">
                <a:solidFill>
                  <a:srgbClr val="002060"/>
                </a:solidFill>
              </a:rPr>
              <a:t>Победы. </a:t>
            </a:r>
            <a:r>
              <a:rPr lang="ru-RU" b="1" dirty="0">
                <a:solidFill>
                  <a:srgbClr val="002060"/>
                </a:solidFill>
              </a:rPr>
              <a:t>Вещи </a:t>
            </a:r>
            <a:r>
              <a:rPr lang="ru-RU" b="1" dirty="0" smtClean="0">
                <a:solidFill>
                  <a:srgbClr val="002060"/>
                </a:solidFill>
              </a:rPr>
              <a:t>войны. </a:t>
            </a:r>
            <a:r>
              <a:rPr lang="ru-RU" b="1" dirty="0">
                <a:solidFill>
                  <a:srgbClr val="002060"/>
                </a:solidFill>
              </a:rPr>
              <a:t>Взятие Берлин.  Парад победы</a:t>
            </a:r>
            <a:r>
              <a:rPr lang="ru-RU" b="1" dirty="0" smtClean="0">
                <a:solidFill>
                  <a:srgbClr val="002060"/>
                </a:solidFill>
              </a:rPr>
              <a:t>. </a:t>
            </a:r>
            <a:endParaRPr lang="ru-RU" b="1" dirty="0">
              <a:solidFill>
                <a:srgbClr val="002060"/>
              </a:solidFill>
            </a:endParaRPr>
          </a:p>
          <a:p>
            <a:r>
              <a:rPr lang="ru-RU" b="1" dirty="0">
                <a:solidFill>
                  <a:srgbClr val="002060"/>
                </a:solidFill>
              </a:rPr>
              <a:t> 6. Заключение</a:t>
            </a:r>
            <a:r>
              <a:rPr lang="ru-RU" b="1" dirty="0" smtClean="0">
                <a:solidFill>
                  <a:srgbClr val="002060"/>
                </a:solidFill>
              </a:rPr>
              <a:t>.</a:t>
            </a:r>
            <a:endParaRPr lang="ru-RU" b="1" dirty="0">
              <a:solidFill>
                <a:srgbClr val="002060"/>
              </a:solidFill>
            </a:endParaRPr>
          </a:p>
          <a:p>
            <a:r>
              <a:rPr lang="ru-RU" b="1" dirty="0">
                <a:solidFill>
                  <a:srgbClr val="002060"/>
                </a:solidFill>
              </a:rPr>
              <a:t>7. </a:t>
            </a:r>
            <a:r>
              <a:rPr lang="ru-RU" b="1" dirty="0" smtClean="0">
                <a:solidFill>
                  <a:srgbClr val="002060"/>
                </a:solidFill>
              </a:rPr>
              <a:t>Литература.</a:t>
            </a:r>
            <a:endParaRPr lang="ru-RU" b="1" dirty="0">
              <a:solidFill>
                <a:srgbClr val="002060"/>
              </a:solidFill>
            </a:endParaRPr>
          </a:p>
          <a:p>
            <a:pPr marL="0" indent="0">
              <a:buNone/>
            </a:pPr>
            <a:endParaRPr lang="ru-RU" dirty="0">
              <a:solidFill>
                <a:srgbClr val="002060"/>
              </a:solidFill>
            </a:endParaRPr>
          </a:p>
        </p:txBody>
      </p:sp>
    </p:spTree>
    <p:extLst>
      <p:ext uri="{BB962C8B-B14F-4D97-AF65-F5344CB8AC3E}">
        <p14:creationId xmlns:p14="http://schemas.microsoft.com/office/powerpoint/2010/main" xmlns="" val="676597825"/>
      </p:ext>
    </p:extLst>
  </p:cSld>
  <p:clrMapOvr>
    <a:masterClrMapping/>
  </p:clrMapOvr>
  <mc:AlternateContent xmlns:mc="http://schemas.openxmlformats.org/markup-compatibility/2006">
    <mc:Choice xmlns:p14="http://schemas.microsoft.com/office/powerpoint/2010/main" xmlns="" Requires="p14">
      <p:transition p14:dur="250" advClick="0" advTm="5000">
        <p:push dir="u"/>
      </p:transition>
    </mc:Choice>
    <mc:Fallback>
      <p:transition advClick="0" advTm="5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
                                            <p:txEl>
                                              <p:pRg st="3" end="3"/>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3">
                                            <p:txEl>
                                              <p:pRg st="5" end="5"/>
                                            </p:txEl>
                                          </p:spTgt>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323528" y="143782"/>
            <a:ext cx="6262709" cy="4769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800000"/>
                </a:solidFill>
                <a:effectLst>
                  <a:outerShdw blurRad="38100" dist="38100" dir="2700000" algn="tl">
                    <a:srgbClr val="000000">
                      <a:alpha val="43137"/>
                    </a:srgbClr>
                  </a:outerShdw>
                </a:effectLst>
                <a:latin typeface="+mj-lt"/>
                <a:ea typeface="Times New Roman" pitchFamily="18" charset="0"/>
                <a:cs typeface="Arial" pitchFamily="34" charset="0"/>
              </a:rPr>
              <a:t>МЕДИЦИНСКАЯ СЛУЖБА</a:t>
            </a:r>
            <a:endParaRPr kumimoji="0" lang="ru-RU"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mj-lt"/>
              <a:cs typeface="Arial" pitchFamily="34" charset="0"/>
            </a:endParaRPr>
          </a:p>
        </p:txBody>
      </p:sp>
      <p:sp>
        <p:nvSpPr>
          <p:cNvPr id="31747" name="Rectangle 3"/>
          <p:cNvSpPr>
            <a:spLocks noChangeArrowheads="1"/>
          </p:cNvSpPr>
          <p:nvPr/>
        </p:nvSpPr>
        <p:spPr bwMode="auto">
          <a:xfrm>
            <a:off x="251520" y="626638"/>
            <a:ext cx="3960440"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lumMod val="95000"/>
                    <a:lumOff val="5000"/>
                  </a:schemeClr>
                </a:solidFill>
                <a:ea typeface="Times New Roman" pitchFamily="18" charset="0"/>
                <a:cs typeface="Arial" pitchFamily="34" charset="0"/>
              </a:rPr>
              <a:t>Медсанбат или передвижной военный госпиталь нередко располагался где-нибудь в рощице, куда доносилась канонада близкого фронта.  В таких палатках военные врачи делали операции: извлекали осколки, лечили раны. Большинство медиков той поры - это женщины, чьи-то матери, сестры, дочери. На их плечи легла основная тяжесть военных будней, ведь почти все мужское население находилась на      </a:t>
            </a:r>
          </a:p>
          <a:p>
            <a:pPr marL="0" marR="0" lvl="0" indent="0" algn="just" defTabSz="914400" rtl="0" eaLnBrk="1" fontAlgn="base" latinLnBrk="0" hangingPunct="1">
              <a:lnSpc>
                <a:spcPct val="100000"/>
              </a:lnSpc>
              <a:spcBef>
                <a:spcPct val="0"/>
              </a:spcBef>
              <a:spcAft>
                <a:spcPct val="0"/>
              </a:spcAft>
              <a:buClrTx/>
              <a:buSzTx/>
              <a:buFontTx/>
              <a:buNone/>
              <a:tabLst/>
            </a:pPr>
            <a:r>
              <a:rPr lang="ru-RU" sz="2000" b="1" dirty="0">
                <a:solidFill>
                  <a:schemeClr val="tx1">
                    <a:lumMod val="95000"/>
                    <a:lumOff val="5000"/>
                  </a:schemeClr>
                </a:solidFill>
                <a:ea typeface="Times New Roman" pitchFamily="18" charset="0"/>
                <a:cs typeface="Arial" pitchFamily="34" charset="0"/>
              </a:rPr>
              <a:t> </a:t>
            </a:r>
            <a:r>
              <a:rPr lang="ru-RU" sz="2000" b="1" dirty="0" smtClean="0">
                <a:solidFill>
                  <a:schemeClr val="tx1">
                    <a:lumMod val="95000"/>
                    <a:lumOff val="5000"/>
                  </a:schemeClr>
                </a:solidFill>
                <a:ea typeface="Times New Roman" pitchFamily="18" charset="0"/>
                <a:cs typeface="Arial" pitchFamily="34" charset="0"/>
              </a:rPr>
              <a:t>                                                   </a:t>
            </a:r>
            <a:r>
              <a:rPr kumimoji="0" lang="ru-RU" sz="2000" b="1" i="0" u="none" strike="noStrike" cap="none" normalizeH="0" baseline="0" dirty="0" smtClean="0">
                <a:ln>
                  <a:noFill/>
                </a:ln>
                <a:solidFill>
                  <a:schemeClr val="tx1">
                    <a:lumMod val="95000"/>
                    <a:lumOff val="5000"/>
                  </a:schemeClr>
                </a:solidFill>
                <a:ea typeface="Times New Roman" pitchFamily="18" charset="0"/>
                <a:cs typeface="Arial" pitchFamily="34" charset="0"/>
              </a:rPr>
              <a:t>передовой. </a:t>
            </a:r>
            <a:br>
              <a:rPr kumimoji="0" lang="ru-RU" sz="2000" b="1" i="0" u="none" strike="noStrike" cap="none" normalizeH="0" baseline="0" dirty="0" smtClean="0">
                <a:ln>
                  <a:noFill/>
                </a:ln>
                <a:solidFill>
                  <a:schemeClr val="tx1">
                    <a:lumMod val="95000"/>
                    <a:lumOff val="5000"/>
                  </a:schemeClr>
                </a:solidFill>
                <a:ea typeface="Times New Roman" pitchFamily="18" charset="0"/>
                <a:cs typeface="Arial" pitchFamily="34" charset="0"/>
              </a:rPr>
            </a:br>
            <a:r>
              <a:rPr kumimoji="0" lang="ru-RU" sz="2000" b="1" i="0" u="none" strike="noStrike" cap="none" normalizeH="0" baseline="0" dirty="0" smtClean="0">
                <a:ln>
                  <a:noFill/>
                </a:ln>
                <a:solidFill>
                  <a:schemeClr val="accent5">
                    <a:lumMod val="50000"/>
                  </a:schemeClr>
                </a:solidFill>
                <a:latin typeface="Arial" pitchFamily="34" charset="0"/>
                <a:ea typeface="Times New Roman" pitchFamily="18" charset="0"/>
                <a:cs typeface="Arial" pitchFamily="34" charset="0"/>
              </a:rPr>
              <a:t/>
            </a:r>
            <a:br>
              <a:rPr kumimoji="0" lang="ru-RU" sz="2000" b="1" i="0" u="none" strike="noStrike" cap="none" normalizeH="0" baseline="0" dirty="0" smtClean="0">
                <a:ln>
                  <a:noFill/>
                </a:ln>
                <a:solidFill>
                  <a:schemeClr val="accent5">
                    <a:lumMod val="50000"/>
                  </a:schemeClr>
                </a:solidFill>
                <a:latin typeface="Arial" pitchFamily="34" charset="0"/>
                <a:ea typeface="Times New Roman" pitchFamily="18" charset="0"/>
                <a:cs typeface="Arial" pitchFamily="34" charset="0"/>
              </a:rPr>
            </a:br>
            <a:r>
              <a:rPr kumimoji="0" lang="ru-RU" sz="2000" b="1" i="0" u="none" strike="noStrike" cap="none" normalizeH="0" baseline="0" dirty="0" smtClean="0">
                <a:ln>
                  <a:noFill/>
                </a:ln>
                <a:solidFill>
                  <a:schemeClr val="accent5">
                    <a:lumMod val="50000"/>
                  </a:schemeClr>
                </a:solidFill>
                <a:latin typeface="Arial" pitchFamily="34" charset="0"/>
                <a:ea typeface="Times New Roman" pitchFamily="18" charset="0"/>
                <a:cs typeface="Arial" pitchFamily="34" charset="0"/>
              </a:rPr>
              <a:t/>
            </a:r>
            <a:br>
              <a:rPr kumimoji="0" lang="ru-RU" sz="2000" b="1" i="0" u="none" strike="noStrike" cap="none" normalizeH="0" baseline="0" dirty="0" smtClean="0">
                <a:ln>
                  <a:noFill/>
                </a:ln>
                <a:solidFill>
                  <a:schemeClr val="accent5">
                    <a:lumMod val="50000"/>
                  </a:schemeClr>
                </a:solidFill>
                <a:latin typeface="Arial" pitchFamily="34" charset="0"/>
                <a:ea typeface="Times New Roman" pitchFamily="18" charset="0"/>
                <a:cs typeface="Arial" pitchFamily="34" charset="0"/>
              </a:rPr>
            </a:br>
            <a:endParaRPr kumimoji="0" lang="ru-RU" sz="2000" b="1" i="0" u="none" strike="noStrike" cap="none" normalizeH="0" baseline="0" dirty="0" smtClean="0">
              <a:ln>
                <a:noFill/>
              </a:ln>
              <a:solidFill>
                <a:schemeClr val="accent5">
                  <a:lumMod val="50000"/>
                </a:schemeClr>
              </a:solidFill>
              <a:latin typeface="Arial" pitchFamily="34" charset="0"/>
              <a:cs typeface="Arial" pitchFamily="34" charset="0"/>
            </a:endParaRPr>
          </a:p>
        </p:txBody>
      </p:sp>
      <p:pic>
        <p:nvPicPr>
          <p:cNvPr id="4" name="Рисунок 3" descr="Дошкольникам о войне. Великая Отечественная Война"/>
          <p:cNvPicPr/>
          <p:nvPr/>
        </p:nvPicPr>
        <p:blipFill>
          <a:blip r:embed="rId2" cstate="print"/>
          <a:srcRect/>
          <a:stretch>
            <a:fillRect/>
          </a:stretch>
        </p:blipFill>
        <p:spPr bwMode="auto">
          <a:xfrm>
            <a:off x="4211961" y="620688"/>
            <a:ext cx="4752528" cy="5760640"/>
          </a:xfrm>
          <a:prstGeom prst="rect">
            <a:avLst/>
          </a:prstGeom>
          <a:noFill/>
          <a:ln w="9525">
            <a:noFill/>
            <a:miter lim="800000"/>
            <a:headEnd/>
            <a:tailEnd/>
          </a:ln>
        </p:spPr>
      </p:pic>
    </p:spTree>
    <p:extLst>
      <p:ext uri="{BB962C8B-B14F-4D97-AF65-F5344CB8AC3E}">
        <p14:creationId xmlns:p14="http://schemas.microsoft.com/office/powerpoint/2010/main" xmlns="" val="3494976907"/>
      </p:ext>
    </p:extLst>
  </p:cSld>
  <p:clrMapOvr>
    <a:masterClrMapping/>
  </p:clrMapOvr>
  <p:transition advClick="0" advTm="2000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fade">
                                      <p:cBhvr>
                                        <p:cTn id="7" dur="1000"/>
                                        <p:tgtEl>
                                          <p:spTgt spid="31747"/>
                                        </p:tgtEl>
                                      </p:cBhvr>
                                    </p:animEffect>
                                    <p:anim calcmode="lin" valueType="num">
                                      <p:cBhvr>
                                        <p:cTn id="8" dur="1000" fill="hold"/>
                                        <p:tgtEl>
                                          <p:spTgt spid="31747"/>
                                        </p:tgtEl>
                                        <p:attrNameLst>
                                          <p:attrName>ppt_x</p:attrName>
                                        </p:attrNameLst>
                                      </p:cBhvr>
                                      <p:tavLst>
                                        <p:tav tm="0">
                                          <p:val>
                                            <p:strVal val="#ppt_x"/>
                                          </p:val>
                                        </p:tav>
                                        <p:tav tm="100000">
                                          <p:val>
                                            <p:strVal val="#ppt_x"/>
                                          </p:val>
                                        </p:tav>
                                      </p:tavLst>
                                    </p:anim>
                                    <p:anim calcmode="lin" valueType="num">
                                      <p:cBhvr>
                                        <p:cTn id="9" dur="1000" fill="hold"/>
                                        <p:tgtEl>
                                          <p:spTgt spid="317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ppt_w</p:attrName>
                                        </p:attrNameLst>
                                      </p:cBhvr>
                                      <p:tavLst>
                                        <p:tav tm="0" fmla="#ppt_w*sin(2.5*pi*$)">
                                          <p:val>
                                            <p:fltVal val="0"/>
                                          </p:val>
                                        </p:tav>
                                        <p:tav tm="100000">
                                          <p:val>
                                            <p:fltVal val="1"/>
                                          </p:val>
                                        </p:tav>
                                      </p:tavLst>
                                    </p:anim>
                                    <p:anim calcmode="lin" valueType="num">
                                      <p:cBhvr>
                                        <p:cTn id="15"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Дошкольникам о войне. Великая Отечественная Война"/>
          <p:cNvPicPr/>
          <p:nvPr/>
        </p:nvPicPr>
        <p:blipFill>
          <a:blip r:embed="rId2" cstate="print"/>
          <a:srcRect/>
          <a:stretch>
            <a:fillRect/>
          </a:stretch>
        </p:blipFill>
        <p:spPr bwMode="auto">
          <a:xfrm>
            <a:off x="1907704" y="260648"/>
            <a:ext cx="5832648" cy="6264696"/>
          </a:xfrm>
          <a:prstGeom prst="rect">
            <a:avLst/>
          </a:prstGeom>
          <a:noFill/>
          <a:ln w="9525">
            <a:noFill/>
            <a:miter lim="800000"/>
            <a:headEnd/>
            <a:tailEnd/>
          </a:ln>
        </p:spPr>
      </p:pic>
    </p:spTree>
    <p:extLst>
      <p:ext uri="{BB962C8B-B14F-4D97-AF65-F5344CB8AC3E}">
        <p14:creationId xmlns:p14="http://schemas.microsoft.com/office/powerpoint/2010/main" xmlns="" val="3494976907"/>
      </p:ext>
    </p:extLst>
  </p:cSld>
  <p:clrMapOvr>
    <a:masterClrMapping/>
  </p:clrMapOvr>
  <p:transition advClick="0" advTm="20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23928" y="260648"/>
            <a:ext cx="4968552" cy="6192688"/>
          </a:xfrm>
        </p:spPr>
        <p:txBody>
          <a:bodyPr/>
          <a:lstStyle/>
          <a:p>
            <a:endParaRPr lang="ru-RU" dirty="0"/>
          </a:p>
        </p:txBody>
      </p:sp>
      <p:sp>
        <p:nvSpPr>
          <p:cNvPr id="3" name="Содержимое 2"/>
          <p:cNvSpPr>
            <a:spLocks noGrp="1"/>
          </p:cNvSpPr>
          <p:nvPr>
            <p:ph idx="1"/>
          </p:nvPr>
        </p:nvSpPr>
        <p:spPr>
          <a:xfrm>
            <a:off x="251520" y="332656"/>
            <a:ext cx="3600400" cy="5793507"/>
          </a:xfrm>
        </p:spPr>
        <p:txBody>
          <a:bodyPr>
            <a:normAutofit fontScale="70000" lnSpcReduction="20000"/>
          </a:bodyPr>
          <a:lstStyle/>
          <a:p>
            <a:pPr algn="just"/>
            <a:r>
              <a:rPr lang="ru-RU" sz="3400" dirty="0" smtClean="0"/>
              <a:t>Советские люди, оказавшиеся на территории, оккупированной врагом, а также бойцы и командиры, попавшие в окружение, уходили в леса, создавали партизанские отряды и вступали в борьбу с немецко-фашистскими оккупантами. Они всеми силами и средствами стремились помочь советским войскам, сражавшимся на фронте</a:t>
            </a:r>
            <a:r>
              <a:rPr lang="ru-RU" dirty="0" smtClean="0"/>
              <a:t>.</a:t>
            </a:r>
            <a:endParaRPr lang="ru-RU" dirty="0"/>
          </a:p>
        </p:txBody>
      </p:sp>
      <p:pic>
        <p:nvPicPr>
          <p:cNvPr id="6146" name="Picture 2" descr="C:\Users\User\Desktop\ww2_pictures_07.jpg"/>
          <p:cNvPicPr>
            <a:picLocks noChangeAspect="1" noChangeArrowheads="1"/>
          </p:cNvPicPr>
          <p:nvPr/>
        </p:nvPicPr>
        <p:blipFill>
          <a:blip r:embed="rId2" cstate="print"/>
          <a:srcRect/>
          <a:stretch>
            <a:fillRect/>
          </a:stretch>
        </p:blipFill>
        <p:spPr bwMode="auto">
          <a:xfrm>
            <a:off x="3900624" y="332656"/>
            <a:ext cx="4991856" cy="6264695"/>
          </a:xfrm>
          <a:prstGeom prst="rect">
            <a:avLst/>
          </a:prstGeom>
          <a:noFill/>
        </p:spPr>
      </p:pic>
    </p:spTree>
  </p:cSld>
  <p:clrMapOvr>
    <a:masterClrMapping/>
  </p:clrMapOvr>
  <p:transition advClick="0" advTm="20000">
    <p:strips dir="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6024" y="116632"/>
            <a:ext cx="7668344" cy="707886"/>
          </a:xfrm>
          <a:prstGeom prst="rect">
            <a:avLst/>
          </a:prstGeom>
        </p:spPr>
        <p:txBody>
          <a:bodyPr wrap="square">
            <a:spAutoFit/>
          </a:bodyPr>
          <a:lstStyle/>
          <a:p>
            <a:r>
              <a:rPr lang="ru-RU" b="1" dirty="0" smtClean="0">
                <a:solidFill>
                  <a:srgbClr val="FF0000"/>
                </a:solidFill>
                <a:effectLst>
                  <a:outerShdw blurRad="38100" dist="38100" dir="2700000" algn="tl">
                    <a:srgbClr val="000000">
                      <a:alpha val="43137"/>
                    </a:srgbClr>
                  </a:outerShdw>
                </a:effectLst>
              </a:rPr>
              <a:t>  </a:t>
            </a:r>
            <a:r>
              <a:rPr lang="ru-RU" sz="2000" b="1" dirty="0" smtClean="0">
                <a:solidFill>
                  <a:srgbClr val="FF0000"/>
                </a:solidFill>
                <a:effectLst>
                  <a:outerShdw blurRad="38100" dist="38100" dir="2700000" algn="tl">
                    <a:srgbClr val="000000">
                      <a:alpha val="43137"/>
                    </a:srgbClr>
                  </a:outerShdw>
                </a:effectLst>
              </a:rPr>
              <a:t>Герои </a:t>
            </a:r>
            <a:r>
              <a:rPr lang="ru-RU" sz="2000" b="1" dirty="0">
                <a:solidFill>
                  <a:srgbClr val="FF0000"/>
                </a:solidFill>
                <a:effectLst>
                  <a:outerShdw blurRad="38100" dist="38100" dir="2700000" algn="tl">
                    <a:srgbClr val="000000">
                      <a:alpha val="43137"/>
                    </a:srgbClr>
                  </a:outerShdw>
                </a:effectLst>
              </a:rPr>
              <a:t>лихолетья.</a:t>
            </a:r>
          </a:p>
          <a:p>
            <a:r>
              <a:rPr lang="ru-RU" sz="2000" b="1" dirty="0" smtClean="0">
                <a:solidFill>
                  <a:srgbClr val="FF0000"/>
                </a:solidFill>
                <a:effectLst>
                  <a:outerShdw blurRad="38100" dist="38100" dir="2700000" algn="tl">
                    <a:srgbClr val="000000">
                      <a:alpha val="43137"/>
                    </a:srgbClr>
                  </a:outerShdw>
                </a:effectLst>
              </a:rPr>
              <a:t>    ПАРТИЗАНЫ</a:t>
            </a:r>
            <a:endParaRPr lang="ru-RU" sz="2000" b="1" dirty="0">
              <a:solidFill>
                <a:srgbClr val="FF0000"/>
              </a:solidFill>
              <a:effectLst>
                <a:outerShdw blurRad="38100" dist="38100" dir="2700000" algn="tl">
                  <a:srgbClr val="000000">
                    <a:alpha val="43137"/>
                  </a:srgbClr>
                </a:outerShdw>
              </a:effectLst>
            </a:endParaRPr>
          </a:p>
        </p:txBody>
      </p:sp>
      <p:sp>
        <p:nvSpPr>
          <p:cNvPr id="3" name="Прямоугольник 2"/>
          <p:cNvSpPr/>
          <p:nvPr/>
        </p:nvSpPr>
        <p:spPr>
          <a:xfrm>
            <a:off x="179011" y="856357"/>
            <a:ext cx="4609014" cy="6432530"/>
          </a:xfrm>
          <a:prstGeom prst="rect">
            <a:avLst/>
          </a:prstGeom>
        </p:spPr>
        <p:txBody>
          <a:bodyPr wrap="square">
            <a:spAutoFit/>
          </a:bodyPr>
          <a:lstStyle/>
          <a:p>
            <a:pPr algn="just"/>
            <a:r>
              <a:rPr lang="ru-RU" sz="2400" dirty="0" smtClean="0"/>
              <a:t>Партизаны </a:t>
            </a:r>
            <a:r>
              <a:rPr lang="ru-RU" sz="2400" dirty="0"/>
              <a:t>взрывали мосты, портили телеграфную и телефонную связь противника, поджигали склады, преследовали и уничтожали врагов на каждом шагу. Боевые действия партизан наносили огромный урон живой силе и технике противника. В партизанском движении участвовало свыше 1 млн. человек, партизаны вывели из строя свыше 1 млн. солдат противника, взорвали более 20 тыс. эшелонов и 1600 мостов.</a:t>
            </a:r>
          </a:p>
          <a:p>
            <a:pPr algn="just"/>
            <a:endParaRPr lang="ru-RU" sz="2400" dirty="0"/>
          </a:p>
          <a:p>
            <a:pPr algn="just"/>
            <a:endParaRPr lang="ru-RU" sz="2400" dirty="0"/>
          </a:p>
          <a:p>
            <a:endParaRPr lang="ru-RU" sz="1400" dirty="0"/>
          </a:p>
          <a:p>
            <a:endParaRPr lang="ru-RU" sz="14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01471" y="404408"/>
            <a:ext cx="4156799" cy="59627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94976907"/>
      </p:ext>
    </p:extLst>
  </p:cSld>
  <p:clrMapOvr>
    <a:masterClrMapping/>
  </p:clrMapOvr>
  <p:transition advClick="0" advTm="20000">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par>
                          <p:cTn id="8" fill="hold">
                            <p:stCondLst>
                              <p:cond delay="2000"/>
                            </p:stCondLst>
                            <p:childTnLst>
                              <p:par>
                                <p:cTn id="9" presetID="3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Они сражались за Родину!"/>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697" y="-752503"/>
            <a:ext cx="9125303" cy="761050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94976907"/>
      </p:ext>
    </p:extLst>
  </p:cSld>
  <p:clrMapOvr>
    <a:masterClrMapping/>
  </p:clrMapOvr>
  <p:transition spd="slow" advClick="0" advTm="5000">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67944" y="188640"/>
            <a:ext cx="4824536" cy="6336704"/>
          </a:xfrm>
        </p:spPr>
        <p:txBody>
          <a:bodyPr/>
          <a:lstStyle/>
          <a:p>
            <a:endParaRPr lang="ru-RU" dirty="0"/>
          </a:p>
        </p:txBody>
      </p:sp>
      <p:sp>
        <p:nvSpPr>
          <p:cNvPr id="3" name="Содержимое 2"/>
          <p:cNvSpPr>
            <a:spLocks noGrp="1"/>
          </p:cNvSpPr>
          <p:nvPr>
            <p:ph idx="1"/>
          </p:nvPr>
        </p:nvSpPr>
        <p:spPr>
          <a:xfrm>
            <a:off x="179512" y="260648"/>
            <a:ext cx="3888432" cy="5865515"/>
          </a:xfrm>
        </p:spPr>
        <p:txBody>
          <a:bodyPr>
            <a:normAutofit fontScale="25000" lnSpcReduction="20000"/>
          </a:bodyPr>
          <a:lstStyle/>
          <a:p>
            <a:pPr algn="just"/>
            <a:r>
              <a:rPr lang="ru-RU" dirty="0" smtClean="0"/>
              <a:t> </a:t>
            </a:r>
            <a:r>
              <a:rPr lang="ru-RU" sz="8000" b="1" dirty="0" smtClean="0"/>
              <a:t>Трудные, голодные и холодные военные годы нередко называют военным лихолетьем - лихими, злыми годами. Тяжело достались они всему нашему народу, но особенно тяжко пришлось детям. Многие остались сиротами - отцы погибли на войне, другие потеряли родителей во время бомбежек, третьи лишились не только родных, но и отчего дома, четвертые оказались на оккупированной врагами территории, пятые - в плену у немцев. Дети оказались лицом к лицу с жестокой, беспощадной силой фашизма. Многие из них встали наравне с взрослыми плечом к плечу на защиту своей Родины.</a:t>
            </a:r>
            <a:endParaRPr lang="ru-RU" sz="8000" dirty="0"/>
          </a:p>
        </p:txBody>
      </p:sp>
      <p:pic>
        <p:nvPicPr>
          <p:cNvPr id="7170" name="Picture 2" descr="C:\Users\User\Desktop\51.jpg"/>
          <p:cNvPicPr>
            <a:picLocks noChangeAspect="1" noChangeArrowheads="1"/>
          </p:cNvPicPr>
          <p:nvPr/>
        </p:nvPicPr>
        <p:blipFill>
          <a:blip r:embed="rId2" cstate="print"/>
          <a:srcRect/>
          <a:stretch>
            <a:fillRect/>
          </a:stretch>
        </p:blipFill>
        <p:spPr bwMode="auto">
          <a:xfrm>
            <a:off x="4139952" y="260648"/>
            <a:ext cx="4680520" cy="6336704"/>
          </a:xfrm>
          <a:prstGeom prst="rect">
            <a:avLst/>
          </a:prstGeom>
          <a:noFill/>
        </p:spPr>
      </p:pic>
    </p:spTree>
  </p:cSld>
  <p:clrMapOvr>
    <a:masterClrMapping/>
  </p:clrMapOvr>
  <p:transition advClick="0" advTm="20000">
    <p:diamon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1" y="557972"/>
            <a:ext cx="5017203" cy="5940088"/>
          </a:xfrm>
          <a:prstGeom prst="rect">
            <a:avLst/>
          </a:prstGeom>
        </p:spPr>
        <p:txBody>
          <a:bodyPr wrap="square">
            <a:spAutoFit/>
          </a:bodyPr>
          <a:lstStyle/>
          <a:p>
            <a:pPr algn="just"/>
            <a:r>
              <a:rPr lang="ru-RU" sz="2000" b="1" dirty="0" smtClean="0"/>
              <a:t>А как называют человека, совершившего подвиг? (Герой.) Дети  помогали взрослым во время Великой Отечественной войны. Они взрывали поезда и склады с боеприпасами, работали санитарами в госпиталях, ходили в разведку наравне со взрослыми.</a:t>
            </a:r>
          </a:p>
          <a:p>
            <a:pPr algn="just"/>
            <a:r>
              <a:rPr lang="ru-RU" sz="2000" b="1" dirty="0" smtClean="0"/>
              <a:t>    Командиры </a:t>
            </a:r>
            <a:r>
              <a:rPr lang="ru-RU" sz="2000" b="1" dirty="0"/>
              <a:t>и солдаты кормили их горячей похлебкой и терпеливо убеждали вернуться домой. Но многим из них некуда было вернуться - война отняла у них дом, родных. </a:t>
            </a:r>
            <a:r>
              <a:rPr lang="ru-RU" sz="2000" b="1" dirty="0" smtClean="0"/>
              <a:t> </a:t>
            </a:r>
            <a:r>
              <a:rPr lang="ru-RU" sz="2000" b="1" dirty="0"/>
              <a:t>К мирной жизни подросшие сыны полка возвращались, пройдя нелегкими дорогами войны. За </a:t>
            </a:r>
            <a:r>
              <a:rPr lang="ru-RU" sz="2000" b="1" dirty="0" smtClean="0"/>
              <a:t>годы </a:t>
            </a:r>
            <a:r>
              <a:rPr lang="ru-RU" sz="2000" b="1" dirty="0"/>
              <a:t>Великой Отечественной войны сотни юных героев были награждены боевыми орденами и медалями.</a:t>
            </a:r>
          </a:p>
          <a:p>
            <a:pPr algn="just"/>
            <a:endParaRPr lang="ru-RU" sz="2000" b="1" dirty="0"/>
          </a:p>
          <a:p>
            <a:endParaRPr lang="ru-RU" sz="2000"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96715" y="188641"/>
            <a:ext cx="3735633" cy="62646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Прямоугольник 2"/>
          <p:cNvSpPr/>
          <p:nvPr/>
        </p:nvSpPr>
        <p:spPr>
          <a:xfrm>
            <a:off x="1619672" y="188640"/>
            <a:ext cx="1984839" cy="369332"/>
          </a:xfrm>
          <a:prstGeom prst="rect">
            <a:avLst/>
          </a:prstGeom>
        </p:spPr>
        <p:txBody>
          <a:bodyPr wrap="none">
            <a:spAutoFit/>
          </a:bodyPr>
          <a:lstStyle/>
          <a:p>
            <a:r>
              <a:rPr lang="ru-RU" b="1" dirty="0">
                <a:solidFill>
                  <a:srgbClr val="FF0000"/>
                </a:solidFill>
                <a:effectLst>
                  <a:outerShdw blurRad="38100" dist="38100" dir="2700000" algn="tl">
                    <a:srgbClr val="000000">
                      <a:alpha val="43137"/>
                    </a:srgbClr>
                  </a:outerShdw>
                </a:effectLst>
              </a:rPr>
              <a:t>ДЕТИ И ВОЙНА</a:t>
            </a:r>
          </a:p>
        </p:txBody>
      </p:sp>
    </p:spTree>
    <p:extLst>
      <p:ext uri="{BB962C8B-B14F-4D97-AF65-F5344CB8AC3E}">
        <p14:creationId xmlns:p14="http://schemas.microsoft.com/office/powerpoint/2010/main" xmlns="" val="3494976907"/>
      </p:ext>
    </p:extLst>
  </p:cSld>
  <p:clrMapOvr>
    <a:masterClrMapping/>
  </p:clrMapOvr>
  <p:transition advClick="0" advTm="20000">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wipe(down)">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21133" y="191562"/>
            <a:ext cx="6408711" cy="6552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4" name="Picture 2" descr="Анимашки с днем Победы"/>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214244"/>
            <a:ext cx="5994665" cy="799289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94976907"/>
      </p:ext>
    </p:extLst>
  </p:cSld>
  <p:clrMapOvr>
    <a:masterClrMapping/>
  </p:clrMapOvr>
  <p:transition spd="slow" advClick="0"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xit" presetSubtype="1" fill="hold" nodeType="afterEffect">
                                  <p:stCondLst>
                                    <p:cond delay="0"/>
                                  </p:stCondLst>
                                  <p:childTnLst>
                                    <p:animEffect transition="out" filter="wheel(1)">
                                      <p:cBhvr>
                                        <p:cTn id="6" dur="2000"/>
                                        <p:tgtEl>
                                          <p:spTgt spid="4098"/>
                                        </p:tgtEl>
                                      </p:cBhvr>
                                    </p:animEffect>
                                    <p:set>
                                      <p:cBhvr>
                                        <p:cTn id="7" dur="1" fill="hold">
                                          <p:stCondLst>
                                            <p:cond delay="1999"/>
                                          </p:stCondLst>
                                        </p:cTn>
                                        <p:tgtEl>
                                          <p:spTgt spid="4098"/>
                                        </p:tgtEl>
                                        <p:attrNameLst>
                                          <p:attrName>style.visibility</p:attrName>
                                        </p:attrNameLst>
                                      </p:cBhvr>
                                      <p:to>
                                        <p:strVal val="hidden"/>
                                      </p:to>
                                    </p:se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8194"/>
                                        </p:tgtEl>
                                        <p:attrNameLst>
                                          <p:attrName>style.visibility</p:attrName>
                                        </p:attrNameLst>
                                      </p:cBhvr>
                                      <p:to>
                                        <p:strVal val="visible"/>
                                      </p:to>
                                    </p:set>
                                    <p:anim calcmode="lin" valueType="num">
                                      <p:cBhvr additive="base">
                                        <p:cTn id="11" dur="500" fill="hold"/>
                                        <p:tgtEl>
                                          <p:spTgt spid="8194"/>
                                        </p:tgtEl>
                                        <p:attrNameLst>
                                          <p:attrName>ppt_x</p:attrName>
                                        </p:attrNameLst>
                                      </p:cBhvr>
                                      <p:tavLst>
                                        <p:tav tm="0">
                                          <p:val>
                                            <p:strVal val="#ppt_x"/>
                                          </p:val>
                                        </p:tav>
                                        <p:tav tm="100000">
                                          <p:val>
                                            <p:strVal val="#ppt_x"/>
                                          </p:val>
                                        </p:tav>
                                      </p:tavLst>
                                    </p:anim>
                                    <p:anim calcmode="lin" valueType="num">
                                      <p:cBhvr additive="base">
                                        <p:cTn id="12"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629981"/>
            <a:ext cx="5111840" cy="6740307"/>
          </a:xfrm>
          <a:prstGeom prst="rect">
            <a:avLst/>
          </a:prstGeom>
        </p:spPr>
        <p:txBody>
          <a:bodyPr wrap="square">
            <a:spAutoFit/>
          </a:bodyPr>
          <a:lstStyle/>
          <a:p>
            <a:pPr algn="just"/>
            <a:r>
              <a:rPr lang="ru-RU" sz="1600" dirty="0" smtClean="0">
                <a:solidFill>
                  <a:schemeClr val="tx1">
                    <a:lumMod val="95000"/>
                    <a:lumOff val="5000"/>
                  </a:schemeClr>
                </a:solidFill>
              </a:rPr>
              <a:t>Заводы </a:t>
            </a:r>
            <a:r>
              <a:rPr lang="ru-RU" sz="1600" dirty="0">
                <a:solidFill>
                  <a:schemeClr val="tx1">
                    <a:lumMod val="95000"/>
                    <a:lumOff val="5000"/>
                  </a:schemeClr>
                </a:solidFill>
              </a:rPr>
              <a:t>и фабрики страны работали слаженно и бесперебойно, днем и ночью, с каждым месяцем увеличивая выпуск военной продукции: гранаты, пушки, патроны, мины, шили военное обмундирование. </a:t>
            </a:r>
            <a:r>
              <a:rPr lang="ru-RU" sz="1600" dirty="0" smtClean="0">
                <a:solidFill>
                  <a:schemeClr val="tx1">
                    <a:lumMod val="95000"/>
                    <a:lumOff val="5000"/>
                  </a:schemeClr>
                </a:solidFill>
              </a:rPr>
              <a:t>Нелегкий </a:t>
            </a:r>
            <a:r>
              <a:rPr lang="ru-RU" sz="1600" dirty="0">
                <a:solidFill>
                  <a:schemeClr val="tx1">
                    <a:lumMod val="95000"/>
                    <a:lumOff val="5000"/>
                  </a:schemeClr>
                </a:solidFill>
              </a:rPr>
              <a:t>это был труд! Ежедневный, тяжелый, долгий - без выходных и часто без сна. </a:t>
            </a:r>
            <a:r>
              <a:rPr lang="ru-RU" sz="1600" dirty="0" smtClean="0">
                <a:solidFill>
                  <a:schemeClr val="tx1">
                    <a:lumMod val="95000"/>
                    <a:lumOff val="5000"/>
                  </a:schemeClr>
                </a:solidFill>
              </a:rPr>
              <a:t>Сразу </a:t>
            </a:r>
            <a:r>
              <a:rPr lang="ru-RU" sz="1600" dirty="0">
                <a:solidFill>
                  <a:schemeClr val="tx1">
                    <a:lumMod val="95000"/>
                    <a:lumOff val="5000"/>
                  </a:schemeClr>
                </a:solidFill>
              </a:rPr>
              <a:t>повзрослели дети, потому что надо было помогать взрослым во всех делах. Они работали на заводах, которые делали снаряды для фронта, детали для машин, котлы для походных кухонь. Вместо беззаботного счастливого детства с веселыми играми и забавами дети по 10-12 часов в день работали на станках, помогая взрослым изготавливать оружие и вещи для победы над врагом. Плохо одетые, опухшие от голода, никогда не высыпавшиеся, они работали наравне со взрослыми. </a:t>
            </a:r>
            <a:r>
              <a:rPr lang="ru-RU" sz="1600" dirty="0" smtClean="0">
                <a:solidFill>
                  <a:schemeClr val="tx1">
                    <a:lumMod val="95000"/>
                    <a:lumOff val="5000"/>
                  </a:schemeClr>
                </a:solidFill>
              </a:rPr>
              <a:t> </a:t>
            </a:r>
            <a:r>
              <a:rPr lang="ru-RU" sz="1600" dirty="0">
                <a:solidFill>
                  <a:schemeClr val="tx1">
                    <a:lumMod val="95000"/>
                    <a:lumOff val="5000"/>
                  </a:schemeClr>
                </a:solidFill>
              </a:rPr>
              <a:t>Сутками от станка не отходили. Такие вот Вани и Сани, Пети и Вовки победу в тылу ковали: гранаты, патроны, винтовки. Но не все дети могли работать на заводах или воевать. А чем еще могли помочь дети во время войны? Вязали теплые вещи для фронта: варежки, носки, шили и вышивали кисеты для табака, помогали раненым в госпиталях, выступали с концертами, чтоб поддержать их боевой дух, чтобы не скучали наши защитники по своим близким.</a:t>
            </a:r>
          </a:p>
          <a:p>
            <a:endParaRPr lang="ru-RU" sz="1600" dirty="0"/>
          </a:p>
          <a:p>
            <a:endParaRPr lang="ru-RU" sz="1600" dirty="0"/>
          </a:p>
          <a:p>
            <a:endParaRPr lang="ru-RU" sz="1600" dirty="0"/>
          </a:p>
          <a:p>
            <a:endParaRPr lang="ru-RU" sz="16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92080" y="260649"/>
            <a:ext cx="3744416" cy="63367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Прямоугольник 2"/>
          <p:cNvSpPr/>
          <p:nvPr/>
        </p:nvSpPr>
        <p:spPr>
          <a:xfrm>
            <a:off x="1782095" y="260649"/>
            <a:ext cx="2122697" cy="369332"/>
          </a:xfrm>
          <a:prstGeom prst="rect">
            <a:avLst/>
          </a:prstGeom>
        </p:spPr>
        <p:txBody>
          <a:bodyPr wrap="none">
            <a:spAutoFit/>
          </a:bodyPr>
          <a:lstStyle/>
          <a:p>
            <a:r>
              <a:rPr lang="ru-RU" b="1" dirty="0">
                <a:solidFill>
                  <a:srgbClr val="FF0000"/>
                </a:solidFill>
                <a:effectLst>
                  <a:outerShdw blurRad="38100" dist="38100" dir="2700000" algn="tl">
                    <a:srgbClr val="000000">
                      <a:alpha val="43137"/>
                    </a:srgbClr>
                  </a:outerShdw>
                </a:effectLst>
              </a:rPr>
              <a:t>ПОМОЩЬ ТЫЛА</a:t>
            </a:r>
          </a:p>
        </p:txBody>
      </p:sp>
    </p:spTree>
    <p:extLst>
      <p:ext uri="{BB962C8B-B14F-4D97-AF65-F5344CB8AC3E}">
        <p14:creationId xmlns:p14="http://schemas.microsoft.com/office/powerpoint/2010/main" xmlns="" val="3494976907"/>
      </p:ext>
    </p:extLst>
  </p:cSld>
  <p:clrMapOvr>
    <a:masterClrMapping/>
  </p:clrMapOvr>
  <p:transition advClick="0" advTm="2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47664" y="123824"/>
            <a:ext cx="6402682" cy="65305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94976907"/>
      </p:ext>
    </p:extLst>
  </p:cSld>
  <p:clrMapOvr>
    <a:masterClrMapping/>
  </p:clrMapOvr>
  <p:transition spd="slow" advClick="0"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8784976" cy="504056"/>
          </a:xfrm>
        </p:spPr>
        <p:txBody>
          <a:bodyPr>
            <a:normAutofit fontScale="90000"/>
          </a:bodyPr>
          <a:lstStyle/>
          <a:p>
            <a:r>
              <a:rPr lang="ru-RU" b="1" dirty="0">
                <a:solidFill>
                  <a:srgbClr val="003300"/>
                </a:solidFill>
                <a:effectLst>
                  <a:outerShdw blurRad="38100" dist="38100" dir="2700000" algn="tl">
                    <a:srgbClr val="000000">
                      <a:alpha val="43137"/>
                    </a:srgbClr>
                  </a:outerShdw>
                </a:effectLst>
              </a:rPr>
              <a:t>1.Введение.</a:t>
            </a:r>
            <a:r>
              <a:rPr lang="ru-RU" dirty="0"/>
              <a:t> </a:t>
            </a:r>
            <a:endParaRPr lang="ru-RU" dirty="0">
              <a:solidFill>
                <a:srgbClr val="C0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251520" y="620688"/>
            <a:ext cx="8784976" cy="6048672"/>
          </a:xfrm>
        </p:spPr>
        <p:txBody>
          <a:bodyPr>
            <a:normAutofit fontScale="85000" lnSpcReduction="10000"/>
          </a:bodyPr>
          <a:lstStyle/>
          <a:p>
            <a:pPr marL="0" indent="0">
              <a:lnSpc>
                <a:spcPct val="130000"/>
              </a:lnSpc>
              <a:spcBef>
                <a:spcPts val="0"/>
              </a:spcBef>
              <a:buClr>
                <a:srgbClr val="C00000"/>
              </a:buClr>
              <a:buSzPct val="75000"/>
              <a:buNone/>
            </a:pPr>
            <a:endParaRPr lang="ru-RU" sz="1800" b="1" dirty="0" smtClean="0">
              <a:solidFill>
                <a:srgbClr val="003300"/>
              </a:solidFill>
            </a:endParaRPr>
          </a:p>
          <a:p>
            <a:pPr marL="0" indent="0" algn="just">
              <a:lnSpc>
                <a:spcPct val="130000"/>
              </a:lnSpc>
              <a:spcBef>
                <a:spcPts val="0"/>
              </a:spcBef>
              <a:buClr>
                <a:srgbClr val="C00000"/>
              </a:buClr>
              <a:buSzPct val="75000"/>
              <a:buNone/>
            </a:pPr>
            <a:r>
              <a:rPr lang="ru-RU" sz="1800" b="1" dirty="0" smtClean="0">
                <a:solidFill>
                  <a:srgbClr val="003300"/>
                </a:solidFill>
              </a:rPr>
              <a:t>	</a:t>
            </a:r>
            <a:r>
              <a:rPr lang="ru-RU" sz="2000" b="1" dirty="0" smtClean="0">
                <a:solidFill>
                  <a:srgbClr val="003300"/>
                </a:solidFill>
              </a:rPr>
              <a:t>Согласно </a:t>
            </a:r>
            <a:r>
              <a:rPr lang="ru-RU" sz="2000" b="1" dirty="0">
                <a:solidFill>
                  <a:srgbClr val="003300"/>
                </a:solidFill>
              </a:rPr>
              <a:t>положениям Закона  «Об образовании в РФ», ФГОС, принципами государственной политики в области образования провозглашены «гуманистический характер образования, приоритет общечеловеческих ценностей, жизни и здоровья человека, свободного развития личности; воспитание гражданственности, трудолюбия, уважения к правам и свободам человека, любви к окружающей природе, Родине, семье» Таким образом, на первый план выдвинуты ценности свободного развития личности в противовес прежней установке воспитания на подчинение личных интересов общественным. </a:t>
            </a:r>
            <a:endParaRPr lang="ru-RU" sz="2000" b="1" dirty="0" smtClean="0">
              <a:solidFill>
                <a:srgbClr val="003300"/>
              </a:solidFill>
            </a:endParaRPr>
          </a:p>
          <a:p>
            <a:pPr marL="0" indent="0" algn="just">
              <a:lnSpc>
                <a:spcPct val="130000"/>
              </a:lnSpc>
              <a:spcBef>
                <a:spcPts val="0"/>
              </a:spcBef>
              <a:buClr>
                <a:srgbClr val="C00000"/>
              </a:buClr>
              <a:buSzPct val="75000"/>
              <a:buNone/>
            </a:pPr>
            <a:r>
              <a:rPr lang="ru-RU" sz="2000" b="1" dirty="0" smtClean="0">
                <a:solidFill>
                  <a:srgbClr val="003300"/>
                </a:solidFill>
              </a:rPr>
              <a:t>	Инновационный </a:t>
            </a:r>
            <a:r>
              <a:rPr lang="ru-RU" sz="2000" b="1" dirty="0">
                <a:solidFill>
                  <a:srgbClr val="003300"/>
                </a:solidFill>
              </a:rPr>
              <a:t>поиск новых средств работы с детьми, в частности реализации социального воспитания, выделяет метод проекта, который позволяет экспериментировать, синтезировать полученные знания, развивать творческие способности и коммуникативные навыки, что позволяет ребенку успешно адаптироваться к изменившейся ситуации школьного обучения. Работа над проектом помогает усилить воспитательные воздействия, так как воспитание личности происходит в комплексе, во взаимодействие объектов социального окружения, обеспечивается объединение  и интеграцию разных видов деятельности.</a:t>
            </a:r>
          </a:p>
          <a:p>
            <a:pPr marL="0" indent="0">
              <a:spcBef>
                <a:spcPts val="0"/>
              </a:spcBef>
              <a:buClr>
                <a:srgbClr val="C00000"/>
              </a:buClr>
              <a:buSzPct val="75000"/>
              <a:buNone/>
            </a:pPr>
            <a:endParaRPr lang="ru-RU" sz="1800" dirty="0" smtClean="0"/>
          </a:p>
        </p:txBody>
      </p:sp>
    </p:spTree>
    <p:extLst>
      <p:ext uri="{BB962C8B-B14F-4D97-AF65-F5344CB8AC3E}">
        <p14:creationId xmlns:p14="http://schemas.microsoft.com/office/powerpoint/2010/main" xmlns="" val="3772321979"/>
      </p:ext>
    </p:extLst>
  </p:cSld>
  <p:clrMapOvr>
    <a:masterClrMapping/>
  </p:clrMapOvr>
  <mc:AlternateContent xmlns:mc="http://schemas.openxmlformats.org/markup-compatibility/2006">
    <mc:Choice xmlns:p14="http://schemas.microsoft.com/office/powerpoint/2010/main" xmlns="" Requires="p14">
      <p:transition p14:dur="250" advClick="0" advTm="5000">
        <p:push dir="u"/>
      </p:transition>
    </mc:Choice>
    <mc:Fallback>
      <p:transition advClick="0" advTm="5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692696"/>
            <a:ext cx="4752528" cy="5786199"/>
          </a:xfrm>
          <a:prstGeom prst="rect">
            <a:avLst/>
          </a:prstGeom>
        </p:spPr>
        <p:txBody>
          <a:bodyPr wrap="square">
            <a:spAutoFit/>
          </a:bodyPr>
          <a:lstStyle/>
          <a:p>
            <a:pPr algn="just"/>
            <a:r>
              <a:rPr lang="ru-RU" sz="1600" dirty="0" smtClean="0"/>
              <a:t>В </a:t>
            </a:r>
            <a:r>
              <a:rPr lang="ru-RU" sz="1600" dirty="0"/>
              <a:t>годы Великой Отечественной войны людям, отличившимся в бою, командование вручало награды - ордена и медали. Ордена и медали могли быть вручены за то, что боец, находясь в загоревшемся танке, продолжал выполнять боевую задачу; за то, что в бою вывел из строя не менее двух танков или трех самолетов противника; за то, что солдат первым ворвался на территорию противника и личной храбростью помог успеху общего дела; захватил в плен вражеского </a:t>
            </a:r>
            <a:r>
              <a:rPr lang="ru-RU" sz="1600" dirty="0" err="1" smtClean="0"/>
              <a:t>офицера.За</a:t>
            </a:r>
            <a:r>
              <a:rPr lang="ru-RU" sz="1600" dirty="0" smtClean="0"/>
              <a:t> </a:t>
            </a:r>
            <a:r>
              <a:rPr lang="ru-RU" sz="1600" dirty="0"/>
              <a:t>подвиги на фронтах Великой Отечественной войны 11603 воина были удостоены звания Героя Советского Союза, 104 из них получили это звание дважды, а Г. К. Жуков, И. Н. </a:t>
            </a:r>
            <a:r>
              <a:rPr lang="ru-RU" sz="1600" dirty="0" err="1"/>
              <a:t>Кожедуб</a:t>
            </a:r>
            <a:r>
              <a:rPr lang="ru-RU" sz="1600" dirty="0"/>
              <a:t> и А. И. </a:t>
            </a:r>
            <a:r>
              <a:rPr lang="ru-RU" sz="1600" dirty="0" err="1"/>
              <a:t>Покрышкин</a:t>
            </a:r>
            <a:r>
              <a:rPr lang="ru-RU" sz="1600" dirty="0"/>
              <a:t> - трижды. В ходе Великой Отечественной войны было учреждено 12 орденов, 25 медалей, которыми награждались советские воины, участники партизанского движения, подпольщики, труженики тыла, ополченцы. </a:t>
            </a:r>
            <a:r>
              <a:rPr lang="ru-RU" sz="1600" dirty="0" smtClean="0"/>
              <a:t>Многие </a:t>
            </a:r>
            <a:r>
              <a:rPr lang="ru-RU" sz="1600" dirty="0"/>
              <a:t>ордена и медали носят имена известных полководцев: Дмитрия Донского, Александра Невского, Александра </a:t>
            </a:r>
            <a:r>
              <a:rPr lang="ru-RU" sz="1600" dirty="0" smtClean="0"/>
              <a:t>Суворова.</a:t>
            </a:r>
            <a:endParaRPr lang="ru-RU" sz="1600" dirty="0"/>
          </a:p>
          <a:p>
            <a:pPr algn="just"/>
            <a:endParaRPr lang="ru-RU"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78121" y="241376"/>
            <a:ext cx="4140426" cy="63897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Прямоугольник 2"/>
          <p:cNvSpPr/>
          <p:nvPr/>
        </p:nvSpPr>
        <p:spPr>
          <a:xfrm>
            <a:off x="1403648" y="219998"/>
            <a:ext cx="2506712" cy="369332"/>
          </a:xfrm>
          <a:prstGeom prst="rect">
            <a:avLst/>
          </a:prstGeom>
        </p:spPr>
        <p:txBody>
          <a:bodyPr wrap="none">
            <a:spAutoFit/>
          </a:bodyPr>
          <a:lstStyle/>
          <a:p>
            <a:pPr algn="just"/>
            <a:r>
              <a:rPr lang="ru-RU" b="1" dirty="0">
                <a:solidFill>
                  <a:srgbClr val="FF0000"/>
                </a:solidFill>
                <a:effectLst>
                  <a:outerShdw blurRad="38100" dist="38100" dir="2700000" algn="tl">
                    <a:srgbClr val="000000">
                      <a:alpha val="43137"/>
                    </a:srgbClr>
                  </a:outerShdw>
                </a:effectLst>
              </a:rPr>
              <a:t>НАГРАДЫ ПОБЕДЫ </a:t>
            </a:r>
          </a:p>
        </p:txBody>
      </p:sp>
    </p:spTree>
    <p:extLst>
      <p:ext uri="{BB962C8B-B14F-4D97-AF65-F5344CB8AC3E}">
        <p14:creationId xmlns:p14="http://schemas.microsoft.com/office/powerpoint/2010/main" xmlns="" val="3494976907"/>
      </p:ext>
    </p:extLst>
  </p:cSld>
  <p:clrMapOvr>
    <a:masterClrMapping/>
  </p:clrMapOvr>
  <p:transition advClick="0" advTm="2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wipe(down)">
                                      <p:cBhvr>
                                        <p:cTn id="1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53511" y="89052"/>
            <a:ext cx="6058849" cy="64817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94976907"/>
      </p:ext>
    </p:extLst>
  </p:cSld>
  <p:clrMapOvr>
    <a:masterClrMapping/>
  </p:clrMapOvr>
  <p:transition spd="slow" advClick="0"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decel="50000" fill="hold">
                                          <p:stCondLst>
                                            <p:cond delay="0"/>
                                          </p:stCondLst>
                                        </p:cTn>
                                        <p:tgtEl>
                                          <p:spTgt spid="409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09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098"/>
                                        </p:tgtEl>
                                        <p:attrNameLst>
                                          <p:attrName>ppt_w</p:attrName>
                                        </p:attrNameLst>
                                      </p:cBhvr>
                                      <p:tavLst>
                                        <p:tav tm="0">
                                          <p:val>
                                            <p:strVal val="#ppt_w*.05"/>
                                          </p:val>
                                        </p:tav>
                                        <p:tav tm="100000">
                                          <p:val>
                                            <p:strVal val="#ppt_w"/>
                                          </p:val>
                                        </p:tav>
                                      </p:tavLst>
                                    </p:anim>
                                    <p:anim calcmode="lin" valueType="num">
                                      <p:cBhvr>
                                        <p:cTn id="10" dur="1000" fill="hold"/>
                                        <p:tgtEl>
                                          <p:spTgt spid="409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09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09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09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95936" y="274638"/>
            <a:ext cx="4690864" cy="6250706"/>
          </a:xfrm>
        </p:spPr>
        <p:txBody>
          <a:bodyPr/>
          <a:lstStyle/>
          <a:p>
            <a:endParaRPr lang="ru-RU" dirty="0"/>
          </a:p>
        </p:txBody>
      </p:sp>
      <p:sp>
        <p:nvSpPr>
          <p:cNvPr id="3" name="Содержимое 2"/>
          <p:cNvSpPr>
            <a:spLocks noGrp="1"/>
          </p:cNvSpPr>
          <p:nvPr>
            <p:ph idx="1"/>
          </p:nvPr>
        </p:nvSpPr>
        <p:spPr>
          <a:xfrm>
            <a:off x="251520" y="332656"/>
            <a:ext cx="3456384" cy="5793507"/>
          </a:xfrm>
        </p:spPr>
        <p:txBody>
          <a:bodyPr>
            <a:normAutofit fontScale="70000" lnSpcReduction="20000"/>
          </a:bodyPr>
          <a:lstStyle/>
          <a:p>
            <a:pPr algn="just"/>
            <a:r>
              <a:rPr lang="ru-RU" b="1" dirty="0" smtClean="0"/>
              <a:t>Чтобы одолеть сильного врага, необходимо было хорошо вооружить наши войска.  Танк Т-34 - лучший среди танков тех героических лет. Высокая скорость и замечательные боевые характеристики сделали его самым массовым советским танком. Он сыграл решающую роль в победе. А бронетранспортеры были хорошей и надежной опорой для пехоты.</a:t>
            </a:r>
            <a:endParaRPr lang="ru-RU" dirty="0"/>
          </a:p>
        </p:txBody>
      </p:sp>
      <p:pic>
        <p:nvPicPr>
          <p:cNvPr id="8194" name="Picture 2" descr="C:\Users\User\Desktop\ww2_pictures_00.jpg"/>
          <p:cNvPicPr>
            <a:picLocks noChangeAspect="1" noChangeArrowheads="1"/>
          </p:cNvPicPr>
          <p:nvPr/>
        </p:nvPicPr>
        <p:blipFill>
          <a:blip r:embed="rId2" cstate="print"/>
          <a:srcRect/>
          <a:stretch>
            <a:fillRect/>
          </a:stretch>
        </p:blipFill>
        <p:spPr bwMode="auto">
          <a:xfrm>
            <a:off x="3779913" y="260648"/>
            <a:ext cx="5112567" cy="6192688"/>
          </a:xfrm>
          <a:prstGeom prst="rect">
            <a:avLst/>
          </a:prstGeom>
          <a:noFill/>
        </p:spPr>
      </p:pic>
    </p:spTree>
  </p:cSld>
  <p:clrMapOvr>
    <a:masterClrMapping/>
  </p:clrMapOvr>
  <p:transition advClick="0" advTm="20000">
    <p:newsfla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79912" y="332656"/>
            <a:ext cx="5112568" cy="6120680"/>
          </a:xfrm>
        </p:spPr>
        <p:txBody>
          <a:bodyPr/>
          <a:lstStyle/>
          <a:p>
            <a:endParaRPr lang="ru-RU" dirty="0"/>
          </a:p>
        </p:txBody>
      </p:sp>
      <p:sp>
        <p:nvSpPr>
          <p:cNvPr id="3" name="Содержимое 2"/>
          <p:cNvSpPr>
            <a:spLocks noGrp="1"/>
          </p:cNvSpPr>
          <p:nvPr>
            <p:ph idx="1"/>
          </p:nvPr>
        </p:nvSpPr>
        <p:spPr>
          <a:xfrm>
            <a:off x="251520" y="404664"/>
            <a:ext cx="3528392" cy="5721499"/>
          </a:xfrm>
        </p:spPr>
        <p:txBody>
          <a:bodyPr>
            <a:normAutofit fontScale="77500" lnSpcReduction="20000"/>
          </a:bodyPr>
          <a:lstStyle/>
          <a:p>
            <a:r>
              <a:rPr lang="ru-RU" b="1" dirty="0" smtClean="0"/>
              <a:t>.  В самом начале войны советские конструкторы создали боевую ракету - реактивный снаряд для знаменитого миномета «Катюша». «Катюша» стреляла реактивными снарядами по рельсовым направляющим, а дальность ее стрельбы составляла 8 км.</a:t>
            </a:r>
            <a:endParaRPr lang="ru-RU" dirty="0"/>
          </a:p>
        </p:txBody>
      </p:sp>
      <p:pic>
        <p:nvPicPr>
          <p:cNvPr id="10242" name="Picture 2" descr="C:\Users\User\Desktop\74.jpg"/>
          <p:cNvPicPr>
            <a:picLocks noChangeAspect="1" noChangeArrowheads="1"/>
          </p:cNvPicPr>
          <p:nvPr/>
        </p:nvPicPr>
        <p:blipFill>
          <a:blip r:embed="rId2" cstate="print"/>
          <a:srcRect/>
          <a:stretch>
            <a:fillRect/>
          </a:stretch>
        </p:blipFill>
        <p:spPr bwMode="auto">
          <a:xfrm>
            <a:off x="3707905" y="404664"/>
            <a:ext cx="5228335" cy="5976664"/>
          </a:xfrm>
          <a:prstGeom prst="rect">
            <a:avLst/>
          </a:prstGeom>
          <a:noFill/>
        </p:spPr>
      </p:pic>
    </p:spTree>
  </p:cSld>
  <p:clrMapOvr>
    <a:masterClrMapping/>
  </p:clrMapOvr>
  <p:transition advClick="0" advTm="20000">
    <p:circl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51920" y="535286"/>
            <a:ext cx="4968552" cy="5990058"/>
          </a:xfrm>
        </p:spPr>
        <p:txBody>
          <a:bodyPr/>
          <a:lstStyle/>
          <a:p>
            <a:endParaRPr lang="ru-RU" dirty="0"/>
          </a:p>
        </p:txBody>
      </p:sp>
      <p:sp>
        <p:nvSpPr>
          <p:cNvPr id="3" name="Содержимое 2"/>
          <p:cNvSpPr>
            <a:spLocks noGrp="1"/>
          </p:cNvSpPr>
          <p:nvPr>
            <p:ph idx="1"/>
          </p:nvPr>
        </p:nvSpPr>
        <p:spPr>
          <a:xfrm>
            <a:off x="251520" y="332656"/>
            <a:ext cx="3456384" cy="5793507"/>
          </a:xfrm>
        </p:spPr>
        <p:txBody>
          <a:bodyPr>
            <a:normAutofit fontScale="85000" lnSpcReduction="20000"/>
          </a:bodyPr>
          <a:lstStyle/>
          <a:p>
            <a:pPr algn="just"/>
            <a:r>
              <a:rPr lang="ru-RU" b="1" dirty="0" smtClean="0"/>
              <a:t>Штурмовик ИЛ-2 атаковал с воздуха не только живую силу, но и различную военную технику противника. А у бомбардировщика Пе-2 на борту находились 4 пулемета и до 1000 кг бомб. Эти самолеты участвовали в сражениях на всех фронтах.</a:t>
            </a:r>
            <a:endParaRPr lang="ru-RU" b="1" dirty="0"/>
          </a:p>
        </p:txBody>
      </p:sp>
      <p:pic>
        <p:nvPicPr>
          <p:cNvPr id="11266" name="Picture 2" descr="C:\Users\User\Desktop\2.jpg"/>
          <p:cNvPicPr>
            <a:picLocks noChangeAspect="1" noChangeArrowheads="1"/>
          </p:cNvPicPr>
          <p:nvPr/>
        </p:nvPicPr>
        <p:blipFill>
          <a:blip r:embed="rId2" cstate="print"/>
          <a:srcRect/>
          <a:stretch>
            <a:fillRect/>
          </a:stretch>
        </p:blipFill>
        <p:spPr bwMode="auto">
          <a:xfrm>
            <a:off x="3851920" y="332656"/>
            <a:ext cx="5040560" cy="6336704"/>
          </a:xfrm>
          <a:prstGeom prst="rect">
            <a:avLst/>
          </a:prstGeom>
          <a:noFill/>
        </p:spPr>
      </p:pic>
    </p:spTree>
  </p:cSld>
  <p:clrMapOvr>
    <a:masterClrMapping/>
  </p:clrMapOvr>
  <p:transition advClick="0" advTm="20000">
    <p:plus/>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9" y="980728"/>
            <a:ext cx="3672407" cy="4893647"/>
          </a:xfrm>
          <a:prstGeom prst="rect">
            <a:avLst/>
          </a:prstGeom>
        </p:spPr>
        <p:txBody>
          <a:bodyPr wrap="square">
            <a:spAutoFit/>
          </a:bodyPr>
          <a:lstStyle/>
          <a:p>
            <a:pPr algn="just"/>
            <a:r>
              <a:rPr lang="ru-RU" sz="2400" b="1" dirty="0" smtClean="0"/>
              <a:t>Не </a:t>
            </a:r>
            <a:r>
              <a:rPr lang="ru-RU" sz="2400" b="1" dirty="0"/>
              <a:t>только танки и бронетранспортеры принимали участие в боях. Таким же легендарным стало артиллерийское орудие, которое солдаты ласково называли «сорокапяткой». Эта противотанковая пушка также была самым массовым орудием войны</a:t>
            </a:r>
            <a:r>
              <a:rPr lang="ru-RU" sz="1500" b="1" dirty="0"/>
              <a:t>. </a:t>
            </a:r>
            <a:endParaRPr lang="ru-RU" sz="16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27984" y="260648"/>
            <a:ext cx="4526103" cy="62646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Прямоугольник 2"/>
          <p:cNvSpPr/>
          <p:nvPr/>
        </p:nvSpPr>
        <p:spPr>
          <a:xfrm>
            <a:off x="251520" y="260648"/>
            <a:ext cx="4572000" cy="646331"/>
          </a:xfrm>
          <a:prstGeom prst="rect">
            <a:avLst/>
          </a:prstGeom>
        </p:spPr>
        <p:txBody>
          <a:bodyPr>
            <a:spAutoFit/>
          </a:bodyPr>
          <a:lstStyle/>
          <a:p>
            <a:pPr algn="ctr"/>
            <a:r>
              <a:rPr lang="ru-RU" b="1" dirty="0">
                <a:solidFill>
                  <a:srgbClr val="FF0000"/>
                </a:solidFill>
                <a:effectLst>
                  <a:outerShdw blurRad="38100" dist="38100" dir="2700000" algn="tl">
                    <a:srgbClr val="000000">
                      <a:alpha val="43137"/>
                    </a:srgbClr>
                  </a:outerShdw>
                </a:effectLst>
              </a:rPr>
              <a:t>ГРОМ ПОБЕДЫ, РАЗДАВАЙСЯ!  ОРУЖИЕ ПОБЕДЫ</a:t>
            </a:r>
          </a:p>
        </p:txBody>
      </p:sp>
      <p:pic>
        <p:nvPicPr>
          <p:cNvPr id="12290" name="Picture 2" descr="C:\Users\User\Desktop\69.jpg"/>
          <p:cNvPicPr>
            <a:picLocks noChangeAspect="1" noChangeArrowheads="1"/>
          </p:cNvPicPr>
          <p:nvPr/>
        </p:nvPicPr>
        <p:blipFill>
          <a:blip r:embed="rId3" cstate="print"/>
          <a:srcRect/>
          <a:stretch>
            <a:fillRect/>
          </a:stretch>
        </p:blipFill>
        <p:spPr bwMode="auto">
          <a:xfrm>
            <a:off x="4139952" y="260648"/>
            <a:ext cx="4824536" cy="6264696"/>
          </a:xfrm>
          <a:prstGeom prst="rect">
            <a:avLst/>
          </a:prstGeom>
          <a:noFill/>
        </p:spPr>
      </p:pic>
    </p:spTree>
    <p:extLst>
      <p:ext uri="{BB962C8B-B14F-4D97-AF65-F5344CB8AC3E}">
        <p14:creationId xmlns:p14="http://schemas.microsoft.com/office/powerpoint/2010/main" xmlns="" val="3494976907"/>
      </p:ext>
    </p:extLst>
  </p:cSld>
  <p:clrMapOvr>
    <a:masterClrMapping/>
  </p:clrMapOvr>
  <p:transition advClick="0" advTm="20000">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set>
                                      <p:cBhvr>
                                        <p:cTn id="7" dur="455" fill="hold">
                                          <p:stCondLst>
                                            <p:cond delay="0"/>
                                          </p:stCondLst>
                                        </p:cTn>
                                        <p:tgtEl>
                                          <p:spTgt spid="3"/>
                                        </p:tgtEl>
                                        <p:attrNameLst>
                                          <p:attrName>style.rotation</p:attrName>
                                        </p:attrNameLst>
                                      </p:cBhvr>
                                      <p:to>
                                        <p:strVal val="-45.0"/>
                                      </p:to>
                                    </p:set>
                                    <p:anim calcmode="lin" valueType="num">
                                      <p:cBhvr>
                                        <p:cTn id="8" dur="455" fill="hold">
                                          <p:stCondLst>
                                            <p:cond delay="455"/>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
                                        </p:tgtEl>
                                        <p:attrNameLst>
                                          <p:attrName>ppt_y</p:attrName>
                                        </p:attrNameLst>
                                      </p:cBhvr>
                                      <p:tavLst>
                                        <p:tav tm="0">
                                          <p:val>
                                            <p:strVal val="#ppt_y-(0.354*#ppt_w-0.172*#ppt_h)"/>
                                          </p:val>
                                        </p:tav>
                                        <p:tav tm="100000">
                                          <p:val>
                                            <p:strVal val="#ppt_y"/>
                                          </p:val>
                                        </p:tav>
                                      </p:tavLst>
                                    </p:anim>
                                  </p:childTnLst>
                                </p:cTn>
                              </p:par>
                              <p:par>
                                <p:cTn id="12" presetID="31"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1000" fill="hold"/>
                                        <p:tgtEl>
                                          <p:spTgt spid="1026"/>
                                        </p:tgtEl>
                                        <p:attrNameLst>
                                          <p:attrName>ppt_w</p:attrName>
                                        </p:attrNameLst>
                                      </p:cBhvr>
                                      <p:tavLst>
                                        <p:tav tm="0">
                                          <p:val>
                                            <p:fltVal val="0"/>
                                          </p:val>
                                        </p:tav>
                                        <p:tav tm="100000">
                                          <p:val>
                                            <p:strVal val="#ppt_w"/>
                                          </p:val>
                                        </p:tav>
                                      </p:tavLst>
                                    </p:anim>
                                    <p:anim calcmode="lin" valueType="num">
                                      <p:cBhvr>
                                        <p:cTn id="15" dur="1000" fill="hold"/>
                                        <p:tgtEl>
                                          <p:spTgt spid="1026"/>
                                        </p:tgtEl>
                                        <p:attrNameLst>
                                          <p:attrName>ppt_h</p:attrName>
                                        </p:attrNameLst>
                                      </p:cBhvr>
                                      <p:tavLst>
                                        <p:tav tm="0">
                                          <p:val>
                                            <p:fltVal val="0"/>
                                          </p:val>
                                        </p:tav>
                                        <p:tav tm="100000">
                                          <p:val>
                                            <p:strVal val="#ppt_h"/>
                                          </p:val>
                                        </p:tav>
                                      </p:tavLst>
                                    </p:anim>
                                    <p:anim calcmode="lin" valueType="num">
                                      <p:cBhvr>
                                        <p:cTn id="16" dur="1000" fill="hold"/>
                                        <p:tgtEl>
                                          <p:spTgt spid="1026"/>
                                        </p:tgtEl>
                                        <p:attrNameLst>
                                          <p:attrName>style.rotation</p:attrName>
                                        </p:attrNameLst>
                                      </p:cBhvr>
                                      <p:tavLst>
                                        <p:tav tm="0">
                                          <p:val>
                                            <p:fltVal val="90"/>
                                          </p:val>
                                        </p:tav>
                                        <p:tav tm="100000">
                                          <p:val>
                                            <p:fltVal val="0"/>
                                          </p:val>
                                        </p:tav>
                                      </p:tavLst>
                                    </p:anim>
                                    <p:animEffect transition="in" filter="fade">
                                      <p:cBhvr>
                                        <p:cTn id="17" dur="1000"/>
                                        <p:tgtEl>
                                          <p:spTgt spid="102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15816" y="116632"/>
            <a:ext cx="5446867" cy="65821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94976907"/>
      </p:ext>
    </p:extLst>
  </p:cSld>
  <p:clrMapOvr>
    <a:masterClrMapping/>
  </p:clrMapOvr>
  <mc:AlternateContent xmlns:mc="http://schemas.openxmlformats.org/markup-compatibility/2006">
    <mc:Choice xmlns:p14="http://schemas.microsoft.com/office/powerpoint/2010/main" xmlns="" Requires="p14">
      <p:transition p14:dur="250" advClick="0" advTm="5000">
        <p:push dir="u"/>
      </p:transition>
    </mc:Choice>
    <mc:Fallback>
      <p:transition advClick="0" advTm="5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1964" y="561812"/>
            <a:ext cx="4176464" cy="6001643"/>
          </a:xfrm>
          <a:prstGeom prst="rect">
            <a:avLst/>
          </a:prstGeom>
        </p:spPr>
        <p:txBody>
          <a:bodyPr wrap="square">
            <a:spAutoFit/>
          </a:bodyPr>
          <a:lstStyle/>
          <a:p>
            <a:pPr algn="just"/>
            <a:r>
              <a:rPr lang="ru-RU" sz="1600" dirty="0" smtClean="0"/>
              <a:t>Письма </a:t>
            </a:r>
            <a:r>
              <a:rPr lang="ru-RU" sz="1600" dirty="0"/>
              <a:t>писали на листочках чаще всего карандашом, потому что ни чернил, ни ручки в окопах не было. Были раньше такие химические карандаши, очень похожие на простые, но если кончик грифеля химического карандаша намочить, то он начинал писать, как чернила. Не было в окопах ни стола, ни стула, ни настольной лампы. Приходилось солдатам писать письма на коленках, на пеньке, при неверном свете самодельного светильника или луны. Не было на войне конвертов и обратного адреса. В минуты затишья написанное письмо складывали в «солдатский треугольник», писали адрес назначения, а вместо обратного адреса - номер полевой почты. Военный почтальон собирал письма и отправлял на попутном транспорте в тыл. Получить такой «</a:t>
            </a:r>
            <a:r>
              <a:rPr lang="ru-RU" sz="1600" dirty="0" err="1"/>
              <a:t>треугольничек</a:t>
            </a:r>
            <a:r>
              <a:rPr lang="ru-RU" sz="1600" dirty="0"/>
              <a:t>» было большим счастьем. А вот писем в конвертах с фронта люди </a:t>
            </a:r>
            <a:r>
              <a:rPr lang="ru-RU" sz="1600" dirty="0" smtClean="0"/>
              <a:t>боялись. </a:t>
            </a:r>
            <a:r>
              <a:rPr lang="ru-RU" sz="1600" dirty="0"/>
              <a:t>П</a:t>
            </a:r>
            <a:r>
              <a:rPr lang="ru-RU" sz="1600" dirty="0" smtClean="0"/>
              <a:t>одумайте, </a:t>
            </a:r>
            <a:r>
              <a:rPr lang="ru-RU" sz="1600" dirty="0"/>
              <a:t>почему? (В конвертах приходили похоронки или извещение о том, что кто-то пропал без вести).</a:t>
            </a:r>
          </a:p>
          <a:p>
            <a:pPr algn="just"/>
            <a:endParaRPr lang="ru-RU" sz="16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61542" y="476672"/>
            <a:ext cx="4300935" cy="60626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Прямоугольник 2"/>
          <p:cNvSpPr/>
          <p:nvPr/>
        </p:nvSpPr>
        <p:spPr>
          <a:xfrm>
            <a:off x="1187624" y="192480"/>
            <a:ext cx="1901483" cy="369332"/>
          </a:xfrm>
          <a:prstGeom prst="rect">
            <a:avLst/>
          </a:prstGeom>
        </p:spPr>
        <p:txBody>
          <a:bodyPr wrap="none">
            <a:spAutoFit/>
          </a:bodyPr>
          <a:lstStyle/>
          <a:p>
            <a:pPr algn="just"/>
            <a:r>
              <a:rPr lang="ru-RU" b="1" dirty="0">
                <a:solidFill>
                  <a:srgbClr val="FF0000"/>
                </a:solidFill>
                <a:effectLst>
                  <a:outerShdw blurRad="38100" dist="38100" dir="2700000" algn="tl">
                    <a:srgbClr val="000000">
                      <a:alpha val="43137"/>
                    </a:srgbClr>
                  </a:outerShdw>
                </a:effectLst>
              </a:rPr>
              <a:t>ВЕЩИ ВОЙНЫ</a:t>
            </a:r>
          </a:p>
        </p:txBody>
      </p:sp>
    </p:spTree>
    <p:extLst>
      <p:ext uri="{BB962C8B-B14F-4D97-AF65-F5344CB8AC3E}">
        <p14:creationId xmlns:p14="http://schemas.microsoft.com/office/powerpoint/2010/main" xmlns="" val="3494976907"/>
      </p:ext>
    </p:extLst>
  </p:cSld>
  <p:clrMapOvr>
    <a:masterClrMapping/>
  </p:clrMapOvr>
  <p:transition advClick="0" advTm="2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6" presetClass="entr" presetSubtype="21" fill="hold" nodeType="after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barn(inVertical)">
                                      <p:cBhvr>
                                        <p:cTn id="3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19673" y="332656"/>
            <a:ext cx="6336704" cy="62356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94976907"/>
      </p:ext>
    </p:extLst>
  </p:cSld>
  <p:clrMapOvr>
    <a:masterClrMapping/>
  </p:clrMapOvr>
  <p:transition advClick="0" advTm="5000">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Дошкольникам о войне. Великая Отечественная Война"/>
          <p:cNvPicPr/>
          <p:nvPr/>
        </p:nvPicPr>
        <p:blipFill>
          <a:blip r:embed="rId2" cstate="print"/>
          <a:srcRect/>
          <a:stretch>
            <a:fillRect/>
          </a:stretch>
        </p:blipFill>
        <p:spPr bwMode="auto">
          <a:xfrm>
            <a:off x="503546" y="1340768"/>
            <a:ext cx="8136904" cy="2897559"/>
          </a:xfrm>
          <a:prstGeom prst="rect">
            <a:avLst/>
          </a:prstGeom>
          <a:noFill/>
          <a:ln w="9525">
            <a:noFill/>
            <a:miter lim="800000"/>
            <a:headEnd/>
            <a:tailEnd/>
          </a:ln>
        </p:spPr>
      </p:pic>
      <p:sp>
        <p:nvSpPr>
          <p:cNvPr id="5121" name="Rectangle 1"/>
          <p:cNvSpPr>
            <a:spLocks noChangeArrowheads="1"/>
          </p:cNvSpPr>
          <p:nvPr/>
        </p:nvSpPr>
        <p:spPr bwMode="auto">
          <a:xfrm>
            <a:off x="1290234" y="-2232"/>
            <a:ext cx="6563528"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ru-RU" sz="2400" b="1" u="sng" dirty="0" smtClean="0">
                <a:solidFill>
                  <a:srgbClr val="800000"/>
                </a:solidFill>
                <a:latin typeface="Arial" pitchFamily="34" charset="0"/>
                <a:ea typeface="Times New Roman" pitchFamily="18" charset="0"/>
                <a:cs typeface="Arial" pitchFamily="34" charset="0"/>
              </a:rPr>
              <a:t>Как </a:t>
            </a:r>
            <a:r>
              <a:rPr kumimoji="0" lang="ru-RU" sz="2400" b="1" i="0" u="sng" strike="noStrike" cap="none" normalizeH="0" baseline="0" dirty="0" smtClean="0">
                <a:ln>
                  <a:noFill/>
                </a:ln>
                <a:solidFill>
                  <a:srgbClr val="800000"/>
                </a:solidFill>
                <a:effectLst/>
                <a:latin typeface="Arial" pitchFamily="34" charset="0"/>
                <a:ea typeface="Times New Roman" pitchFamily="18" charset="0"/>
                <a:cs typeface="Arial" pitchFamily="34" charset="0"/>
              </a:rPr>
              <a:t> складывать фронтовой треугольник</a:t>
            </a:r>
            <a:r>
              <a:rPr kumimoji="0" lang="ru-RU" sz="1400" b="1" i="0" u="sng" strike="noStrike" cap="none" normalizeH="0" baseline="0" dirty="0" smtClean="0">
                <a:ln>
                  <a:noFill/>
                </a:ln>
                <a:solidFill>
                  <a:srgbClr val="800000"/>
                </a:solidFill>
                <a:effectLst/>
                <a:latin typeface="Arial" pitchFamily="34" charset="0"/>
                <a:ea typeface="Times New Roman" pitchFamily="18" charset="0"/>
                <a:cs typeface="Arial" pitchFamily="34"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3494976907"/>
      </p:ext>
    </p:extLst>
  </p:cSld>
  <p:clrMapOvr>
    <a:masterClrMapping/>
  </p:clrMapOvr>
  <p:transition advClick="0" advTm="7000">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784976" cy="954107"/>
          </a:xfrm>
          <a:prstGeom prst="rect">
            <a:avLst/>
          </a:prstGeom>
        </p:spPr>
        <p:txBody>
          <a:bodyPr wrap="square">
            <a:spAutoFit/>
          </a:bodyPr>
          <a:lstStyle/>
          <a:p>
            <a:pPr algn="ctr"/>
            <a:r>
              <a:rPr lang="ru-RU" sz="2800" b="1" dirty="0">
                <a:solidFill>
                  <a:srgbClr val="990000"/>
                </a:solidFill>
                <a:effectLst>
                  <a:outerShdw blurRad="38100" dist="38100" dir="2700000" algn="tl">
                    <a:srgbClr val="000000">
                      <a:alpha val="43137"/>
                    </a:srgbClr>
                  </a:outerShdw>
                </a:effectLst>
              </a:rPr>
              <a:t>2. Педагогический проект «Вечная память спасенного мира в условиях реализации ФГОС ДО».</a:t>
            </a:r>
            <a:endParaRPr lang="ru-RU" sz="2800" dirty="0">
              <a:solidFill>
                <a:srgbClr val="990000"/>
              </a:solidFill>
              <a:effectLst>
                <a:outerShdw blurRad="38100" dist="38100" dir="2700000" algn="tl">
                  <a:srgbClr val="000000">
                    <a:alpha val="43137"/>
                  </a:srgbClr>
                </a:outerShdw>
              </a:effectLst>
            </a:endParaRPr>
          </a:p>
        </p:txBody>
      </p:sp>
      <p:sp>
        <p:nvSpPr>
          <p:cNvPr id="3" name="Прямоугольник 2"/>
          <p:cNvSpPr/>
          <p:nvPr/>
        </p:nvSpPr>
        <p:spPr>
          <a:xfrm>
            <a:off x="432048" y="1054550"/>
            <a:ext cx="8388424" cy="5326778"/>
          </a:xfrm>
          <a:prstGeom prst="rect">
            <a:avLst/>
          </a:prstGeom>
        </p:spPr>
        <p:txBody>
          <a:bodyPr wrap="square">
            <a:spAutoFit/>
          </a:bodyPr>
          <a:lstStyle/>
          <a:p>
            <a:pPr algn="just"/>
            <a:r>
              <a:rPr lang="ru-RU" sz="2800" b="1" dirty="0" smtClean="0">
                <a:solidFill>
                  <a:srgbClr val="990000"/>
                </a:solidFill>
                <a:effectLst>
                  <a:outerShdw blurRad="38100" dist="38100" dir="2700000" algn="tl">
                    <a:srgbClr val="000000">
                      <a:alpha val="43137"/>
                    </a:srgbClr>
                  </a:outerShdw>
                </a:effectLst>
              </a:rPr>
              <a:t>       Актуальность </a:t>
            </a:r>
            <a:r>
              <a:rPr lang="ru-RU" sz="2800" b="1" dirty="0">
                <a:solidFill>
                  <a:srgbClr val="990000"/>
                </a:solidFill>
                <a:effectLst>
                  <a:outerShdw blurRad="38100" dist="38100" dir="2700000" algn="tl">
                    <a:srgbClr val="000000">
                      <a:alpha val="43137"/>
                    </a:srgbClr>
                  </a:outerShdw>
                </a:effectLst>
              </a:rPr>
              <a:t>проблемы.</a:t>
            </a:r>
          </a:p>
          <a:p>
            <a:pPr algn="just"/>
            <a:r>
              <a:rPr lang="ru-RU" sz="2400" dirty="0" smtClean="0">
                <a:solidFill>
                  <a:srgbClr val="990000"/>
                </a:solidFill>
                <a:effectLst>
                  <a:outerShdw blurRad="38100" dist="38100" dir="2700000" algn="tl">
                    <a:srgbClr val="000000">
                      <a:alpha val="43137"/>
                    </a:srgbClr>
                  </a:outerShdw>
                </a:effectLst>
              </a:rPr>
              <a:t>	9 мая </a:t>
            </a:r>
            <a:r>
              <a:rPr lang="ru-RU" sz="2400" dirty="0">
                <a:solidFill>
                  <a:srgbClr val="990000"/>
                </a:solidFill>
                <a:effectLst>
                  <a:outerShdw blurRad="38100" dist="38100" dir="2700000" algn="tl">
                    <a:srgbClr val="000000">
                      <a:alpha val="43137"/>
                    </a:srgbClr>
                  </a:outerShdw>
                </a:effectLst>
              </a:rPr>
              <a:t>2015 года страна </a:t>
            </a:r>
            <a:r>
              <a:rPr lang="ru-RU" sz="2400" dirty="0" smtClean="0">
                <a:solidFill>
                  <a:srgbClr val="990000"/>
                </a:solidFill>
                <a:effectLst>
                  <a:outerShdw blurRad="38100" dist="38100" dir="2700000" algn="tl">
                    <a:srgbClr val="000000">
                      <a:alpha val="43137"/>
                    </a:srgbClr>
                  </a:outerShdw>
                </a:effectLst>
              </a:rPr>
              <a:t> праздновала </a:t>
            </a:r>
            <a:r>
              <a:rPr lang="ru-RU" sz="2400" dirty="0">
                <a:solidFill>
                  <a:srgbClr val="990000"/>
                </a:solidFill>
                <a:effectLst>
                  <a:outerShdw blurRad="38100" dist="38100" dir="2700000" algn="tl">
                    <a:srgbClr val="000000">
                      <a:alpha val="43137"/>
                    </a:srgbClr>
                  </a:outerShdw>
                </a:effectLst>
              </a:rPr>
              <a:t>великий праздник «70 лет со дня Победы в Великой Отечественной Войне». Поэтому в преддверии праздника, было принято решение разработать и реализовать проект «И помнит мир </a:t>
            </a:r>
            <a:r>
              <a:rPr lang="ru-RU" sz="2400" dirty="0" smtClean="0">
                <a:solidFill>
                  <a:srgbClr val="990000"/>
                </a:solidFill>
                <a:effectLst>
                  <a:outerShdw blurRad="38100" dist="38100" dir="2700000" algn="tl">
                    <a:srgbClr val="000000">
                      <a:alpha val="43137"/>
                    </a:srgbClr>
                  </a:outerShdw>
                </a:effectLst>
              </a:rPr>
              <a:t>спасенный». </a:t>
            </a:r>
            <a:r>
              <a:rPr lang="ru-RU" sz="2400" dirty="0">
                <a:solidFill>
                  <a:srgbClr val="990000"/>
                </a:solidFill>
                <a:effectLst>
                  <a:outerShdw blurRad="38100" dist="38100" dir="2700000" algn="tl">
                    <a:srgbClr val="000000">
                      <a:alpha val="43137"/>
                    </a:srgbClr>
                  </a:outerShdw>
                </a:effectLst>
              </a:rPr>
              <a:t>Проектная деятельность является одним из наиболее эффективных методов патриотического воспитания.</a:t>
            </a:r>
          </a:p>
          <a:p>
            <a:pPr algn="just"/>
            <a:r>
              <a:rPr lang="ru-RU" sz="2400" dirty="0" smtClean="0">
                <a:solidFill>
                  <a:srgbClr val="990000"/>
                </a:solidFill>
                <a:effectLst>
                  <a:outerShdw blurRad="38100" dist="38100" dir="2700000" algn="tl">
                    <a:srgbClr val="000000">
                      <a:alpha val="43137"/>
                    </a:srgbClr>
                  </a:outerShdw>
                </a:effectLst>
              </a:rPr>
              <a:t>	Патриотическое </a:t>
            </a:r>
            <a:r>
              <a:rPr lang="ru-RU" sz="2400" dirty="0">
                <a:solidFill>
                  <a:srgbClr val="990000"/>
                </a:solidFill>
                <a:effectLst>
                  <a:outerShdw blurRad="38100" dist="38100" dir="2700000" algn="tl">
                    <a:srgbClr val="000000">
                      <a:alpha val="43137"/>
                    </a:srgbClr>
                  </a:outerShdw>
                </a:effectLst>
              </a:rPr>
              <a:t>воспитание подрастающего поколения является одной из самых актуальных задач нашего времени. Патриотизм сложное  человеческое чувство. Это любовь к родным и близким людям, к детскому саду, к родному селу и к родной стране. Поэтому важно еще до школы сформировать у детей первоначальные достоверные представления об истории нашей Родины, интерес к ее изучению в будущем.</a:t>
            </a:r>
          </a:p>
        </p:txBody>
      </p:sp>
    </p:spTree>
    <p:extLst>
      <p:ext uri="{BB962C8B-B14F-4D97-AF65-F5344CB8AC3E}">
        <p14:creationId xmlns:p14="http://schemas.microsoft.com/office/powerpoint/2010/main" xmlns="" val="3916293846"/>
      </p:ext>
    </p:extLst>
  </p:cSld>
  <p:clrMapOvr>
    <a:masterClrMapping/>
  </p:clrMapOvr>
  <mc:AlternateContent xmlns:mc="http://schemas.openxmlformats.org/markup-compatibility/2006">
    <mc:Choice xmlns:p14="http://schemas.microsoft.com/office/powerpoint/2010/main" xmlns="" Requires="p14">
      <p:transition p14:dur="250" advClick="0" advTm="5000">
        <p:push dir="u"/>
      </p:transition>
    </mc:Choice>
    <mc:Fallback>
      <p:transition advClick="0" advTm="5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95936" y="274638"/>
            <a:ext cx="4896544" cy="6322714"/>
          </a:xfrm>
        </p:spPr>
        <p:txBody>
          <a:bodyPr/>
          <a:lstStyle/>
          <a:p>
            <a:endParaRPr lang="ru-RU" dirty="0"/>
          </a:p>
        </p:txBody>
      </p:sp>
      <p:sp>
        <p:nvSpPr>
          <p:cNvPr id="3" name="Содержимое 2"/>
          <p:cNvSpPr>
            <a:spLocks noGrp="1"/>
          </p:cNvSpPr>
          <p:nvPr>
            <p:ph idx="1"/>
          </p:nvPr>
        </p:nvSpPr>
        <p:spPr>
          <a:xfrm>
            <a:off x="0" y="188640"/>
            <a:ext cx="3923928" cy="5937523"/>
          </a:xfrm>
        </p:spPr>
        <p:txBody>
          <a:bodyPr>
            <a:noAutofit/>
          </a:bodyPr>
          <a:lstStyle/>
          <a:p>
            <a:pPr algn="just"/>
            <a:r>
              <a:rPr lang="ru-RU" sz="2000" dirty="0" smtClean="0">
                <a:solidFill>
                  <a:schemeClr val="tx1">
                    <a:lumMod val="95000"/>
                    <a:lumOff val="5000"/>
                  </a:schemeClr>
                </a:solidFill>
              </a:rPr>
              <a:t>Долгие годы продолжалась кровавая война, но враг был разгромлен, и Германия подписала акт о безоговорочной капитуляции (документ, в котором фашисты признавали себя побежденными). 9 мая 1945 года тысячи людей вышли  на улицы столицы. Народ ликовал и пел, прямо на улицах кружились пары в победном вальсе. Люди смеялись, плакали, незнакомые обнимали друг друга. Это был праздник всего народа со слезами на глазах! </a:t>
            </a:r>
          </a:p>
          <a:p>
            <a:pPr algn="just"/>
            <a:r>
              <a:rPr lang="ru-RU" sz="2000" dirty="0" smtClean="0">
                <a:solidFill>
                  <a:schemeClr val="tx1">
                    <a:lumMod val="95000"/>
                    <a:lumOff val="5000"/>
                  </a:schemeClr>
                </a:solidFill>
              </a:rPr>
              <a:t>Все радовались великой победе над врагом и оплакивали погибших.</a:t>
            </a:r>
            <a:endParaRPr lang="ru-RU" sz="2000" dirty="0"/>
          </a:p>
        </p:txBody>
      </p:sp>
      <p:pic>
        <p:nvPicPr>
          <p:cNvPr id="13314" name="Picture 2" descr="C:\Users\User\Desktop\ww2_pictures_23.jpg"/>
          <p:cNvPicPr>
            <a:picLocks noChangeAspect="1" noChangeArrowheads="1"/>
          </p:cNvPicPr>
          <p:nvPr/>
        </p:nvPicPr>
        <p:blipFill>
          <a:blip r:embed="rId2" cstate="print"/>
          <a:srcRect/>
          <a:stretch>
            <a:fillRect/>
          </a:stretch>
        </p:blipFill>
        <p:spPr bwMode="auto">
          <a:xfrm>
            <a:off x="4067944" y="476672"/>
            <a:ext cx="4896544" cy="6120680"/>
          </a:xfrm>
          <a:prstGeom prst="rect">
            <a:avLst/>
          </a:prstGeom>
          <a:noFill/>
        </p:spPr>
      </p:pic>
    </p:spTree>
  </p:cSld>
  <p:clrMapOvr>
    <a:masterClrMapping/>
  </p:clrMapOvr>
  <p:transition advClick="0" advTm="20000">
    <p:strips dir="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5256584" cy="6832640"/>
          </a:xfrm>
          <a:prstGeom prst="rect">
            <a:avLst/>
          </a:prstGeom>
        </p:spPr>
        <p:txBody>
          <a:bodyPr wrap="square">
            <a:spAutoFit/>
          </a:bodyPr>
          <a:lstStyle/>
          <a:p>
            <a:pPr algn="ctr"/>
            <a:r>
              <a:rPr lang="ru-RU" b="1" dirty="0">
                <a:solidFill>
                  <a:srgbClr val="FF0000"/>
                </a:solidFill>
                <a:effectLst>
                  <a:outerShdw blurRad="38100" dist="38100" dir="2700000" algn="tl">
                    <a:srgbClr val="000000">
                      <a:alpha val="43137"/>
                    </a:srgbClr>
                  </a:outerShdw>
                </a:effectLst>
              </a:rPr>
              <a:t>ПАРАД ПОБЕДЫ</a:t>
            </a:r>
          </a:p>
          <a:p>
            <a:pPr algn="just"/>
            <a:r>
              <a:rPr lang="ru-RU" sz="2000" dirty="0" smtClean="0">
                <a:solidFill>
                  <a:schemeClr val="tx1">
                    <a:lumMod val="95000"/>
                    <a:lumOff val="5000"/>
                  </a:schemeClr>
                </a:solidFill>
              </a:rPr>
              <a:t>А </a:t>
            </a:r>
            <a:r>
              <a:rPr lang="ru-RU" sz="2000" dirty="0">
                <a:solidFill>
                  <a:schemeClr val="tx1">
                    <a:lumMod val="95000"/>
                    <a:lumOff val="5000"/>
                  </a:schemeClr>
                </a:solidFill>
              </a:rPr>
              <a:t>24 июня 1945 года в Москве прошел парад Победы. По Красной площади стройными рядами прошли воины-победители. </a:t>
            </a:r>
            <a:r>
              <a:rPr lang="ru-RU" sz="2000" dirty="0" smtClean="0">
                <a:solidFill>
                  <a:schemeClr val="tx1">
                    <a:lumMod val="95000"/>
                    <a:lumOff val="5000"/>
                  </a:schemeClr>
                </a:solidFill>
              </a:rPr>
              <a:t> </a:t>
            </a:r>
            <a:r>
              <a:rPr lang="ru-RU" sz="2000" dirty="0">
                <a:solidFill>
                  <a:schemeClr val="tx1">
                    <a:lumMod val="95000"/>
                    <a:lumOff val="5000"/>
                  </a:schemeClr>
                </a:solidFill>
              </a:rPr>
              <a:t>С тех пор этот праздник стал поистине всенародным </a:t>
            </a:r>
            <a:r>
              <a:rPr lang="ru-RU" sz="2000" dirty="0" smtClean="0">
                <a:solidFill>
                  <a:schemeClr val="tx1">
                    <a:lumMod val="95000"/>
                    <a:lumOff val="5000"/>
                  </a:schemeClr>
                </a:solidFill>
              </a:rPr>
              <a:t>торжеством ! В </a:t>
            </a:r>
            <a:r>
              <a:rPr lang="ru-RU" sz="2000" dirty="0">
                <a:solidFill>
                  <a:schemeClr val="tx1">
                    <a:lumMod val="95000"/>
                    <a:lumOff val="5000"/>
                  </a:schemeClr>
                </a:solidFill>
              </a:rPr>
              <a:t>честь этого замечательного праздника каждый год 9 мая во всех городах России проходят торжества. В столице нашей Родины - Москве на Красной площади проходит военный парад. Улицы расцветают улыбками радости, пышными букетами цветов и яркими шарами, звучит торжественная музыка. В памятных местах столицы - на Поклонной горе, у Могилы Неизвестного Солдата, на площади перед Большим театром собираются </a:t>
            </a:r>
            <a:r>
              <a:rPr lang="ru-RU" sz="2000" dirty="0" smtClean="0">
                <a:solidFill>
                  <a:schemeClr val="tx1">
                    <a:lumMod val="95000"/>
                    <a:lumOff val="5000"/>
                  </a:schemeClr>
                </a:solidFill>
              </a:rPr>
              <a:t>ветераны-фронтовики. </a:t>
            </a:r>
            <a:r>
              <a:rPr lang="ru-RU" sz="2000" dirty="0">
                <a:solidFill>
                  <a:schemeClr val="tx1">
                    <a:lumMod val="95000"/>
                    <a:lumOff val="5000"/>
                  </a:schemeClr>
                </a:solidFill>
              </a:rPr>
              <a:t>Мы благодарны им за то, что они победили в жестокой схватке с врагом, отстояли для нас родную землю и мирную жизнь. Будем достойны своих дедов и прадедов</a:t>
            </a:r>
            <a:r>
              <a:rPr lang="ru-RU" sz="2000" dirty="0" smtClean="0">
                <a:solidFill>
                  <a:schemeClr val="tx1">
                    <a:lumMod val="95000"/>
                    <a:lumOff val="5000"/>
                  </a:schemeClr>
                </a:solidFill>
              </a:rPr>
              <a:t>! </a:t>
            </a:r>
            <a:endParaRPr lang="ru-RU" sz="2000" dirty="0">
              <a:solidFill>
                <a:schemeClr val="tx1">
                  <a:lumMod val="95000"/>
                  <a:lumOff val="5000"/>
                </a:schemeClr>
              </a:solidFill>
            </a:endParaRPr>
          </a:p>
          <a:p>
            <a:pPr algn="just"/>
            <a:endParaRPr lang="ru-RU" sz="2000" dirty="0">
              <a:solidFill>
                <a:schemeClr val="tx1">
                  <a:lumMod val="95000"/>
                  <a:lumOff val="5000"/>
                </a:schemeClr>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22034" y="764704"/>
            <a:ext cx="3397846" cy="4968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94976907"/>
      </p:ext>
    </p:extLst>
  </p:cSld>
  <p:clrMapOvr>
    <a:masterClrMapping/>
  </p:clrMapOvr>
  <p:transition advClick="0" advTm="20000">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1000"/>
                                        <p:tgtEl>
                                          <p:spTgt spid="2">
                                            <p:txEl>
                                              <p:pRg st="1" end="1"/>
                                            </p:txEl>
                                          </p:spTgt>
                                        </p:tgtEl>
                                      </p:cBhvr>
                                    </p:animEffect>
                                    <p:anim calcmode="lin" valueType="num">
                                      <p:cBhvr>
                                        <p:cTn id="1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Картинка к дню победы"/>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11760" y="173322"/>
            <a:ext cx="5904656" cy="78728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94976907"/>
      </p:ext>
    </p:extLst>
  </p:cSld>
  <p:clrMapOvr>
    <a:masterClrMapping/>
  </p:clrMapOvr>
  <p:transition spd="slow" advClick="0" advTm="10000">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16632"/>
            <a:ext cx="8712968" cy="5355312"/>
          </a:xfrm>
          <a:prstGeom prst="rect">
            <a:avLst/>
          </a:prstGeom>
        </p:spPr>
        <p:txBody>
          <a:bodyPr wrap="square">
            <a:spAutoFit/>
          </a:bodyPr>
          <a:lstStyle/>
          <a:p>
            <a:pPr algn="ctr"/>
            <a:r>
              <a:rPr lang="ru-RU" dirty="0"/>
              <a:t> </a:t>
            </a:r>
            <a:r>
              <a:rPr lang="ru-RU" sz="2000" b="1" dirty="0">
                <a:solidFill>
                  <a:srgbClr val="FF0000"/>
                </a:solidFill>
                <a:effectLst>
                  <a:outerShdw blurRad="38100" dist="38100" dir="2700000" algn="tl">
                    <a:srgbClr val="000000">
                      <a:alpha val="43137"/>
                    </a:srgbClr>
                  </a:outerShdw>
                </a:effectLst>
              </a:rPr>
              <a:t>Заключение.</a:t>
            </a:r>
          </a:p>
          <a:p>
            <a:pPr algn="just"/>
            <a:r>
              <a:rPr lang="ru-RU" dirty="0"/>
              <a:t>  </a:t>
            </a:r>
            <a:r>
              <a:rPr lang="ru-RU" dirty="0" smtClean="0"/>
              <a:t>     Реализация </a:t>
            </a:r>
            <a:r>
              <a:rPr lang="ru-RU" dirty="0"/>
              <a:t>проекта «Вечная память спасенного мира» возможна при активном взаимодействии всех участников проекта: дети старшего дошкольного возраста, воспитатели, родители (законные представители), музыкальный руководитель, Ветеран Великой Отечественной войны.</a:t>
            </a:r>
          </a:p>
          <a:p>
            <a:pPr algn="just"/>
            <a:r>
              <a:rPr lang="ru-RU" dirty="0" smtClean="0"/>
              <a:t>       Особая </a:t>
            </a:r>
            <a:r>
              <a:rPr lang="ru-RU" dirty="0"/>
              <a:t>роль отводится родителям: их задача воспитывать уважение к историческому прошлому города, к его горожанам, историческим памятникам.</a:t>
            </a:r>
          </a:p>
          <a:p>
            <a:pPr algn="just"/>
            <a:r>
              <a:rPr lang="ru-RU" dirty="0"/>
              <a:t>В процессе реализации проекта у детей изменилось отношение к своим близким, наблюдается проявление чувства любви и привязанности к своей семье, дому, детскому саду, улице, городу через все виды детской деятельности.</a:t>
            </a:r>
          </a:p>
          <a:p>
            <a:pPr algn="just"/>
            <a:r>
              <a:rPr lang="ru-RU" dirty="0" smtClean="0"/>
              <a:t>        Расширилось </a:t>
            </a:r>
            <a:r>
              <a:rPr lang="ru-RU" dirty="0"/>
              <a:t>представления о городах России. Проявился интерес к русским  традициям, обычаям, промыслам, что повлекло за собой развитие чувства ответственности и гордости за достижения своей страны.  Разнообразная детская  деятельность, взаимодействие всех взрослых при реализации проекта «Вечная память спасенного мира» привели к значительным результатам.</a:t>
            </a:r>
          </a:p>
          <a:p>
            <a:pPr algn="just"/>
            <a:r>
              <a:rPr lang="ru-RU" dirty="0"/>
              <a:t>выставка художественной литературы по теме в группе;</a:t>
            </a:r>
          </a:p>
          <a:p>
            <a:pPr algn="just"/>
            <a:r>
              <a:rPr lang="ru-RU" dirty="0"/>
              <a:t>рисунки на темы: «Салют Победы», «Цветы воину победителю»;</a:t>
            </a:r>
          </a:p>
          <a:p>
            <a:pPr algn="just"/>
            <a:r>
              <a:rPr lang="ru-RU" dirty="0"/>
              <a:t>выпуск газеты «Этот день Победы»</a:t>
            </a:r>
          </a:p>
          <a:p>
            <a:pPr algn="just"/>
            <a:r>
              <a:rPr lang="ru-RU" dirty="0"/>
              <a:t> </a:t>
            </a:r>
          </a:p>
        </p:txBody>
      </p:sp>
    </p:spTree>
    <p:extLst>
      <p:ext uri="{BB962C8B-B14F-4D97-AF65-F5344CB8AC3E}">
        <p14:creationId xmlns:p14="http://schemas.microsoft.com/office/powerpoint/2010/main" xmlns="" val="3494976907"/>
      </p:ext>
    </p:extLst>
  </p:cSld>
  <p:clrMapOvr>
    <a:masterClrMapping/>
  </p:clrMapOvr>
  <mc:AlternateContent xmlns:mc="http://schemas.openxmlformats.org/markup-compatibility/2006">
    <mc:Choice xmlns:p14="http://schemas.microsoft.com/office/powerpoint/2010/main" xmlns="" Requires="p14">
      <p:transition p14:dur="250" advClick="0" advTm="2000">
        <p:push dir="u"/>
      </p:transition>
    </mc:Choice>
    <mc:Fallback>
      <p:transition advClick="0" advTm="2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2" presetClass="entr" presetSubtype="4" fill="hold" nodeType="after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 calcmode="lin" valueType="num">
                                      <p:cBhvr additive="base">
                                        <p:cTn id="24"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500"/>
                                        <p:tgtEl>
                                          <p:spTgt spid="2">
                                            <p:txEl>
                                              <p:pRg st="4" end="4"/>
                                            </p:txEl>
                                          </p:spTgt>
                                        </p:tgtEl>
                                      </p:cBhvr>
                                    </p:animEffect>
                                  </p:childTnLst>
                                </p:cTn>
                              </p:par>
                            </p:childTnLst>
                          </p:cTn>
                        </p:par>
                        <p:par>
                          <p:cTn id="30" fill="hold">
                            <p:stCondLst>
                              <p:cond delay="3500"/>
                            </p:stCondLst>
                            <p:childTnLst>
                              <p:par>
                                <p:cTn id="31" presetID="10" presetClass="entr" presetSubtype="0" fill="hold" nodeType="after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fade">
                                      <p:cBhvr>
                                        <p:cTn id="33" dur="500"/>
                                        <p:tgtEl>
                                          <p:spTgt spid="2">
                                            <p:txEl>
                                              <p:pRg st="5" end="5"/>
                                            </p:txEl>
                                          </p:spTgt>
                                        </p:tgtEl>
                                      </p:cBhvr>
                                    </p:animEffect>
                                  </p:childTnLst>
                                </p:cTn>
                              </p:par>
                            </p:childTnLst>
                          </p:cTn>
                        </p:par>
                        <p:par>
                          <p:cTn id="34" fill="hold">
                            <p:stCondLst>
                              <p:cond delay="4000"/>
                            </p:stCondLst>
                            <p:childTnLst>
                              <p:par>
                                <p:cTn id="35" presetID="10" presetClass="entr" presetSubtype="0" fill="hold" nodeType="after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par>
                          <p:cTn id="38" fill="hold">
                            <p:stCondLst>
                              <p:cond delay="4500"/>
                            </p:stCondLst>
                            <p:childTnLst>
                              <p:par>
                                <p:cTn id="39" presetID="10" presetClass="entr" presetSubtype="0" fill="hold" nodeType="after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Effect transition="in" filter="fade">
                                      <p:cBhvr>
                                        <p:cTn id="4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88640"/>
            <a:ext cx="8568952" cy="6463308"/>
          </a:xfrm>
          <a:prstGeom prst="rect">
            <a:avLst/>
          </a:prstGeom>
        </p:spPr>
        <p:txBody>
          <a:bodyPr wrap="square">
            <a:spAutoFit/>
          </a:bodyPr>
          <a:lstStyle/>
          <a:p>
            <a:r>
              <a:rPr lang="ru-RU" dirty="0"/>
              <a:t> Просмотр и обсуждение презентаций на темы:</a:t>
            </a:r>
          </a:p>
          <a:p>
            <a:r>
              <a:rPr lang="ru-RU" dirty="0"/>
              <a:t>«Они сражались за Родину»;</a:t>
            </a:r>
          </a:p>
          <a:p>
            <a:r>
              <a:rPr lang="ru-RU" dirty="0"/>
              <a:t>«Память»;</a:t>
            </a:r>
          </a:p>
          <a:p>
            <a:r>
              <a:rPr lang="ru-RU" dirty="0"/>
              <a:t>«День Победы».</a:t>
            </a:r>
          </a:p>
          <a:p>
            <a:r>
              <a:rPr lang="ru-RU" dirty="0"/>
              <a:t>Беседы с детьми на темы:</a:t>
            </a:r>
          </a:p>
          <a:p>
            <a:r>
              <a:rPr lang="ru-RU" dirty="0"/>
              <a:t>«Что такое героизм? »;</a:t>
            </a:r>
          </a:p>
          <a:p>
            <a:r>
              <a:rPr lang="ru-RU" dirty="0"/>
              <a:t>«Герои Великой Отечественной войны»;</a:t>
            </a:r>
          </a:p>
          <a:p>
            <a:r>
              <a:rPr lang="ru-RU" dirty="0"/>
              <a:t>«Герои, которые ковали победу в тылу»</a:t>
            </a:r>
          </a:p>
          <a:p>
            <a:r>
              <a:rPr lang="ru-RU" dirty="0"/>
              <a:t>Художественно-эстетическое развитие: Коллаж «Салют в честь Дня Победы»;</a:t>
            </a:r>
          </a:p>
          <a:p>
            <a:r>
              <a:rPr lang="ru-RU" dirty="0"/>
              <a:t>Аппликация с элементами </a:t>
            </a:r>
            <a:r>
              <a:rPr lang="ru-RU" dirty="0" err="1"/>
              <a:t>квилинга</a:t>
            </a:r>
            <a:r>
              <a:rPr lang="ru-RU" dirty="0"/>
              <a:t> «Самый главный праздник моей страны и семьи».</a:t>
            </a:r>
          </a:p>
          <a:p>
            <a:r>
              <a:rPr lang="ru-RU" dirty="0"/>
              <a:t>Рисование на тему: «Салют победы», «Цветы воину победителю».</a:t>
            </a:r>
          </a:p>
          <a:p>
            <a:r>
              <a:rPr lang="ru-RU" dirty="0"/>
              <a:t> Изготовление праздничных открыток;</a:t>
            </a:r>
          </a:p>
          <a:p>
            <a:r>
              <a:rPr lang="ru-RU" dirty="0"/>
              <a:t>Лепка «Военная техника» ; Рассматривание и обсуждение репродукций: Ю. М. </a:t>
            </a:r>
            <a:r>
              <a:rPr lang="ru-RU" dirty="0" err="1"/>
              <a:t>Непринцев</a:t>
            </a:r>
            <a:r>
              <a:rPr lang="ru-RU" dirty="0"/>
              <a:t>   «Отдых после боя»; А. А. Дейнека «Оборона Севастополя».</a:t>
            </a:r>
          </a:p>
          <a:p>
            <a:r>
              <a:rPr lang="ru-RU" dirty="0"/>
              <a:t>Речевое развитие. Чтение художественной литературы: Ч. С. </a:t>
            </a:r>
            <a:r>
              <a:rPr lang="ru-RU" dirty="0" err="1"/>
              <a:t>Баруздина</a:t>
            </a:r>
            <a:r>
              <a:rPr lang="ru-RU" dirty="0"/>
              <a:t> «Страна, где мы живем», Л. Кассиль «Твои защитники», А. Суркова «Утро Победы», Исаева А. «Нет солдат неизвестных… »;</a:t>
            </a:r>
          </a:p>
          <a:p>
            <a:r>
              <a:rPr lang="ru-RU" dirty="0"/>
              <a:t>Разучивание стихотворения «Нет войне» О. Воробьев</a:t>
            </a:r>
          </a:p>
          <a:p>
            <a:r>
              <a:rPr lang="ru-RU" dirty="0"/>
              <a:t>Физическое развитие Спортивное развлечение «Зарница» </a:t>
            </a:r>
          </a:p>
          <a:p>
            <a:r>
              <a:rPr lang="ru-RU" dirty="0"/>
              <a:t>Целевая прогулка к мемориальному постаменту. Праздничный концерт «И помнит мир спасенный». Приглашение ветерана Великой Отечественной Войны.</a:t>
            </a:r>
          </a:p>
          <a:p>
            <a:endParaRPr lang="ru-RU" dirty="0"/>
          </a:p>
        </p:txBody>
      </p:sp>
    </p:spTree>
    <p:extLst>
      <p:ext uri="{BB962C8B-B14F-4D97-AF65-F5344CB8AC3E}">
        <p14:creationId xmlns:p14="http://schemas.microsoft.com/office/powerpoint/2010/main" xmlns="" val="3494976907"/>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1000"/>
                                        <p:tgtEl>
                                          <p:spTgt spid="2">
                                            <p:txEl>
                                              <p:pRg st="3" end="3"/>
                                            </p:txEl>
                                          </p:spTgt>
                                        </p:tgtEl>
                                      </p:cBhvr>
                                    </p:animEffect>
                                    <p:anim calcmode="lin" valueType="num">
                                      <p:cBhvr>
                                        <p:cTn id="2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1000"/>
                                        <p:tgtEl>
                                          <p:spTgt spid="2">
                                            <p:txEl>
                                              <p:pRg st="4" end="4"/>
                                            </p:txEl>
                                          </p:spTgt>
                                        </p:tgtEl>
                                      </p:cBhvr>
                                    </p:animEffect>
                                    <p:anim calcmode="lin" valueType="num">
                                      <p:cBhvr>
                                        <p:cTn id="3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1000"/>
                                        <p:tgtEl>
                                          <p:spTgt spid="2">
                                            <p:txEl>
                                              <p:pRg st="5" end="5"/>
                                            </p:txEl>
                                          </p:spTgt>
                                        </p:tgtEl>
                                      </p:cBhvr>
                                    </p:animEffect>
                                    <p:anim calcmode="lin" valueType="num">
                                      <p:cBhvr>
                                        <p:cTn id="3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Effect transition="in" filter="fade">
                                      <p:cBhvr>
                                        <p:cTn id="43" dur="1000"/>
                                        <p:tgtEl>
                                          <p:spTgt spid="2">
                                            <p:txEl>
                                              <p:pRg st="6" end="6"/>
                                            </p:txEl>
                                          </p:spTgt>
                                        </p:tgtEl>
                                      </p:cBhvr>
                                    </p:animEffect>
                                    <p:anim calcmode="lin" valueType="num">
                                      <p:cBhvr>
                                        <p:cTn id="44"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nodeType="after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fade">
                                      <p:cBhvr>
                                        <p:cTn id="49" dur="1000"/>
                                        <p:tgtEl>
                                          <p:spTgt spid="2">
                                            <p:txEl>
                                              <p:pRg st="7" end="7"/>
                                            </p:txEl>
                                          </p:spTgt>
                                        </p:tgtEl>
                                      </p:cBhvr>
                                    </p:animEffect>
                                    <p:anim calcmode="lin" valueType="num">
                                      <p:cBhvr>
                                        <p:cTn id="50"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nodeType="after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animEffect transition="in" filter="fade">
                                      <p:cBhvr>
                                        <p:cTn id="55" dur="1000"/>
                                        <p:tgtEl>
                                          <p:spTgt spid="2">
                                            <p:txEl>
                                              <p:pRg st="8" end="8"/>
                                            </p:txEl>
                                          </p:spTgt>
                                        </p:tgtEl>
                                      </p:cBhvr>
                                    </p:animEffect>
                                    <p:anim calcmode="lin" valueType="num">
                                      <p:cBhvr>
                                        <p:cTn id="56"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nodeType="afterEffect">
                                  <p:stCondLst>
                                    <p:cond delay="0"/>
                                  </p:stCondLst>
                                  <p:childTnLst>
                                    <p:set>
                                      <p:cBhvr>
                                        <p:cTn id="60" dur="1" fill="hold">
                                          <p:stCondLst>
                                            <p:cond delay="0"/>
                                          </p:stCondLst>
                                        </p:cTn>
                                        <p:tgtEl>
                                          <p:spTgt spid="2">
                                            <p:txEl>
                                              <p:pRg st="9" end="9"/>
                                            </p:txEl>
                                          </p:spTgt>
                                        </p:tgtEl>
                                        <p:attrNameLst>
                                          <p:attrName>style.visibility</p:attrName>
                                        </p:attrNameLst>
                                      </p:cBhvr>
                                      <p:to>
                                        <p:strVal val="visible"/>
                                      </p:to>
                                    </p:set>
                                    <p:animEffect transition="in" filter="fade">
                                      <p:cBhvr>
                                        <p:cTn id="61" dur="1000"/>
                                        <p:tgtEl>
                                          <p:spTgt spid="2">
                                            <p:txEl>
                                              <p:pRg st="9" end="9"/>
                                            </p:txEl>
                                          </p:spTgt>
                                        </p:tgtEl>
                                      </p:cBhvr>
                                    </p:animEffect>
                                    <p:anim calcmode="lin" valueType="num">
                                      <p:cBhvr>
                                        <p:cTn id="62"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63"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16" presetClass="entr" presetSubtype="21" fill="hold" nodeType="afterEffect">
                                  <p:stCondLst>
                                    <p:cond delay="0"/>
                                  </p:stCondLst>
                                  <p:childTnLst>
                                    <p:set>
                                      <p:cBhvr>
                                        <p:cTn id="66" dur="1" fill="hold">
                                          <p:stCondLst>
                                            <p:cond delay="0"/>
                                          </p:stCondLst>
                                        </p:cTn>
                                        <p:tgtEl>
                                          <p:spTgt spid="2">
                                            <p:txEl>
                                              <p:pRg st="10" end="10"/>
                                            </p:txEl>
                                          </p:spTgt>
                                        </p:tgtEl>
                                        <p:attrNameLst>
                                          <p:attrName>style.visibility</p:attrName>
                                        </p:attrNameLst>
                                      </p:cBhvr>
                                      <p:to>
                                        <p:strVal val="visible"/>
                                      </p:to>
                                    </p:set>
                                    <p:animEffect transition="in" filter="barn(inVertical)">
                                      <p:cBhvr>
                                        <p:cTn id="67" dur="500"/>
                                        <p:tgtEl>
                                          <p:spTgt spid="2">
                                            <p:txEl>
                                              <p:pRg st="10" end="10"/>
                                            </p:txEl>
                                          </p:spTgt>
                                        </p:tgtEl>
                                      </p:cBhvr>
                                    </p:animEffect>
                                  </p:childTnLst>
                                </p:cTn>
                              </p:par>
                            </p:childTnLst>
                          </p:cTn>
                        </p:par>
                        <p:par>
                          <p:cTn id="68" fill="hold">
                            <p:stCondLst>
                              <p:cond delay="10500"/>
                            </p:stCondLst>
                            <p:childTnLst>
                              <p:par>
                                <p:cTn id="69" presetID="16" presetClass="entr" presetSubtype="21" fill="hold" nodeType="afterEffect">
                                  <p:stCondLst>
                                    <p:cond delay="0"/>
                                  </p:stCondLst>
                                  <p:childTnLst>
                                    <p:set>
                                      <p:cBhvr>
                                        <p:cTn id="70" dur="1" fill="hold">
                                          <p:stCondLst>
                                            <p:cond delay="0"/>
                                          </p:stCondLst>
                                        </p:cTn>
                                        <p:tgtEl>
                                          <p:spTgt spid="2">
                                            <p:txEl>
                                              <p:pRg st="11" end="11"/>
                                            </p:txEl>
                                          </p:spTgt>
                                        </p:tgtEl>
                                        <p:attrNameLst>
                                          <p:attrName>style.visibility</p:attrName>
                                        </p:attrNameLst>
                                      </p:cBhvr>
                                      <p:to>
                                        <p:strVal val="visible"/>
                                      </p:to>
                                    </p:set>
                                    <p:animEffect transition="in" filter="barn(inVertical)">
                                      <p:cBhvr>
                                        <p:cTn id="71" dur="500"/>
                                        <p:tgtEl>
                                          <p:spTgt spid="2">
                                            <p:txEl>
                                              <p:pRg st="11" end="11"/>
                                            </p:txEl>
                                          </p:spTgt>
                                        </p:tgtEl>
                                      </p:cBhvr>
                                    </p:animEffect>
                                  </p:childTnLst>
                                </p:cTn>
                              </p:par>
                            </p:childTnLst>
                          </p:cTn>
                        </p:par>
                        <p:par>
                          <p:cTn id="72" fill="hold">
                            <p:stCondLst>
                              <p:cond delay="11000"/>
                            </p:stCondLst>
                            <p:childTnLst>
                              <p:par>
                                <p:cTn id="73" presetID="16" presetClass="entr" presetSubtype="21" fill="hold" nodeType="afterEffect">
                                  <p:stCondLst>
                                    <p:cond delay="0"/>
                                  </p:stCondLst>
                                  <p:childTnLst>
                                    <p:set>
                                      <p:cBhvr>
                                        <p:cTn id="74" dur="1" fill="hold">
                                          <p:stCondLst>
                                            <p:cond delay="0"/>
                                          </p:stCondLst>
                                        </p:cTn>
                                        <p:tgtEl>
                                          <p:spTgt spid="2">
                                            <p:txEl>
                                              <p:pRg st="12" end="12"/>
                                            </p:txEl>
                                          </p:spTgt>
                                        </p:tgtEl>
                                        <p:attrNameLst>
                                          <p:attrName>style.visibility</p:attrName>
                                        </p:attrNameLst>
                                      </p:cBhvr>
                                      <p:to>
                                        <p:strVal val="visible"/>
                                      </p:to>
                                    </p:set>
                                    <p:animEffect transition="in" filter="barn(inVertical)">
                                      <p:cBhvr>
                                        <p:cTn id="75" dur="500"/>
                                        <p:tgtEl>
                                          <p:spTgt spid="2">
                                            <p:txEl>
                                              <p:pRg st="12" end="12"/>
                                            </p:txEl>
                                          </p:spTgt>
                                        </p:tgtEl>
                                      </p:cBhvr>
                                    </p:animEffect>
                                  </p:childTnLst>
                                </p:cTn>
                              </p:par>
                            </p:childTnLst>
                          </p:cTn>
                        </p:par>
                        <p:par>
                          <p:cTn id="76" fill="hold">
                            <p:stCondLst>
                              <p:cond delay="11500"/>
                            </p:stCondLst>
                            <p:childTnLst>
                              <p:par>
                                <p:cTn id="77" presetID="16" presetClass="entr" presetSubtype="21" fill="hold" nodeType="afterEffect">
                                  <p:stCondLst>
                                    <p:cond delay="0"/>
                                  </p:stCondLst>
                                  <p:childTnLst>
                                    <p:set>
                                      <p:cBhvr>
                                        <p:cTn id="78" dur="1" fill="hold">
                                          <p:stCondLst>
                                            <p:cond delay="0"/>
                                          </p:stCondLst>
                                        </p:cTn>
                                        <p:tgtEl>
                                          <p:spTgt spid="2">
                                            <p:txEl>
                                              <p:pRg st="13" end="13"/>
                                            </p:txEl>
                                          </p:spTgt>
                                        </p:tgtEl>
                                        <p:attrNameLst>
                                          <p:attrName>style.visibility</p:attrName>
                                        </p:attrNameLst>
                                      </p:cBhvr>
                                      <p:to>
                                        <p:strVal val="visible"/>
                                      </p:to>
                                    </p:set>
                                    <p:animEffect transition="in" filter="barn(inVertical)">
                                      <p:cBhvr>
                                        <p:cTn id="79" dur="500"/>
                                        <p:tgtEl>
                                          <p:spTgt spid="2">
                                            <p:txEl>
                                              <p:pRg st="13" end="13"/>
                                            </p:txEl>
                                          </p:spTgt>
                                        </p:tgtEl>
                                      </p:cBhvr>
                                    </p:animEffect>
                                  </p:childTnLst>
                                </p:cTn>
                              </p:par>
                            </p:childTnLst>
                          </p:cTn>
                        </p:par>
                        <p:par>
                          <p:cTn id="80" fill="hold">
                            <p:stCondLst>
                              <p:cond delay="12000"/>
                            </p:stCondLst>
                            <p:childTnLst>
                              <p:par>
                                <p:cTn id="81" presetID="16" presetClass="entr" presetSubtype="21" fill="hold" nodeType="afterEffect">
                                  <p:stCondLst>
                                    <p:cond delay="0"/>
                                  </p:stCondLst>
                                  <p:childTnLst>
                                    <p:set>
                                      <p:cBhvr>
                                        <p:cTn id="82" dur="1" fill="hold">
                                          <p:stCondLst>
                                            <p:cond delay="0"/>
                                          </p:stCondLst>
                                        </p:cTn>
                                        <p:tgtEl>
                                          <p:spTgt spid="2">
                                            <p:txEl>
                                              <p:pRg st="14" end="14"/>
                                            </p:txEl>
                                          </p:spTgt>
                                        </p:tgtEl>
                                        <p:attrNameLst>
                                          <p:attrName>style.visibility</p:attrName>
                                        </p:attrNameLst>
                                      </p:cBhvr>
                                      <p:to>
                                        <p:strVal val="visible"/>
                                      </p:to>
                                    </p:set>
                                    <p:animEffect transition="in" filter="barn(inVertical)">
                                      <p:cBhvr>
                                        <p:cTn id="83" dur="500"/>
                                        <p:tgtEl>
                                          <p:spTgt spid="2">
                                            <p:txEl>
                                              <p:pRg st="14" end="14"/>
                                            </p:txEl>
                                          </p:spTgt>
                                        </p:tgtEl>
                                      </p:cBhvr>
                                    </p:animEffect>
                                  </p:childTnLst>
                                </p:cTn>
                              </p:par>
                            </p:childTnLst>
                          </p:cTn>
                        </p:par>
                        <p:par>
                          <p:cTn id="84" fill="hold">
                            <p:stCondLst>
                              <p:cond delay="12500"/>
                            </p:stCondLst>
                            <p:childTnLst>
                              <p:par>
                                <p:cTn id="85" presetID="16" presetClass="entr" presetSubtype="21" fill="hold" nodeType="afterEffect">
                                  <p:stCondLst>
                                    <p:cond delay="0"/>
                                  </p:stCondLst>
                                  <p:childTnLst>
                                    <p:set>
                                      <p:cBhvr>
                                        <p:cTn id="86" dur="1" fill="hold">
                                          <p:stCondLst>
                                            <p:cond delay="0"/>
                                          </p:stCondLst>
                                        </p:cTn>
                                        <p:tgtEl>
                                          <p:spTgt spid="2">
                                            <p:txEl>
                                              <p:pRg st="15" end="15"/>
                                            </p:txEl>
                                          </p:spTgt>
                                        </p:tgtEl>
                                        <p:attrNameLst>
                                          <p:attrName>style.visibility</p:attrName>
                                        </p:attrNameLst>
                                      </p:cBhvr>
                                      <p:to>
                                        <p:strVal val="visible"/>
                                      </p:to>
                                    </p:set>
                                    <p:animEffect transition="in" filter="barn(inVertical)">
                                      <p:cBhvr>
                                        <p:cTn id="87" dur="500"/>
                                        <p:tgtEl>
                                          <p:spTgt spid="2">
                                            <p:txEl>
                                              <p:pRg st="15" end="15"/>
                                            </p:txEl>
                                          </p:spTgt>
                                        </p:tgtEl>
                                      </p:cBhvr>
                                    </p:animEffect>
                                  </p:childTnLst>
                                </p:cTn>
                              </p:par>
                            </p:childTnLst>
                          </p:cTn>
                        </p:par>
                        <p:par>
                          <p:cTn id="88" fill="hold">
                            <p:stCondLst>
                              <p:cond delay="13000"/>
                            </p:stCondLst>
                            <p:childTnLst>
                              <p:par>
                                <p:cTn id="89" presetID="16" presetClass="entr" presetSubtype="21" fill="hold" nodeType="afterEffect">
                                  <p:stCondLst>
                                    <p:cond delay="0"/>
                                  </p:stCondLst>
                                  <p:childTnLst>
                                    <p:set>
                                      <p:cBhvr>
                                        <p:cTn id="90" dur="1" fill="hold">
                                          <p:stCondLst>
                                            <p:cond delay="0"/>
                                          </p:stCondLst>
                                        </p:cTn>
                                        <p:tgtEl>
                                          <p:spTgt spid="2">
                                            <p:txEl>
                                              <p:pRg st="16" end="16"/>
                                            </p:txEl>
                                          </p:spTgt>
                                        </p:tgtEl>
                                        <p:attrNameLst>
                                          <p:attrName>style.visibility</p:attrName>
                                        </p:attrNameLst>
                                      </p:cBhvr>
                                      <p:to>
                                        <p:strVal val="visible"/>
                                      </p:to>
                                    </p:set>
                                    <p:animEffect transition="in" filter="barn(inVertical)">
                                      <p:cBhvr>
                                        <p:cTn id="91" dur="500"/>
                                        <p:tgtEl>
                                          <p:spTgt spid="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24744"/>
            <a:ext cx="8280920" cy="2151112"/>
          </a:xfrm>
        </p:spPr>
        <p:txBody>
          <a:bodyPr>
            <a:normAutofit fontScale="90000"/>
          </a:bodyPr>
          <a:lstStyle/>
          <a:p>
            <a:pPr algn="just"/>
            <a:r>
              <a:rPr lang="ru-RU" sz="2200" dirty="0" smtClean="0"/>
              <a:t> Литература</a:t>
            </a:r>
            <a:r>
              <a:rPr lang="ru-RU" sz="1800" dirty="0" smtClean="0"/>
              <a:t>.</a:t>
            </a:r>
            <a:br>
              <a:rPr lang="ru-RU" sz="1800" dirty="0" smtClean="0"/>
            </a:br>
            <a:r>
              <a:rPr lang="ru-RU" sz="1800" dirty="0"/>
              <a:t>1. Александрова Е. Ю. и др. «Система патриотического воспитания в ДОУ»- Волгоград, «Учитель», 2007г.</a:t>
            </a:r>
            <a:br>
              <a:rPr lang="ru-RU" sz="1800" dirty="0"/>
            </a:br>
            <a:r>
              <a:rPr lang="ru-RU" sz="1800" dirty="0"/>
              <a:t>2. Государственная программа «Патриотическое воспитание граждан Российской Федерации на 2011-2015 годы». [Электронный ресурс] // режим доступа: http: // </a:t>
            </a:r>
            <a:r>
              <a:rPr lang="ru-RU" sz="1800" dirty="0" err="1"/>
              <a:t>archives</a:t>
            </a:r>
            <a:r>
              <a:rPr lang="ru-RU" sz="1800" dirty="0"/>
              <a:t>. </a:t>
            </a:r>
            <a:r>
              <a:rPr lang="ru-RU" sz="1800" dirty="0" err="1"/>
              <a:t>ru</a:t>
            </a:r>
            <a:r>
              <a:rPr lang="ru-RU" sz="1800" dirty="0"/>
              <a:t>/ </a:t>
            </a:r>
            <a:r>
              <a:rPr lang="ru-RU" sz="1800" dirty="0" err="1"/>
              <a:t>programs</a:t>
            </a:r>
            <a:r>
              <a:rPr lang="ru-RU" sz="1800" dirty="0"/>
              <a:t>/ patriot_2015.shtml.</a:t>
            </a:r>
            <a:br>
              <a:rPr lang="ru-RU" sz="1800" dirty="0"/>
            </a:br>
            <a:r>
              <a:rPr lang="ru-RU" sz="1800" dirty="0"/>
              <a:t>3. Казаков А. П., Шорыгина Т. А. «Детям о великой победе! » - Москва, «Гном и Д», 2005 г.</a:t>
            </a:r>
            <a:br>
              <a:rPr lang="ru-RU" sz="1800" dirty="0"/>
            </a:br>
            <a:r>
              <a:rPr lang="ru-RU" sz="1800" dirty="0"/>
              <a:t>4. </a:t>
            </a:r>
            <a:r>
              <a:rPr lang="ru-RU" sz="1800" dirty="0" err="1"/>
              <a:t>Кондрыкинская</a:t>
            </a:r>
            <a:r>
              <a:rPr lang="ru-RU" sz="1800" dirty="0"/>
              <a:t> Л. А. «С чего начинается Родина? »- Москва, ТЦ «Сфера», 2004г.</a:t>
            </a:r>
            <a:br>
              <a:rPr lang="ru-RU" sz="1800" dirty="0"/>
            </a:br>
            <a:r>
              <a:rPr lang="ru-RU" sz="1800" dirty="0"/>
              <a:t>5. </a:t>
            </a:r>
            <a:r>
              <a:rPr lang="ru-RU" sz="1800" dirty="0" err="1"/>
              <a:t>Мулько</a:t>
            </a:r>
            <a:r>
              <a:rPr lang="ru-RU" sz="1800" dirty="0"/>
              <a:t> И. Ф. Социально-нравственное воспитание детей 5-7 лет: Методическое пособие. – М. : ТЦ Сфера, 2006. -96. – (Программа развития) .</a:t>
            </a:r>
            <a:br>
              <a:rPr lang="ru-RU" sz="1800" dirty="0"/>
            </a:br>
            <a:r>
              <a:rPr lang="ru-RU" sz="1800" dirty="0"/>
              <a:t>6. </a:t>
            </a:r>
            <a:r>
              <a:rPr lang="ru-RU" sz="1800" dirty="0" err="1"/>
              <a:t>Новийкая</a:t>
            </a:r>
            <a:r>
              <a:rPr lang="ru-RU" sz="1800" dirty="0"/>
              <a:t> М. Ю. Наследие. Патриотическое воспитание в детском саду. М. : </a:t>
            </a:r>
            <a:r>
              <a:rPr lang="ru-RU" sz="1800" dirty="0" err="1"/>
              <a:t>Линка</a:t>
            </a:r>
            <a:r>
              <a:rPr lang="ru-RU" sz="1800" dirty="0"/>
              <a:t>-Пресс, 2003.</a:t>
            </a:r>
            <a:br>
              <a:rPr lang="ru-RU" sz="1800" dirty="0"/>
            </a:br>
            <a:r>
              <a:rPr lang="ru-RU" sz="1800" dirty="0"/>
              <a:t>7. </a:t>
            </a:r>
            <a:r>
              <a:rPr lang="ru-RU" sz="1800" dirty="0" err="1"/>
              <a:t>Подрезова</a:t>
            </a:r>
            <a:r>
              <a:rPr lang="ru-RU" sz="1800" dirty="0"/>
              <a:t> Т. И. «Планирование и конспекты занятий по развитию  речи детей в </a:t>
            </a:r>
            <a:r>
              <a:rPr lang="ru-RU" sz="1800" dirty="0" err="1"/>
              <a:t>ДгОУ</a:t>
            </a:r>
            <a:r>
              <a:rPr lang="ru-RU" sz="1800" dirty="0"/>
              <a:t>. Патриотическое воспитание» - Москва, «Айрис-пресс», 2007г</a:t>
            </a:r>
          </a:p>
        </p:txBody>
      </p:sp>
      <p:sp>
        <p:nvSpPr>
          <p:cNvPr id="3" name="Объект 2"/>
          <p:cNvSpPr>
            <a:spLocks noGrp="1"/>
          </p:cNvSpPr>
          <p:nvPr>
            <p:ph idx="1"/>
          </p:nvPr>
        </p:nvSpPr>
        <p:spPr>
          <a:xfrm>
            <a:off x="611560" y="7245424"/>
            <a:ext cx="8229600" cy="1357611"/>
          </a:xfrm>
        </p:spPr>
        <p:txBody>
          <a:bodyPr/>
          <a:lstStyle/>
          <a:p>
            <a:endParaRPr lang="ru-RU" dirty="0"/>
          </a:p>
        </p:txBody>
      </p:sp>
    </p:spTree>
    <p:extLst>
      <p:ext uri="{BB962C8B-B14F-4D97-AF65-F5344CB8AC3E}">
        <p14:creationId xmlns:p14="http://schemas.microsoft.com/office/powerpoint/2010/main" xmlns="" val="291406933"/>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0" fill="hold"/>
                                        <p:tgtEl>
                                          <p:spTgt spid="2"/>
                                        </p:tgtEl>
                                        <p:attrNameLst>
                                          <p:attrName>ppt_x</p:attrName>
                                        </p:attrNameLst>
                                      </p:cBhvr>
                                      <p:tavLst>
                                        <p:tav tm="0">
                                          <p:val>
                                            <p:strVal val="#ppt_x"/>
                                          </p:val>
                                        </p:tav>
                                        <p:tav tm="100000">
                                          <p:val>
                                            <p:strVal val="#ppt_x"/>
                                          </p:val>
                                        </p:tav>
                                      </p:tavLst>
                                    </p:anim>
                                    <p:anim calcmode="lin" valueType="num">
                                      <p:cBhvr>
                                        <p:cTn id="8" dur="15000" fill="hold"/>
                                        <p:tgtEl>
                                          <p:spTgt spid="2"/>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2050" name="Picture 2" descr="Картинки к 70-летию победы в ВОВ"/>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8560" y="-30104"/>
            <a:ext cx="10144968"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71928063"/>
      </p:ext>
    </p:extLst>
  </p:cSld>
  <p:clrMapOvr>
    <a:masterClrMapping/>
  </p:clrMapOvr>
  <p:transition spd="slow" advClick="0" advTm="5000">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3074" name="Picture 2" descr="9 Мая - Я помню, я горжусь!"/>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6552" y="22844"/>
            <a:ext cx="10433797" cy="69515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75490378"/>
      </p:ext>
    </p:extLst>
  </p:cSld>
  <p:clrMapOvr>
    <a:masterClrMapping/>
  </p:clrMapOvr>
  <p:transition spd="slow" advClick="0" advTm="10000">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6146" name="Picture 2" descr="Фейерверк 9 Мая - День Победы"/>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1720" y="-315416"/>
            <a:ext cx="5472608" cy="72968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2942574"/>
      </p:ext>
    </p:extLst>
  </p:cSld>
  <p:clrMapOvr>
    <a:masterClrMapping/>
  </p:clrMapOvr>
  <p:transition spd="slow" advClick="0" advTm="5000">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flipV="1">
            <a:off x="457200" y="6857999"/>
            <a:ext cx="8363272" cy="171400"/>
          </a:xfrm>
        </p:spPr>
        <p:txBody>
          <a:bodyPr>
            <a:normAutofit fontScale="25000" lnSpcReduction="20000"/>
          </a:bodyPr>
          <a:lstStyle/>
          <a:p>
            <a:endParaRPr lang="ru-RU" sz="4000" dirty="0"/>
          </a:p>
        </p:txBody>
      </p:sp>
      <p:pic>
        <p:nvPicPr>
          <p:cNvPr id="1026" name="Picture 2" descr="C днем Победы поздравительная открытка"/>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2536" y="0"/>
            <a:ext cx="9569303"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13496893"/>
      </p:ext>
    </p:extLst>
  </p:cSld>
  <p:clrMapOvr>
    <a:masterClrMapping/>
  </p:clrMapOvr>
  <p:transition spd="slow" advClick="0" advTm="10000">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87115"/>
            <a:ext cx="8784976" cy="3342453"/>
          </a:xfrm>
          <a:prstGeom prst="rect">
            <a:avLst/>
          </a:prstGeom>
        </p:spPr>
        <p:txBody>
          <a:bodyPr wrap="square">
            <a:spAutoFit/>
          </a:bodyPr>
          <a:lstStyle/>
          <a:p>
            <a:pPr algn="just">
              <a:lnSpc>
                <a:spcPct val="120000"/>
              </a:lnSpc>
            </a:pPr>
            <a:r>
              <a:rPr lang="ru-RU" sz="2400" b="1" dirty="0">
                <a:solidFill>
                  <a:srgbClr val="7030A0"/>
                </a:solidFill>
                <a:effectLst>
                  <a:outerShdw blurRad="38100" dist="38100" dir="2700000" algn="tl">
                    <a:srgbClr val="000000">
                      <a:alpha val="43137"/>
                    </a:srgbClr>
                  </a:outerShdw>
                </a:effectLst>
              </a:rPr>
              <a:t>Проблемы проекта:</a:t>
            </a:r>
          </a:p>
          <a:p>
            <a:pPr algn="just">
              <a:lnSpc>
                <a:spcPct val="120000"/>
              </a:lnSpc>
            </a:pPr>
            <a:r>
              <a:rPr lang="ru-RU" sz="2200" dirty="0">
                <a:solidFill>
                  <a:srgbClr val="7030A0"/>
                </a:solidFill>
                <a:effectLst>
                  <a:outerShdw blurRad="38100" dist="38100" dir="2700000" algn="tl">
                    <a:srgbClr val="000000">
                      <a:alpha val="43137"/>
                    </a:srgbClr>
                  </a:outerShdw>
                </a:effectLst>
              </a:rPr>
              <a:t>Стремясь заработать, родители все меньше внимания уделяют детям, их воспитанию, растет число неполных, неблагоприятных семей. Ребенку сложнее полюбить свой дом, семью.</a:t>
            </a:r>
          </a:p>
          <a:p>
            <a:pPr algn="just">
              <a:lnSpc>
                <a:spcPct val="120000"/>
              </a:lnSpc>
            </a:pPr>
            <a:r>
              <a:rPr lang="ru-RU" sz="2200" dirty="0">
                <a:solidFill>
                  <a:srgbClr val="7030A0"/>
                </a:solidFill>
                <a:effectLst>
                  <a:outerShdw blurRad="38100" dist="38100" dir="2700000" algn="tl">
                    <a:srgbClr val="000000">
                      <a:alpha val="43137"/>
                    </a:srgbClr>
                  </a:outerShdw>
                </a:effectLst>
              </a:rPr>
              <a:t>Дети, начиная с дошкольного возраста, испытывают дефицит знаний о  родном городе, стране, особенностях русских традиций.</a:t>
            </a:r>
          </a:p>
          <a:p>
            <a:pPr algn="just">
              <a:lnSpc>
                <a:spcPct val="120000"/>
              </a:lnSpc>
            </a:pPr>
            <a:r>
              <a:rPr lang="ru-RU" sz="2200" dirty="0">
                <a:solidFill>
                  <a:srgbClr val="7030A0"/>
                </a:solidFill>
                <a:effectLst>
                  <a:outerShdw blurRad="38100" dist="38100" dir="2700000" algn="tl">
                    <a:srgbClr val="000000">
                      <a:alpha val="43137"/>
                    </a:srgbClr>
                  </a:outerShdw>
                </a:effectLst>
              </a:rPr>
              <a:t>Недостаточно сформирована система работы с семьями воспитанников по проблеме нравственно-патриотического воспитания.</a:t>
            </a:r>
          </a:p>
        </p:txBody>
      </p:sp>
      <p:sp>
        <p:nvSpPr>
          <p:cNvPr id="3" name="Прямоугольник 2"/>
          <p:cNvSpPr/>
          <p:nvPr/>
        </p:nvSpPr>
        <p:spPr>
          <a:xfrm>
            <a:off x="258216" y="3789040"/>
            <a:ext cx="8712968" cy="2712859"/>
          </a:xfrm>
          <a:prstGeom prst="rect">
            <a:avLst/>
          </a:prstGeom>
        </p:spPr>
        <p:txBody>
          <a:bodyPr wrap="square">
            <a:spAutoFit/>
          </a:bodyPr>
          <a:lstStyle/>
          <a:p>
            <a:pPr algn="just">
              <a:lnSpc>
                <a:spcPct val="120000"/>
              </a:lnSpc>
            </a:pPr>
            <a:r>
              <a:rPr lang="ru-RU" sz="2400" b="1" dirty="0">
                <a:solidFill>
                  <a:srgbClr val="7030A0"/>
                </a:solidFill>
                <a:effectLst>
                  <a:outerShdw blurRad="38100" dist="38100" dir="2700000" algn="tl">
                    <a:srgbClr val="000000">
                      <a:alpha val="43137"/>
                    </a:srgbClr>
                  </a:outerShdw>
                </a:effectLst>
              </a:rPr>
              <a:t>Цель проекта:</a:t>
            </a:r>
          </a:p>
          <a:p>
            <a:pPr algn="just">
              <a:lnSpc>
                <a:spcPct val="120000"/>
              </a:lnSpc>
            </a:pPr>
            <a:r>
              <a:rPr lang="ru-RU" sz="2400" dirty="0">
                <a:solidFill>
                  <a:srgbClr val="7030A0"/>
                </a:solidFill>
                <a:effectLst>
                  <a:outerShdw blurRad="38100" dist="38100" dir="2700000" algn="tl">
                    <a:srgbClr val="000000">
                      <a:alpha val="43137"/>
                    </a:srgbClr>
                  </a:outerShdw>
                </a:effectLst>
              </a:rPr>
              <a:t>Создать условия для ознакомления детей с Великой Отечественной Войной через различные виды деятельности;</a:t>
            </a:r>
          </a:p>
          <a:p>
            <a:pPr algn="just">
              <a:lnSpc>
                <a:spcPct val="120000"/>
              </a:lnSpc>
            </a:pPr>
            <a:r>
              <a:rPr lang="ru-RU" sz="2400" dirty="0">
                <a:solidFill>
                  <a:srgbClr val="7030A0"/>
                </a:solidFill>
                <a:effectLst>
                  <a:outerShdw blurRad="38100" dist="38100" dir="2700000" algn="tl">
                    <a:srgbClr val="000000">
                      <a:alpha val="43137"/>
                    </a:srgbClr>
                  </a:outerShdw>
                </a:effectLst>
              </a:rPr>
              <a:t>Формировать патриотические чувства у дошкольников, уважение и гордость за подвиг нашего народа в Великой Отечественной войне.</a:t>
            </a:r>
          </a:p>
        </p:txBody>
      </p:sp>
    </p:spTree>
    <p:extLst>
      <p:ext uri="{BB962C8B-B14F-4D97-AF65-F5344CB8AC3E}">
        <p14:creationId xmlns:p14="http://schemas.microsoft.com/office/powerpoint/2010/main" xmlns="" val="3494976907"/>
      </p:ext>
    </p:extLst>
  </p:cSld>
  <p:clrMapOvr>
    <a:masterClrMapping/>
  </p:clrMapOvr>
  <mc:AlternateContent xmlns:mc="http://schemas.openxmlformats.org/markup-compatibility/2006">
    <mc:Choice xmlns:p14="http://schemas.microsoft.com/office/powerpoint/2010/main" xmlns="" Requires="p14">
      <p:transition p14:dur="250" advClick="0" advTm="5000">
        <p:push dir="u"/>
      </p:transition>
    </mc:Choice>
    <mc:Fallback>
      <p:transition advClick="0" advTm="5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568952" cy="3416320"/>
          </a:xfrm>
          <a:prstGeom prst="rect">
            <a:avLst/>
          </a:prstGeom>
        </p:spPr>
        <p:txBody>
          <a:bodyPr wrap="square">
            <a:spAutoFit/>
          </a:bodyPr>
          <a:lstStyle/>
          <a:p>
            <a:r>
              <a:rPr lang="ru-RU" sz="2400" dirty="0">
                <a:solidFill>
                  <a:srgbClr val="7030A0"/>
                </a:solidFill>
                <a:effectLst>
                  <a:outerShdw blurRad="38100" dist="38100" dir="2700000" algn="tl">
                    <a:srgbClr val="000000">
                      <a:alpha val="43137"/>
                    </a:srgbClr>
                  </a:outerShdw>
                </a:effectLst>
              </a:rPr>
              <a:t>Задачи:</a:t>
            </a:r>
          </a:p>
          <a:p>
            <a:r>
              <a:rPr lang="ru-RU" sz="2400" dirty="0">
                <a:solidFill>
                  <a:srgbClr val="7030A0"/>
                </a:solidFill>
                <a:effectLst>
                  <a:outerShdw blurRad="38100" dist="38100" dir="2700000" algn="tl">
                    <a:srgbClr val="000000">
                      <a:alpha val="43137"/>
                    </a:srgbClr>
                  </a:outerShdw>
                </a:effectLst>
              </a:rPr>
              <a:t>Познакомить дошкольников с историческими фактами военных лет, доступных детям и вызывающих у них эмоциональные переживания;</a:t>
            </a:r>
          </a:p>
          <a:p>
            <a:r>
              <a:rPr lang="ru-RU" sz="2400" dirty="0">
                <a:solidFill>
                  <a:srgbClr val="7030A0"/>
                </a:solidFill>
                <a:effectLst>
                  <a:outerShdw blurRad="38100" dist="38100" dir="2700000" algn="tl">
                    <a:srgbClr val="000000">
                      <a:alpha val="43137"/>
                    </a:srgbClr>
                  </a:outerShdw>
                </a:effectLst>
              </a:rPr>
              <a:t>Познакомить с произведениями художественной литературы и с музыкой военных лет; </a:t>
            </a:r>
            <a:endParaRPr lang="ru-RU" sz="2400" dirty="0" smtClean="0">
              <a:solidFill>
                <a:srgbClr val="7030A0"/>
              </a:solidFill>
              <a:effectLst>
                <a:outerShdw blurRad="38100" dist="38100" dir="2700000" algn="tl">
                  <a:srgbClr val="000000">
                    <a:alpha val="43137"/>
                  </a:srgbClr>
                </a:outerShdw>
              </a:effectLst>
            </a:endParaRPr>
          </a:p>
          <a:p>
            <a:r>
              <a:rPr lang="ru-RU" sz="2400" dirty="0" smtClean="0">
                <a:solidFill>
                  <a:srgbClr val="7030A0"/>
                </a:solidFill>
                <a:effectLst>
                  <a:outerShdw blurRad="38100" dist="38100" dir="2700000" algn="tl">
                    <a:srgbClr val="000000">
                      <a:alpha val="43137"/>
                    </a:srgbClr>
                  </a:outerShdw>
                </a:effectLst>
              </a:rPr>
              <a:t>Воспитывать </a:t>
            </a:r>
            <a:r>
              <a:rPr lang="ru-RU" sz="2400" dirty="0">
                <a:solidFill>
                  <a:srgbClr val="7030A0"/>
                </a:solidFill>
                <a:effectLst>
                  <a:outerShdw blurRad="38100" dist="38100" dir="2700000" algn="tl">
                    <a:srgbClr val="000000">
                      <a:alpha val="43137"/>
                    </a:srgbClr>
                  </a:outerShdw>
                </a:effectLst>
              </a:rPr>
              <a:t>нравственно-патриотические чувства у дошкольников через совместные мероприятия с участием детей, родителей и педагогов.</a:t>
            </a:r>
          </a:p>
        </p:txBody>
      </p:sp>
      <p:sp>
        <p:nvSpPr>
          <p:cNvPr id="3" name="Прямоугольник 2"/>
          <p:cNvSpPr/>
          <p:nvPr/>
        </p:nvSpPr>
        <p:spPr>
          <a:xfrm>
            <a:off x="179512" y="4077072"/>
            <a:ext cx="8712968" cy="2308324"/>
          </a:xfrm>
          <a:prstGeom prst="rect">
            <a:avLst/>
          </a:prstGeom>
        </p:spPr>
        <p:txBody>
          <a:bodyPr wrap="square">
            <a:spAutoFit/>
          </a:bodyPr>
          <a:lstStyle/>
          <a:p>
            <a:pPr algn="just"/>
            <a:r>
              <a:rPr lang="ru-RU" b="1" dirty="0" smtClean="0">
                <a:solidFill>
                  <a:srgbClr val="7030A0"/>
                </a:solidFill>
                <a:effectLst>
                  <a:outerShdw blurRad="38100" dist="38100" dir="2700000" algn="tl">
                    <a:srgbClr val="000000">
                      <a:alpha val="43137"/>
                    </a:srgbClr>
                  </a:outerShdw>
                </a:effectLst>
              </a:rPr>
              <a:t>          В </a:t>
            </a:r>
            <a:r>
              <a:rPr lang="ru-RU" b="1" dirty="0">
                <a:solidFill>
                  <a:srgbClr val="7030A0"/>
                </a:solidFill>
                <a:effectLst>
                  <a:outerShdw blurRad="38100" dist="38100" dir="2700000" algn="tl">
                    <a:srgbClr val="000000">
                      <a:alpha val="43137"/>
                    </a:srgbClr>
                  </a:outerShdw>
                </a:effectLst>
              </a:rPr>
              <a:t>примерной общеобразовательной программе воспитания, обучения и развития детей дошкольного возраста «От рождения до школы»  под редакцией Н. Е. </a:t>
            </a:r>
            <a:r>
              <a:rPr lang="ru-RU" b="1" dirty="0" err="1">
                <a:solidFill>
                  <a:srgbClr val="7030A0"/>
                </a:solidFill>
                <a:effectLst>
                  <a:outerShdw blurRad="38100" dist="38100" dir="2700000" algn="tl">
                    <a:srgbClr val="000000">
                      <a:alpha val="43137"/>
                    </a:srgbClr>
                  </a:outerShdw>
                </a:effectLst>
              </a:rPr>
              <a:t>Вераксы</a:t>
            </a:r>
            <a:r>
              <a:rPr lang="ru-RU" b="1" dirty="0">
                <a:solidFill>
                  <a:srgbClr val="7030A0"/>
                </a:solidFill>
                <a:effectLst>
                  <a:outerShdw blurRad="38100" dist="38100" dir="2700000" algn="tl">
                    <a:srgbClr val="000000">
                      <a:alpha val="43137"/>
                    </a:srgbClr>
                  </a:outerShdw>
                </a:effectLst>
              </a:rPr>
              <a:t>, Т. С. Комаровой, М. А. Васильевой </a:t>
            </a:r>
            <a:r>
              <a:rPr lang="ru-RU" b="1" dirty="0" smtClean="0">
                <a:solidFill>
                  <a:srgbClr val="7030A0"/>
                </a:solidFill>
                <a:effectLst>
                  <a:outerShdw blurRad="38100" dist="38100" dir="2700000" algn="tl">
                    <a:srgbClr val="000000">
                      <a:alpha val="43137"/>
                    </a:srgbClr>
                  </a:outerShdw>
                </a:effectLst>
              </a:rPr>
              <a:t> </a:t>
            </a:r>
            <a:r>
              <a:rPr lang="ru-RU" b="1" dirty="0">
                <a:solidFill>
                  <a:srgbClr val="7030A0"/>
                </a:solidFill>
                <a:effectLst>
                  <a:outerShdw blurRad="38100" dist="38100" dir="2700000" algn="tl">
                    <a:srgbClr val="000000">
                      <a:alpha val="43137"/>
                    </a:srgbClr>
                  </a:outerShdw>
                </a:effectLst>
              </a:rPr>
              <a:t>в частности, говорится: «Воспитателю необходимо способствовать воспитанию у детей чувства патриотизма-любви к семье, детскому саду, родной природе, соотечественникам. Осознанию себя, как гражданина своей страны». Меняются времена, эпохи, люди. Но вечным остается стремление человека к добру, любви, свету, красоте, истине.               </a:t>
            </a:r>
          </a:p>
        </p:txBody>
      </p:sp>
    </p:spTree>
    <p:extLst>
      <p:ext uri="{BB962C8B-B14F-4D97-AF65-F5344CB8AC3E}">
        <p14:creationId xmlns:p14="http://schemas.microsoft.com/office/powerpoint/2010/main" xmlns="" val="3494976907"/>
      </p:ext>
    </p:extLst>
  </p:cSld>
  <p:clrMapOvr>
    <a:masterClrMapping/>
  </p:clrMapOvr>
  <p:transition spd="slow" advClick="0"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568952" cy="369332"/>
          </a:xfrm>
          <a:prstGeom prst="rect">
            <a:avLst/>
          </a:prstGeom>
        </p:spPr>
        <p:txBody>
          <a:bodyPr wrap="square">
            <a:spAutoFit/>
          </a:bodyPr>
          <a:lstStyle/>
          <a:p>
            <a:pPr algn="ctr"/>
            <a:r>
              <a:rPr lang="ru-RU" b="1" dirty="0">
                <a:solidFill>
                  <a:srgbClr val="CC3300"/>
                </a:solidFill>
                <a:effectLst>
                  <a:outerShdw blurRad="38100" dist="38100" dir="2700000" algn="tl">
                    <a:srgbClr val="000000">
                      <a:alpha val="43137"/>
                    </a:srgbClr>
                  </a:outerShdw>
                </a:effectLst>
              </a:rPr>
              <a:t>3. НА ПОЛЯХ СРАЖЕНИЙ. НА ПЕРЕДОВОЙ</a:t>
            </a:r>
            <a:endParaRPr lang="ru-RU" dirty="0">
              <a:solidFill>
                <a:srgbClr val="CC3300"/>
              </a:solidFill>
              <a:effectLst>
                <a:outerShdw blurRad="38100" dist="38100" dir="2700000" algn="tl">
                  <a:srgbClr val="000000">
                    <a:alpha val="43137"/>
                  </a:srgbClr>
                </a:outerShdw>
              </a:effectLst>
            </a:endParaRPr>
          </a:p>
        </p:txBody>
      </p:sp>
      <p:pic>
        <p:nvPicPr>
          <p:cNvPr id="3" name="Рисунок 2" descr="Дошкольникам о войне. Великая Отечественная Война"/>
          <p:cNvPicPr/>
          <p:nvPr/>
        </p:nvPicPr>
        <p:blipFill>
          <a:blip r:embed="rId3" cstate="print"/>
          <a:srcRect/>
          <a:stretch>
            <a:fillRect/>
          </a:stretch>
        </p:blipFill>
        <p:spPr bwMode="auto">
          <a:xfrm>
            <a:off x="4243895" y="577078"/>
            <a:ext cx="4603978" cy="5981437"/>
          </a:xfrm>
          <a:prstGeom prst="rect">
            <a:avLst/>
          </a:prstGeom>
          <a:noFill/>
          <a:ln w="9525">
            <a:noFill/>
            <a:miter lim="800000"/>
            <a:headEnd/>
            <a:tailEnd/>
          </a:ln>
        </p:spPr>
      </p:pic>
      <p:sp>
        <p:nvSpPr>
          <p:cNvPr id="6" name="Текст 5"/>
          <p:cNvSpPr>
            <a:spLocks noGrp="1"/>
          </p:cNvSpPr>
          <p:nvPr>
            <p:ph type="body" sz="half" idx="2"/>
          </p:nvPr>
        </p:nvSpPr>
        <p:spPr>
          <a:xfrm>
            <a:off x="457200" y="764704"/>
            <a:ext cx="3610744" cy="5361459"/>
          </a:xfrm>
        </p:spPr>
        <p:txBody>
          <a:bodyPr>
            <a:normAutofit/>
          </a:bodyPr>
          <a:lstStyle/>
          <a:p>
            <a:r>
              <a:rPr lang="ru-RU" sz="1800" dirty="0" smtClean="0">
                <a:solidFill>
                  <a:schemeClr val="tx1">
                    <a:lumMod val="95000"/>
                    <a:lumOff val="5000"/>
                  </a:schemeClr>
                </a:solidFill>
              </a:rPr>
              <a:t>Страна цвела. Но враг из-за угла</a:t>
            </a:r>
          </a:p>
          <a:p>
            <a:r>
              <a:rPr lang="ru-RU" sz="1800" dirty="0" smtClean="0">
                <a:solidFill>
                  <a:schemeClr val="tx1">
                    <a:lumMod val="95000"/>
                    <a:lumOff val="5000"/>
                  </a:schemeClr>
                </a:solidFill>
              </a:rPr>
              <a:t>Свершил налет, пошел на нас войною.</a:t>
            </a:r>
          </a:p>
          <a:p>
            <a:r>
              <a:rPr lang="ru-RU" sz="1800" dirty="0" smtClean="0">
                <a:solidFill>
                  <a:schemeClr val="tx1">
                    <a:lumMod val="95000"/>
                    <a:lumOff val="5000"/>
                  </a:schemeClr>
                </a:solidFill>
              </a:rPr>
              <a:t>В тот грозный час,</a:t>
            </a:r>
          </a:p>
          <a:p>
            <a:r>
              <a:rPr lang="ru-RU" sz="1800" dirty="0" smtClean="0">
                <a:solidFill>
                  <a:schemeClr val="tx1">
                    <a:lumMod val="95000"/>
                    <a:lumOff val="5000"/>
                  </a:schemeClr>
                </a:solidFill>
              </a:rPr>
              <a:t>Стальною став стеною,</a:t>
            </a:r>
          </a:p>
          <a:p>
            <a:r>
              <a:rPr lang="ru-RU" sz="1800" dirty="0" smtClean="0">
                <a:solidFill>
                  <a:schemeClr val="tx1">
                    <a:lumMod val="95000"/>
                    <a:lumOff val="5000"/>
                  </a:schemeClr>
                </a:solidFill>
              </a:rPr>
              <a:t>Вся молодость оружие взяла,</a:t>
            </a:r>
          </a:p>
          <a:p>
            <a:r>
              <a:rPr lang="ru-RU" sz="1800" dirty="0" smtClean="0">
                <a:solidFill>
                  <a:schemeClr val="tx1">
                    <a:lumMod val="95000"/>
                    <a:lumOff val="5000"/>
                  </a:schemeClr>
                </a:solidFill>
              </a:rPr>
              <a:t>Чтоб отстоять Отечество родное.</a:t>
            </a:r>
          </a:p>
          <a:p>
            <a:r>
              <a:rPr lang="ru-RU" sz="1800" dirty="0" smtClean="0">
                <a:solidFill>
                  <a:schemeClr val="tx1">
                    <a:lumMod val="95000"/>
                    <a:lumOff val="5000"/>
                  </a:schemeClr>
                </a:solidFill>
              </a:rPr>
              <a:t>               Автор: А.Безыменский.</a:t>
            </a:r>
          </a:p>
          <a:p>
            <a:endParaRPr lang="ru-RU" sz="1800" dirty="0" smtClean="0">
              <a:solidFill>
                <a:schemeClr val="tx1">
                  <a:lumMod val="95000"/>
                  <a:lumOff val="5000"/>
                </a:schemeClr>
              </a:solidFill>
            </a:endParaRPr>
          </a:p>
          <a:p>
            <a:r>
              <a:rPr lang="ru-RU" sz="1800" dirty="0" smtClean="0">
                <a:solidFill>
                  <a:schemeClr val="tx1">
                    <a:lumMod val="95000"/>
                    <a:lumOff val="5000"/>
                  </a:schemeClr>
                </a:solidFill>
              </a:rPr>
              <a:t>Война .Жестокая война</a:t>
            </a:r>
          </a:p>
          <a:p>
            <a:r>
              <a:rPr lang="ru-RU" sz="1800" dirty="0" smtClean="0">
                <a:solidFill>
                  <a:schemeClr val="tx1">
                    <a:lumMod val="95000"/>
                    <a:lumOff val="5000"/>
                  </a:schemeClr>
                </a:solidFill>
              </a:rPr>
              <a:t>Не первый месяц длится…</a:t>
            </a:r>
          </a:p>
          <a:p>
            <a:r>
              <a:rPr lang="ru-RU" sz="1800" dirty="0" smtClean="0">
                <a:solidFill>
                  <a:schemeClr val="tx1">
                    <a:lumMod val="95000"/>
                    <a:lumOff val="5000"/>
                  </a:schemeClr>
                </a:solidFill>
              </a:rPr>
              <a:t>Жизнь, как струна,</a:t>
            </a:r>
          </a:p>
          <a:p>
            <a:r>
              <a:rPr lang="ru-RU" sz="1800" dirty="0" smtClean="0">
                <a:solidFill>
                  <a:schemeClr val="tx1">
                    <a:lumMod val="95000"/>
                    <a:lumOff val="5000"/>
                  </a:schemeClr>
                </a:solidFill>
              </a:rPr>
              <a:t>Напряжена,</a:t>
            </a:r>
          </a:p>
          <a:p>
            <a:r>
              <a:rPr lang="ru-RU" sz="1800" dirty="0" smtClean="0">
                <a:solidFill>
                  <a:schemeClr val="tx1">
                    <a:lumMod val="95000"/>
                    <a:lumOff val="5000"/>
                  </a:schemeClr>
                </a:solidFill>
              </a:rPr>
              <a:t>В опасности столица.</a:t>
            </a:r>
          </a:p>
          <a:p>
            <a:r>
              <a:rPr lang="ru-RU" sz="1800" dirty="0" smtClean="0">
                <a:solidFill>
                  <a:schemeClr val="tx1">
                    <a:lumMod val="95000"/>
                    <a:lumOff val="5000"/>
                  </a:schemeClr>
                </a:solidFill>
              </a:rPr>
              <a:t>             Автор: Н.Добронравов.</a:t>
            </a:r>
            <a:endParaRPr lang="ru-RU" sz="1800" dirty="0">
              <a:solidFill>
                <a:schemeClr val="tx1">
                  <a:lumMod val="95000"/>
                  <a:lumOff val="5000"/>
                </a:schemeClr>
              </a:solidFill>
            </a:endParaRPr>
          </a:p>
        </p:txBody>
      </p:sp>
      <p:pic>
        <p:nvPicPr>
          <p:cNvPr id="32770" name="Picture 2" descr="Отечественная война и Великая Победа! (150 фото)"/>
          <p:cNvPicPr>
            <a:picLocks noChangeAspect="1" noChangeArrowheads="1"/>
          </p:cNvPicPr>
          <p:nvPr/>
        </p:nvPicPr>
        <p:blipFill>
          <a:blip r:embed="rId4" cstate="print"/>
          <a:srcRect/>
          <a:stretch>
            <a:fillRect/>
          </a:stretch>
        </p:blipFill>
        <p:spPr bwMode="auto">
          <a:xfrm>
            <a:off x="-5509120" y="5157192"/>
            <a:ext cx="252241" cy="189410"/>
          </a:xfrm>
          <a:prstGeom prst="rect">
            <a:avLst/>
          </a:prstGeom>
          <a:noFill/>
        </p:spPr>
      </p:pic>
      <p:pic>
        <p:nvPicPr>
          <p:cNvPr id="7" name="Picture 2" descr="Отечественная война и Великая Победа! (150 фото)"/>
          <p:cNvPicPr>
            <a:picLocks noChangeAspect="1" noChangeArrowheads="1"/>
          </p:cNvPicPr>
          <p:nvPr/>
        </p:nvPicPr>
        <p:blipFill>
          <a:blip r:embed="rId5" cstate="print"/>
          <a:srcRect/>
          <a:stretch>
            <a:fillRect/>
          </a:stretch>
        </p:blipFill>
        <p:spPr bwMode="auto">
          <a:xfrm flipH="1">
            <a:off x="-7382025" y="6093296"/>
            <a:ext cx="360737" cy="270881"/>
          </a:xfrm>
          <a:prstGeom prst="rect">
            <a:avLst/>
          </a:prstGeom>
          <a:noFill/>
        </p:spPr>
      </p:pic>
      <p:pic>
        <p:nvPicPr>
          <p:cNvPr id="8" name="_МЫ ПОМНИМmp3.wav">
            <a:hlinkClick r:id="" action="ppaction://media"/>
          </p:cNvPr>
          <p:cNvPicPr>
            <a:picLocks noRot="1" noChangeAspect="1"/>
          </p:cNvPicPr>
          <p:nvPr>
            <a:audioFile r:link="rId1"/>
          </p:nvPr>
        </p:nvPicPr>
        <p:blipFill>
          <a:blip r:embed="rId6" cstate="print"/>
          <a:stretch>
            <a:fillRect/>
          </a:stretch>
        </p:blipFill>
        <p:spPr>
          <a:xfrm>
            <a:off x="4419600" y="3276600"/>
            <a:ext cx="304800" cy="304800"/>
          </a:xfrm>
          <a:prstGeom prst="rect">
            <a:avLst/>
          </a:prstGeom>
        </p:spPr>
      </p:pic>
    </p:spTree>
    <p:extLst>
      <p:ext uri="{BB962C8B-B14F-4D97-AF65-F5344CB8AC3E}">
        <p14:creationId xmlns:p14="http://schemas.microsoft.com/office/powerpoint/2010/main" xmlns="" val="3494976907"/>
      </p:ext>
    </p:extLst>
  </p:cSld>
  <p:clrMapOvr>
    <a:masterClrMapping/>
  </p:clrMapOvr>
  <mc:AlternateContent xmlns:mc="http://schemas.openxmlformats.org/markup-compatibility/2006">
    <mc:Choice xmlns:p14="http://schemas.microsoft.com/office/powerpoint/2010/main" xmlns="" Requires="p14">
      <p:transition p14:dur="250" advClick="0" advTm="20000">
        <p:push dir="u"/>
      </p:transition>
    </mc:Choice>
    <mc:Fallback>
      <p:transition advClick="0" advTm="20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000"/>
                                        <p:tgtEl>
                                          <p:spTgt spid="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barn(inVertical)">
                                      <p:cBhvr>
                                        <p:cTn id="11" dur="500"/>
                                        <p:tgtEl>
                                          <p:spTgt spid="6">
                                            <p:txEl>
                                              <p:pRg st="0" end="0"/>
                                            </p:txEl>
                                          </p:spTgt>
                                        </p:tgtEl>
                                      </p:cBhvr>
                                    </p:animEffect>
                                  </p:childTnLst>
                                </p:cTn>
                              </p:par>
                            </p:childTnLst>
                          </p:cTn>
                        </p:par>
                        <p:par>
                          <p:cTn id="12" fill="hold">
                            <p:stCondLst>
                              <p:cond delay="2500"/>
                            </p:stCondLst>
                            <p:childTnLst>
                              <p:par>
                                <p:cTn id="13" presetID="16" presetClass="entr" presetSubtype="21" fill="hold" grpId="0"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barn(inVertical)">
                                      <p:cBhvr>
                                        <p:cTn id="15" dur="500"/>
                                        <p:tgtEl>
                                          <p:spTgt spid="6">
                                            <p:txEl>
                                              <p:pRg st="1" end="1"/>
                                            </p:txEl>
                                          </p:spTgt>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barn(inVertical)">
                                      <p:cBhvr>
                                        <p:cTn id="19" dur="500"/>
                                        <p:tgtEl>
                                          <p:spTgt spid="6">
                                            <p:txEl>
                                              <p:pRg st="2" end="2"/>
                                            </p:txEl>
                                          </p:spTgt>
                                        </p:tgtEl>
                                      </p:cBhvr>
                                    </p:animEffect>
                                  </p:childTnLst>
                                </p:cTn>
                              </p:par>
                            </p:childTnLst>
                          </p:cTn>
                        </p:par>
                        <p:par>
                          <p:cTn id="20" fill="hold">
                            <p:stCondLst>
                              <p:cond delay="3500"/>
                            </p:stCondLst>
                            <p:childTnLst>
                              <p:par>
                                <p:cTn id="21" presetID="16" presetClass="entr" presetSubtype="21" fill="hold" grpId="0" nodeType="after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barn(inVertical)">
                                      <p:cBhvr>
                                        <p:cTn id="23" dur="500"/>
                                        <p:tgtEl>
                                          <p:spTgt spid="6">
                                            <p:txEl>
                                              <p:pRg st="3" end="3"/>
                                            </p:txEl>
                                          </p:spTgt>
                                        </p:tgtEl>
                                      </p:cBhvr>
                                    </p:animEffect>
                                  </p:childTnLst>
                                </p:cTn>
                              </p:par>
                            </p:childTnLst>
                          </p:cTn>
                        </p:par>
                        <p:par>
                          <p:cTn id="24" fill="hold">
                            <p:stCondLst>
                              <p:cond delay="4000"/>
                            </p:stCondLst>
                            <p:childTnLst>
                              <p:par>
                                <p:cTn id="25" presetID="16" presetClass="entr" presetSubtype="21" fill="hold" grpId="0"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par>
                          <p:cTn id="28" fill="hold">
                            <p:stCondLst>
                              <p:cond delay="4500"/>
                            </p:stCondLst>
                            <p:childTnLst>
                              <p:par>
                                <p:cTn id="29" presetID="16" presetClass="entr" presetSubtype="21" fill="hold" grpId="0" nodeType="after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barn(inVertical)">
                                      <p:cBhvr>
                                        <p:cTn id="31" dur="500"/>
                                        <p:tgtEl>
                                          <p:spTgt spid="6">
                                            <p:txEl>
                                              <p:pRg st="5" end="5"/>
                                            </p:txEl>
                                          </p:spTgt>
                                        </p:tgtEl>
                                      </p:cBhvr>
                                    </p:animEffect>
                                  </p:childTnLst>
                                </p:cTn>
                              </p:par>
                            </p:childTnLst>
                          </p:cTn>
                        </p:par>
                        <p:par>
                          <p:cTn id="32" fill="hold">
                            <p:stCondLst>
                              <p:cond delay="5000"/>
                            </p:stCondLst>
                            <p:childTnLst>
                              <p:par>
                                <p:cTn id="33" presetID="16" presetClass="entr" presetSubtype="21" fill="hold" grpId="0" nodeType="after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barn(inVertical)">
                                      <p:cBhvr>
                                        <p:cTn id="35" dur="500"/>
                                        <p:tgtEl>
                                          <p:spTgt spid="6">
                                            <p:txEl>
                                              <p:pRg st="6" end="6"/>
                                            </p:txEl>
                                          </p:spTgt>
                                        </p:tgtEl>
                                      </p:cBhvr>
                                    </p:animEffect>
                                  </p:childTnLst>
                                </p:cTn>
                              </p:par>
                            </p:childTnLst>
                          </p:cTn>
                        </p:par>
                        <p:par>
                          <p:cTn id="36" fill="hold">
                            <p:stCondLst>
                              <p:cond delay="5500"/>
                            </p:stCondLst>
                            <p:childTnLst>
                              <p:par>
                                <p:cTn id="37" presetID="16" presetClass="entr" presetSubtype="21" fill="hold" grpId="0" nodeType="after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animEffect transition="in" filter="barn(inVertical)">
                                      <p:cBhvr>
                                        <p:cTn id="39" dur="500"/>
                                        <p:tgtEl>
                                          <p:spTgt spid="6">
                                            <p:txEl>
                                              <p:pRg st="8" end="8"/>
                                            </p:txEl>
                                          </p:spTgt>
                                        </p:tgtEl>
                                      </p:cBhvr>
                                    </p:animEffect>
                                  </p:childTnLst>
                                </p:cTn>
                              </p:par>
                            </p:childTnLst>
                          </p:cTn>
                        </p:par>
                        <p:par>
                          <p:cTn id="40" fill="hold">
                            <p:stCondLst>
                              <p:cond delay="6000"/>
                            </p:stCondLst>
                            <p:childTnLst>
                              <p:par>
                                <p:cTn id="41" presetID="16" presetClass="entr" presetSubtype="21" fill="hold" grpId="0" nodeType="after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animEffect transition="in" filter="barn(inVertical)">
                                      <p:cBhvr>
                                        <p:cTn id="43" dur="500"/>
                                        <p:tgtEl>
                                          <p:spTgt spid="6">
                                            <p:txEl>
                                              <p:pRg st="9" end="9"/>
                                            </p:txEl>
                                          </p:spTgt>
                                        </p:tgtEl>
                                      </p:cBhvr>
                                    </p:animEffect>
                                  </p:childTnLst>
                                </p:cTn>
                              </p:par>
                            </p:childTnLst>
                          </p:cTn>
                        </p:par>
                        <p:par>
                          <p:cTn id="44" fill="hold">
                            <p:stCondLst>
                              <p:cond delay="6500"/>
                            </p:stCondLst>
                            <p:childTnLst>
                              <p:par>
                                <p:cTn id="45" presetID="16" presetClass="entr" presetSubtype="21" fill="hold" grpId="0" nodeType="after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animEffect transition="in" filter="barn(inVertical)">
                                      <p:cBhvr>
                                        <p:cTn id="47" dur="500"/>
                                        <p:tgtEl>
                                          <p:spTgt spid="6">
                                            <p:txEl>
                                              <p:pRg st="10" end="10"/>
                                            </p:txEl>
                                          </p:spTgt>
                                        </p:tgtEl>
                                      </p:cBhvr>
                                    </p:animEffect>
                                  </p:childTnLst>
                                </p:cTn>
                              </p:par>
                            </p:childTnLst>
                          </p:cTn>
                        </p:par>
                        <p:par>
                          <p:cTn id="48" fill="hold">
                            <p:stCondLst>
                              <p:cond delay="7000"/>
                            </p:stCondLst>
                            <p:childTnLst>
                              <p:par>
                                <p:cTn id="49" presetID="16" presetClass="entr" presetSubtype="21" fill="hold" grpId="0" nodeType="after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animEffect transition="in" filter="barn(inVertical)">
                                      <p:cBhvr>
                                        <p:cTn id="51" dur="500"/>
                                        <p:tgtEl>
                                          <p:spTgt spid="6">
                                            <p:txEl>
                                              <p:pRg st="11" end="11"/>
                                            </p:txEl>
                                          </p:spTgt>
                                        </p:tgtEl>
                                      </p:cBhvr>
                                    </p:animEffect>
                                  </p:childTnLst>
                                </p:cTn>
                              </p:par>
                            </p:childTnLst>
                          </p:cTn>
                        </p:par>
                        <p:par>
                          <p:cTn id="52" fill="hold">
                            <p:stCondLst>
                              <p:cond delay="7500"/>
                            </p:stCondLst>
                            <p:childTnLst>
                              <p:par>
                                <p:cTn id="53" presetID="16" presetClass="entr" presetSubtype="21" fill="hold" grpId="0" nodeType="after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animEffect transition="in" filter="barn(inVertical)">
                                      <p:cBhvr>
                                        <p:cTn id="55" dur="500"/>
                                        <p:tgtEl>
                                          <p:spTgt spid="6">
                                            <p:txEl>
                                              <p:pRg st="12" end="12"/>
                                            </p:txEl>
                                          </p:spTgt>
                                        </p:tgtEl>
                                      </p:cBhvr>
                                    </p:animEffect>
                                  </p:childTnLst>
                                </p:cTn>
                              </p:par>
                            </p:childTnLst>
                          </p:cTn>
                        </p:par>
                        <p:par>
                          <p:cTn id="56" fill="hold">
                            <p:stCondLst>
                              <p:cond delay="8000"/>
                            </p:stCondLst>
                            <p:childTnLst>
                              <p:par>
                                <p:cTn id="57" presetID="16" presetClass="entr" presetSubtype="21" fill="hold" grpId="0" nodeType="afterEffect">
                                  <p:stCondLst>
                                    <p:cond delay="0"/>
                                  </p:stCondLst>
                                  <p:childTnLst>
                                    <p:set>
                                      <p:cBhvr>
                                        <p:cTn id="58" dur="1" fill="hold">
                                          <p:stCondLst>
                                            <p:cond delay="0"/>
                                          </p:stCondLst>
                                        </p:cTn>
                                        <p:tgtEl>
                                          <p:spTgt spid="6">
                                            <p:txEl>
                                              <p:pRg st="13" end="13"/>
                                            </p:txEl>
                                          </p:spTgt>
                                        </p:tgtEl>
                                        <p:attrNameLst>
                                          <p:attrName>style.visibility</p:attrName>
                                        </p:attrNameLst>
                                      </p:cBhvr>
                                      <p:to>
                                        <p:strVal val="visible"/>
                                      </p:to>
                                    </p:set>
                                    <p:animEffect transition="in" filter="barn(inVertical)">
                                      <p:cBhvr>
                                        <p:cTn id="59" dur="500"/>
                                        <p:tgtEl>
                                          <p:spTgt spid="6">
                                            <p:txEl>
                                              <p:pRg st="13" end="13"/>
                                            </p:txEl>
                                          </p:spTgt>
                                        </p:tgtEl>
                                      </p:cBhvr>
                                    </p:animEffect>
                                  </p:childTnLst>
                                </p:cTn>
                              </p:par>
                            </p:childTnLst>
                          </p:cTn>
                        </p:par>
                        <p:par>
                          <p:cTn id="60" fill="hold">
                            <p:stCondLst>
                              <p:cond delay="8500"/>
                            </p:stCondLst>
                            <p:childTnLst>
                              <p:par>
                                <p:cTn id="61" presetID="16" presetClass="entr" presetSubtype="21" fill="hold" nodeType="after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barn(inVertical)">
                                      <p:cBhvr>
                                        <p:cTn id="63" dur="500"/>
                                        <p:tgtEl>
                                          <p:spTgt spid="3"/>
                                        </p:tgtEl>
                                      </p:cBhvr>
                                    </p:animEffect>
                                  </p:childTnLst>
                                </p:cTn>
                              </p:par>
                            </p:childTnLst>
                          </p:cTn>
                        </p:par>
                        <p:par>
                          <p:cTn id="64" fill="hold">
                            <p:stCondLst>
                              <p:cond delay="9000"/>
                            </p:stCondLst>
                            <p:childTnLst>
                              <p:par>
                                <p:cTn id="65" presetID="1" presetClass="mediacall" presetSubtype="0" fill="hold" nodeType="afterEffect">
                                  <p:stCondLst>
                                    <p:cond delay="0"/>
                                  </p:stCondLst>
                                  <p:childTnLst>
                                    <p:cmd type="call" cmd="playFrom(0.0)">
                                      <p:cBhvr>
                                        <p:cTn id="6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67" repeatCount="indefinite"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2" grpId="0"/>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79912" y="548680"/>
            <a:ext cx="3008313" cy="1162050"/>
          </a:xfrm>
        </p:spPr>
        <p:txBody>
          <a:bodyPr/>
          <a:lstStyle/>
          <a:p>
            <a:endParaRPr lang="ru-RU" dirty="0"/>
          </a:p>
        </p:txBody>
      </p:sp>
      <p:sp>
        <p:nvSpPr>
          <p:cNvPr id="3" name="Содержимое 2"/>
          <p:cNvSpPr>
            <a:spLocks noGrp="1"/>
          </p:cNvSpPr>
          <p:nvPr>
            <p:ph idx="1"/>
          </p:nvPr>
        </p:nvSpPr>
        <p:spPr/>
        <p:txBody>
          <a:bodyPr>
            <a:normAutofit/>
          </a:bodyPr>
          <a:lstStyle/>
          <a:p>
            <a:r>
              <a:rPr lang="ru-RU" dirty="0" smtClean="0">
                <a:solidFill>
                  <a:schemeClr val="tx2">
                    <a:lumMod val="50000"/>
                  </a:schemeClr>
                </a:solidFill>
                <a:effectLst>
                  <a:outerShdw blurRad="38100" dist="38100" dir="2700000" algn="tl">
                    <a:srgbClr val="000000">
                      <a:alpha val="43137"/>
                    </a:srgbClr>
                  </a:outerShdw>
                </a:effectLst>
              </a:rPr>
              <a:t>. </a:t>
            </a:r>
            <a:r>
              <a:rPr lang="ru-RU" b="1" dirty="0" smtClean="0">
                <a:solidFill>
                  <a:schemeClr val="tx2">
                    <a:lumMod val="50000"/>
                  </a:schemeClr>
                </a:solidFill>
                <a:effectLst>
                  <a:outerShdw blurRad="38100" dist="38100" dir="2700000" algn="tl">
                    <a:srgbClr val="000000">
                      <a:alpha val="43137"/>
                    </a:srgbClr>
                  </a:outerShdw>
                </a:effectLst>
              </a:rPr>
              <a:t>       </a:t>
            </a:r>
            <a:endParaRPr lang="ru-RU" dirty="0"/>
          </a:p>
        </p:txBody>
      </p:sp>
      <p:sp>
        <p:nvSpPr>
          <p:cNvPr id="4" name="Текст 3"/>
          <p:cNvSpPr>
            <a:spLocks noGrp="1"/>
          </p:cNvSpPr>
          <p:nvPr>
            <p:ph type="body" sz="half" idx="2"/>
          </p:nvPr>
        </p:nvSpPr>
        <p:spPr>
          <a:xfrm>
            <a:off x="395536" y="332656"/>
            <a:ext cx="3168352" cy="6120680"/>
          </a:xfrm>
        </p:spPr>
        <p:txBody>
          <a:bodyPr>
            <a:normAutofit/>
          </a:bodyPr>
          <a:lstStyle/>
          <a:p>
            <a:pPr algn="just"/>
            <a:r>
              <a:rPr lang="ru-RU" dirty="0" smtClean="0">
                <a:solidFill>
                  <a:schemeClr val="tx2">
                    <a:lumMod val="50000"/>
                  </a:schemeClr>
                </a:solidFill>
                <a:effectLst>
                  <a:outerShdw blurRad="38100" dist="38100" dir="2700000" algn="tl">
                    <a:srgbClr val="000000">
                      <a:alpha val="43137"/>
                    </a:srgbClr>
                  </a:outerShdw>
                </a:effectLst>
              </a:rPr>
              <a:t> </a:t>
            </a:r>
            <a:r>
              <a:rPr lang="ru-RU" sz="2400" dirty="0" smtClean="0">
                <a:solidFill>
                  <a:schemeClr val="tx2">
                    <a:lumMod val="50000"/>
                  </a:schemeClr>
                </a:solidFill>
                <a:effectLst>
                  <a:outerShdw blurRad="38100" dist="38100" dir="2700000" algn="tl">
                    <a:srgbClr val="000000">
                      <a:alpha val="43137"/>
                    </a:srgbClr>
                  </a:outerShdw>
                </a:effectLst>
              </a:rPr>
              <a:t>На рассвете 22 июня 1941 года, когда города и села нашей Родины спали мирным сном, с аэродромов поднялись в воздух немецкие самолеты с бомбами. Громом по всей западной границе покатились орудийные залпы. Воздух наполнился рокотом танков и грузовиков. </a:t>
            </a:r>
            <a:r>
              <a:rPr lang="ru-RU" sz="2400" b="1" dirty="0" smtClean="0">
                <a:solidFill>
                  <a:schemeClr val="tx2">
                    <a:lumMod val="50000"/>
                  </a:schemeClr>
                </a:solidFill>
                <a:effectLst>
                  <a:outerShdw blurRad="38100" dist="38100" dir="2700000" algn="tl">
                    <a:srgbClr val="000000">
                      <a:alpha val="43137"/>
                    </a:srgbClr>
                  </a:outerShdw>
                </a:effectLst>
              </a:rPr>
              <a:t>          </a:t>
            </a:r>
            <a:endParaRPr lang="ru-RU" sz="2400" dirty="0"/>
          </a:p>
        </p:txBody>
      </p:sp>
      <p:pic>
        <p:nvPicPr>
          <p:cNvPr id="5" name="Picture 2" descr="Отечественная война и Великая Победа! (150 фото)"/>
          <p:cNvPicPr>
            <a:picLocks noChangeAspect="1" noChangeArrowheads="1"/>
          </p:cNvPicPr>
          <p:nvPr/>
        </p:nvPicPr>
        <p:blipFill>
          <a:blip r:embed="rId3" cstate="print"/>
          <a:srcRect/>
          <a:stretch>
            <a:fillRect/>
          </a:stretch>
        </p:blipFill>
        <p:spPr bwMode="auto">
          <a:xfrm>
            <a:off x="3779912" y="308538"/>
            <a:ext cx="5112568" cy="6271573"/>
          </a:xfrm>
          <a:prstGeom prst="rect">
            <a:avLst/>
          </a:prstGeom>
          <a:noFill/>
        </p:spPr>
      </p:pic>
      <p:pic>
        <p:nvPicPr>
          <p:cNvPr id="6" name="Picture 2" descr="Отечественная война и Великая Победа! (150 фото)"/>
          <p:cNvPicPr>
            <a:picLocks noChangeAspect="1" noChangeArrowheads="1"/>
          </p:cNvPicPr>
          <p:nvPr/>
        </p:nvPicPr>
        <p:blipFill>
          <a:blip r:embed="rId3" cstate="print"/>
          <a:srcRect/>
          <a:stretch>
            <a:fillRect/>
          </a:stretch>
        </p:blipFill>
        <p:spPr bwMode="auto">
          <a:xfrm>
            <a:off x="3779912" y="332656"/>
            <a:ext cx="5112568" cy="6271573"/>
          </a:xfrm>
          <a:prstGeom prst="rect">
            <a:avLst/>
          </a:prstGeom>
          <a:noFill/>
        </p:spPr>
      </p:pic>
      <p:pic>
        <p:nvPicPr>
          <p:cNvPr id="7" name="Picture 2" descr="Отечественная война и Великая Победа! (150 фото)"/>
          <p:cNvPicPr>
            <a:picLocks noChangeAspect="1" noChangeArrowheads="1"/>
          </p:cNvPicPr>
          <p:nvPr/>
        </p:nvPicPr>
        <p:blipFill>
          <a:blip r:embed="rId3" cstate="print"/>
          <a:srcRect/>
          <a:stretch>
            <a:fillRect/>
          </a:stretch>
        </p:blipFill>
        <p:spPr bwMode="auto">
          <a:xfrm>
            <a:off x="3779912" y="332656"/>
            <a:ext cx="5112568" cy="6271573"/>
          </a:xfrm>
          <a:prstGeom prst="rect">
            <a:avLst/>
          </a:prstGeom>
          <a:noFill/>
        </p:spPr>
      </p:pic>
      <p:pic>
        <p:nvPicPr>
          <p:cNvPr id="55298" name="Picture 2" descr="http://intpicture.com/wp-content/uploads/2011/05/607270c22c574f7bcc1fac824451.jpg"/>
          <p:cNvPicPr>
            <a:picLocks noChangeAspect="1" noChangeArrowheads="1"/>
          </p:cNvPicPr>
          <p:nvPr/>
        </p:nvPicPr>
        <p:blipFill>
          <a:blip r:embed="rId4" cstate="print"/>
          <a:srcRect/>
          <a:stretch>
            <a:fillRect/>
          </a:stretch>
        </p:blipFill>
        <p:spPr bwMode="auto">
          <a:xfrm>
            <a:off x="3779912" y="332656"/>
            <a:ext cx="5112568" cy="6244285"/>
          </a:xfrm>
          <a:prstGeom prst="rect">
            <a:avLst/>
          </a:prstGeom>
          <a:noFill/>
        </p:spPr>
      </p:pic>
      <p:pic>
        <p:nvPicPr>
          <p:cNvPr id="55299" name="Picture 3" descr="C:\Users\User\Desktop\vtmir_kart12.jpg"/>
          <p:cNvPicPr>
            <a:picLocks noChangeAspect="1" noChangeArrowheads="1"/>
          </p:cNvPicPr>
          <p:nvPr/>
        </p:nvPicPr>
        <p:blipFill>
          <a:blip r:embed="rId5" cstate="print"/>
          <a:srcRect/>
          <a:stretch>
            <a:fillRect/>
          </a:stretch>
        </p:blipFill>
        <p:spPr bwMode="auto">
          <a:xfrm>
            <a:off x="3779912" y="188640"/>
            <a:ext cx="5112568" cy="6408712"/>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p14:dur="250" advClick="0" advTm="30000">
        <p:strips dir="ru"/>
      </p:transition>
    </mc:Choice>
    <mc:Fallback>
      <p:transition advClick="0" advTm="30000">
        <p:strips dir="ru"/>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H="1">
            <a:off x="3465513" y="273050"/>
            <a:ext cx="45719" cy="203622"/>
          </a:xfrm>
        </p:spPr>
        <p:txBody>
          <a:bodyPr>
            <a:normAutofit fontScale="90000"/>
          </a:bodyPr>
          <a:lstStyle/>
          <a:p>
            <a:endParaRPr lang="ru-RU" dirty="0"/>
          </a:p>
        </p:txBody>
      </p:sp>
      <p:sp>
        <p:nvSpPr>
          <p:cNvPr id="3" name="Содержимое 2"/>
          <p:cNvSpPr>
            <a:spLocks noGrp="1"/>
          </p:cNvSpPr>
          <p:nvPr>
            <p:ph idx="1"/>
          </p:nvPr>
        </p:nvSpPr>
        <p:spPr>
          <a:xfrm>
            <a:off x="4211960" y="548680"/>
            <a:ext cx="4680520" cy="5572000"/>
          </a:xfrm>
        </p:spPr>
        <p:txBody>
          <a:bodyPr>
            <a:normAutofit/>
          </a:bodyPr>
          <a:lstStyle/>
          <a:p>
            <a:pPr>
              <a:buNone/>
            </a:pPr>
            <a:endParaRPr lang="ru-RU" sz="4400" dirty="0"/>
          </a:p>
        </p:txBody>
      </p:sp>
      <p:sp>
        <p:nvSpPr>
          <p:cNvPr id="4" name="Текст 3"/>
          <p:cNvSpPr>
            <a:spLocks noGrp="1"/>
          </p:cNvSpPr>
          <p:nvPr>
            <p:ph type="body" sz="half" idx="2"/>
          </p:nvPr>
        </p:nvSpPr>
        <p:spPr>
          <a:xfrm>
            <a:off x="251520" y="260648"/>
            <a:ext cx="3744416" cy="6192688"/>
          </a:xfrm>
        </p:spPr>
        <p:txBody>
          <a:bodyPr>
            <a:noAutofit/>
          </a:bodyPr>
          <a:lstStyle/>
          <a:p>
            <a:pPr algn="just"/>
            <a:r>
              <a:rPr lang="ru-RU" sz="1800" dirty="0" smtClean="0">
                <a:solidFill>
                  <a:schemeClr val="tx2">
                    <a:lumMod val="50000"/>
                  </a:schemeClr>
                </a:solidFill>
                <a:effectLst>
                  <a:outerShdw blurRad="38100" dist="38100" dir="2700000" algn="tl">
                    <a:srgbClr val="000000">
                      <a:alpha val="43137"/>
                    </a:srgbClr>
                  </a:outerShdw>
                </a:effectLst>
              </a:rPr>
              <a:t> </a:t>
            </a:r>
            <a:r>
              <a:rPr lang="ru-RU" sz="2000" dirty="0" smtClean="0">
                <a:solidFill>
                  <a:schemeClr val="tx2">
                    <a:lumMod val="50000"/>
                  </a:schemeClr>
                </a:solidFill>
                <a:effectLst>
                  <a:outerShdw blurRad="38100" dist="38100" dir="2700000" algn="tl">
                    <a:srgbClr val="000000">
                      <a:alpha val="43137"/>
                    </a:srgbClr>
                  </a:outerShdw>
                </a:effectLst>
              </a:rPr>
              <a:t>Немецко-фашистская Германия вероломно, без объявления войны, напала на нашу страну. Немцы пытались лишить наш народ свободы, захватить земли и города. Враги рассчитывали расправиться с нами быстрым и стремительным ударом. Но они глубоко просчитались. Как один, поднялись наши люди на защиту своей Родины и свободы. Каждый день эшелоны увозили солдат на фронт (это линия расположения войск), на передовую (первая полоса боев). Родные и близкие провожали их со слезами на глазах.  </a:t>
            </a:r>
            <a:endParaRPr lang="ru-RU" sz="2000" dirty="0"/>
          </a:p>
        </p:txBody>
      </p:sp>
      <p:pic>
        <p:nvPicPr>
          <p:cNvPr id="53249" name="Picture 1" descr="C:\Users\User\Desktop\Население-Вязьмы-освобожденной-от-гитлеровцев-приветствуют-советские-войска-вступившие-в-город.jpg"/>
          <p:cNvPicPr>
            <a:picLocks noChangeAspect="1" noChangeArrowheads="1"/>
          </p:cNvPicPr>
          <p:nvPr/>
        </p:nvPicPr>
        <p:blipFill>
          <a:blip r:embed="rId2" cstate="print"/>
          <a:srcRect/>
          <a:stretch>
            <a:fillRect/>
          </a:stretch>
        </p:blipFill>
        <p:spPr bwMode="auto">
          <a:xfrm>
            <a:off x="4572001" y="1052736"/>
            <a:ext cx="4313622" cy="4896544"/>
          </a:xfrm>
          <a:prstGeom prst="rect">
            <a:avLst/>
          </a:prstGeom>
          <a:noFill/>
        </p:spPr>
      </p:pic>
      <p:pic>
        <p:nvPicPr>
          <p:cNvPr id="53250" name="Picture 2" descr="C:\Users\User\Desktop\1373443750_1328084724_339601.jpg"/>
          <p:cNvPicPr>
            <a:picLocks noChangeAspect="1" noChangeArrowheads="1"/>
          </p:cNvPicPr>
          <p:nvPr/>
        </p:nvPicPr>
        <p:blipFill>
          <a:blip r:embed="rId3" cstate="print"/>
          <a:srcRect/>
          <a:stretch>
            <a:fillRect/>
          </a:stretch>
        </p:blipFill>
        <p:spPr bwMode="auto">
          <a:xfrm>
            <a:off x="4283968" y="404664"/>
            <a:ext cx="4608512" cy="6120680"/>
          </a:xfrm>
          <a:prstGeom prst="rect">
            <a:avLst/>
          </a:prstGeom>
          <a:noFill/>
        </p:spPr>
      </p:pic>
      <p:pic>
        <p:nvPicPr>
          <p:cNvPr id="53251" name="Picture 3" descr="C:\Users\User\Desktop\vtmir_kart11.jpg"/>
          <p:cNvPicPr>
            <a:picLocks noChangeAspect="1" noChangeArrowheads="1"/>
          </p:cNvPicPr>
          <p:nvPr/>
        </p:nvPicPr>
        <p:blipFill>
          <a:blip r:embed="rId4" cstate="print"/>
          <a:srcRect/>
          <a:stretch>
            <a:fillRect/>
          </a:stretch>
        </p:blipFill>
        <p:spPr bwMode="auto">
          <a:xfrm>
            <a:off x="4067944" y="332656"/>
            <a:ext cx="4896544" cy="6192688"/>
          </a:xfrm>
          <a:prstGeom prst="rect">
            <a:avLst/>
          </a:prstGeom>
          <a:noFill/>
        </p:spPr>
      </p:pic>
    </p:spTree>
  </p:cSld>
  <p:clrMapOvr>
    <a:masterClrMapping/>
  </p:clrMapOvr>
  <p:transition advClick="0" advTm="20000">
    <p:circle/>
  </p:transition>
  <p:timing>
    <p:tnLst>
      <p:par>
        <p:cTn id="1" dur="indefinite" restart="never" nodeType="tmRoot"/>
      </p:par>
    </p:tnLst>
  </p:timing>
</p:sld>
</file>

<file path=ppt/theme/theme1.xml><?xml version="1.0" encoding="utf-8"?>
<a:theme xmlns:a="http://schemas.openxmlformats.org/drawingml/2006/main" name="Тема Office">
  <a:themeElements>
    <a:clrScheme name="Другая 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7A0000"/>
      </a:hlink>
      <a:folHlink>
        <a:srgbClr val="FAC08F"/>
      </a:folHlink>
    </a:clrScheme>
    <a:fontScheme name="Другая 1">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2487</TotalTime>
  <Words>2813</Words>
  <Application>Microsoft Office PowerPoint</Application>
  <PresentationFormat>Экран (4:3)</PresentationFormat>
  <Paragraphs>126</Paragraphs>
  <Slides>49</Slides>
  <Notes>3</Notes>
  <HiddenSlides>0</HiddenSlides>
  <MMClips>1</MMClips>
  <ScaleCrop>false</ScaleCrop>
  <HeadingPairs>
    <vt:vector size="4" baseType="variant">
      <vt:variant>
        <vt:lpstr>Тема</vt:lpstr>
      </vt:variant>
      <vt:variant>
        <vt:i4>1</vt:i4>
      </vt:variant>
      <vt:variant>
        <vt:lpstr>Заголовки слайдов</vt:lpstr>
      </vt:variant>
      <vt:variant>
        <vt:i4>49</vt:i4>
      </vt:variant>
    </vt:vector>
  </HeadingPairs>
  <TitlesOfParts>
    <vt:vector size="50" baseType="lpstr">
      <vt:lpstr>Тема Office</vt:lpstr>
      <vt:lpstr>Мы помним!</vt:lpstr>
      <vt:lpstr>СОДЕРЖАНИЕ. </vt:lpstr>
      <vt:lpstr>1.Введение. </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 Литература. 1. Александрова Е. Ю. и др. «Система патриотического воспитания в ДОУ»- Волгоград, «Учитель», 2007г. 2. Государственная программа «Патриотическое воспитание граждан Российской Федерации на 2011-2015 годы». [Электронный ресурс] // режим доступа: http: // archives. ru/ programs/ patriot_2015.shtml. 3. Казаков А. П., Шорыгина Т. А. «Детям о великой победе! » - Москва, «Гном и Д», 2005 г. 4. Кондрыкинская Л. А. «С чего начинается Родина? »- Москва, ТЦ «Сфера», 2004г. 5. Мулько И. Ф. Социально-нравственное воспитание детей 5-7 лет: Методическое пособие. – М. : ТЦ Сфера, 2006. -96. – (Программа развития) . 6. Новийкая М. Ю. Наследие. Патриотическое воспитание в детском саду. М. : Линка-Пресс, 2003. 7. Подрезова Т. И. «Планирование и конспекты занятий по развитию  речи детей в ДгОУ. Патриотическое воспитание» - Москва, «Айрис-пресс», 2007г</vt:lpstr>
      <vt:lpstr>Слайд 46</vt:lpstr>
      <vt:lpstr>Слайд 47</vt:lpstr>
      <vt:lpstr>Слайд 48</vt:lpstr>
      <vt:lpstr>Слайд 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Нам дороги эти позабыть нельзя!</dc:title>
  <dc:creator>Ранько Елена</dc:creator>
  <cp:lastModifiedBy>Галига</cp:lastModifiedBy>
  <cp:revision>172</cp:revision>
  <dcterms:created xsi:type="dcterms:W3CDTF">2015-04-19T15:51:03Z</dcterms:created>
  <dcterms:modified xsi:type="dcterms:W3CDTF">2016-02-11T10:51:35Z</dcterms:modified>
</cp:coreProperties>
</file>